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2.xml" ContentType="application/vnd.openxmlformats-officedocument.drawingml.chart+xml"/>
  <Override PartName="/ppt/notesSlides/notesSlide5.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5.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2147471084" r:id="rId5"/>
    <p:sldId id="2147471277" r:id="rId6"/>
    <p:sldId id="2147471338" r:id="rId7"/>
    <p:sldId id="261" r:id="rId8"/>
    <p:sldId id="2147471291" r:id="rId9"/>
    <p:sldId id="2147471322" r:id="rId10"/>
    <p:sldId id="2147471329" r:id="rId11"/>
    <p:sldId id="2147471317" r:id="rId12"/>
    <p:sldId id="2147471336" r:id="rId13"/>
    <p:sldId id="2147471319" r:id="rId14"/>
    <p:sldId id="2147471299" r:id="rId15"/>
    <p:sldId id="2147471327" r:id="rId16"/>
    <p:sldId id="2147471328" r:id="rId17"/>
    <p:sldId id="2147471324" r:id="rId18"/>
    <p:sldId id="2147471334" r:id="rId19"/>
    <p:sldId id="2147471337" r:id="rId20"/>
    <p:sldId id="2147471296" r:id="rId21"/>
    <p:sldId id="2147471304" r:id="rId22"/>
    <p:sldId id="2147471314"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04" userDrawn="1">
          <p15:clr>
            <a:srgbClr val="A4A3A4"/>
          </p15:clr>
        </p15:guide>
        <p15:guide id="2" pos="432" userDrawn="1">
          <p15:clr>
            <a:srgbClr val="A4A3A4"/>
          </p15:clr>
        </p15:guide>
        <p15:guide id="3" pos="504" userDrawn="1">
          <p15:clr>
            <a:srgbClr val="A4A3A4"/>
          </p15:clr>
        </p15:guide>
        <p15:guide id="4" orient="horz" pos="254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A2A45"/>
    <a:srgbClr val="8FB34A"/>
    <a:srgbClr val="F2F6F9"/>
    <a:srgbClr val="E7E5E5"/>
    <a:srgbClr val="EEF3F5"/>
    <a:srgbClr val="FFFFFF"/>
    <a:srgbClr val="E9F7FF"/>
    <a:srgbClr val="FFD5F5"/>
    <a:srgbClr val="A1D4F3"/>
    <a:srgbClr val="3271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1FE911-237D-C34E-9636-E7270AE2DD82}" v="3" dt="2026-09-22T19:39:33.4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58"/>
    <p:restoredTop sz="94583"/>
  </p:normalViewPr>
  <p:slideViewPr>
    <p:cSldViewPr snapToGrid="0">
      <p:cViewPr varScale="1">
        <p:scale>
          <a:sx n="107" d="100"/>
          <a:sy n="107" d="100"/>
        </p:scale>
        <p:origin x="640" y="176"/>
      </p:cViewPr>
      <p:guideLst>
        <p:guide orient="horz" pos="504"/>
        <p:guide pos="432"/>
        <p:guide pos="504"/>
        <p:guide orient="horz" pos="254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https://uconn.sharepoint.com/sites/LeadershipCommunications/Shared%20Documents/Presentations/2026-09-23%20BOT%20President's%20Report/Lauren/V2%20Fall%202026%20Total%20Undergrad%20Enrollment%20Pres%20Slide%20Deck%20without%20Label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3" Type="http://schemas.openxmlformats.org/officeDocument/2006/relationships/oleObject" Target="https://uconn.sharepoint.com/sites/LeadershipCommunications/Shared%20Documents/Presentations/2026-09-23%20BOT%20President's%20Report/Breanna/Copy%20of%20Need%20Based%20Gift%20Aid%207%20Years%20September%202026.xlsx"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oleObject" Target="https://uconn.sharepoint.com/sites/PamirsCoreTeam/Shared%20Documents/Presentations/2026/HERD%20Expenditure%20Total/Source%20Files%20V2/UConn%20SPS%20Metrics%202018-2026%20PRELIM%20091526.xlsx" TargetMode="External"/><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009883598642887"/>
          <c:y val="8.0299151082029535E-2"/>
          <c:w val="0.89990116401357112"/>
          <c:h val="0.6999768475564393"/>
        </c:manualLayout>
      </c:layout>
      <c:barChart>
        <c:barDir val="col"/>
        <c:grouping val="clustered"/>
        <c:varyColors val="0"/>
        <c:ser>
          <c:idx val="0"/>
          <c:order val="0"/>
          <c:tx>
            <c:strRef>
              <c:f>Sheet1!$B$1</c:f>
              <c:strCache>
                <c:ptCount val="1"/>
                <c:pt idx="0">
                  <c:v>Storrs</c:v>
                </c:pt>
              </c:strCache>
            </c:strRef>
          </c:tx>
          <c:spPr>
            <a:solidFill>
              <a:schemeClr val="accent2">
                <a:lumMod val="75000"/>
              </a:schemeClr>
            </a:solidFill>
            <a:ln>
              <a:noFill/>
            </a:ln>
            <a:effectLst/>
          </c:spPr>
          <c:invertIfNegative val="0"/>
          <c:dLbls>
            <c:dLbl>
              <c:idx val="0"/>
              <c:layout>
                <c:manualLayout>
                  <c:x val="1.7075157313289878E-3"/>
                  <c:y val="-1.858337607265959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F9F-B24F-8E55-758D3FA7A90B}"/>
                </c:ext>
              </c:extLst>
            </c:dLbl>
            <c:dLbl>
              <c:idx val="1"/>
              <c:layout>
                <c:manualLayout>
                  <c:x val="-6.2608186893611992E-17"/>
                  <c:y val="-9.291688036329796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F9F-B24F-8E55-758D3FA7A90B}"/>
                </c:ext>
              </c:extLst>
            </c:dLbl>
            <c:dLbl>
              <c:idx val="2"/>
              <c:layout>
                <c:manualLayout>
                  <c:x val="0"/>
                  <c:y val="6.19445869088651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F9F-B24F-8E55-758D3FA7A90B}"/>
                </c:ext>
              </c:extLst>
            </c:dLbl>
            <c:dLbl>
              <c:idx val="3"/>
              <c:delete val="1"/>
              <c:extLst>
                <c:ext xmlns:c15="http://schemas.microsoft.com/office/drawing/2012/chart" uri="{CE6537A1-D6FC-4f65-9D91-7224C49458BB}"/>
                <c:ext xmlns:c16="http://schemas.microsoft.com/office/drawing/2014/chart" uri="{C3380CC4-5D6E-409C-BE32-E72D297353CC}">
                  <c16:uniqueId val="{00000003-AF9F-B24F-8E55-758D3FA7A90B}"/>
                </c:ext>
              </c:extLst>
            </c:dLbl>
            <c:spPr>
              <a:noFill/>
              <a:ln>
                <a:noFill/>
              </a:ln>
              <a:effectLst/>
            </c:spPr>
            <c:txPr>
              <a:bodyPr rot="0" spcFirstLastPara="1" vertOverflow="ellipsis" vert="horz" wrap="square" lIns="38100" tIns="19050" rIns="38100" bIns="19050" anchor="ctr" anchorCtr="1">
                <a:spAutoFit/>
              </a:bodyPr>
              <a:lstStyle/>
              <a:p>
                <a:pPr>
                  <a:defRPr sz="1300" b="1" i="0" u="none" strike="noStrike" kern="1200" baseline="0">
                    <a:solidFill>
                      <a:schemeClr val="tx1"/>
                    </a:solidFill>
                    <a:latin typeface="Aptos" panose="020B00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5"/>
                <c:pt idx="0">
                  <c:v>Fall 2022</c:v>
                </c:pt>
                <c:pt idx="1">
                  <c:v>Fall 2023</c:v>
                </c:pt>
                <c:pt idx="2">
                  <c:v>Fall 2024</c:v>
                </c:pt>
                <c:pt idx="3">
                  <c:v>Fall 2025</c:v>
                </c:pt>
                <c:pt idx="4">
                  <c:v>Fall 2026</c:v>
                </c:pt>
              </c:strCache>
            </c:strRef>
          </c:cat>
          <c:val>
            <c:numRef>
              <c:f>Sheet1!$B$2:$B$7</c:f>
              <c:numCache>
                <c:formatCode>#,##0</c:formatCode>
                <c:ptCount val="6"/>
                <c:pt idx="0">
                  <c:v>18768</c:v>
                </c:pt>
                <c:pt idx="1">
                  <c:v>19147</c:v>
                </c:pt>
                <c:pt idx="2">
                  <c:v>19835</c:v>
                </c:pt>
                <c:pt idx="3">
                  <c:v>20834</c:v>
                </c:pt>
                <c:pt idx="4">
                  <c:v>21073</c:v>
                </c:pt>
              </c:numCache>
            </c:numRef>
          </c:val>
          <c:extLst>
            <c:ext xmlns:c16="http://schemas.microsoft.com/office/drawing/2014/chart" uri="{C3380CC4-5D6E-409C-BE32-E72D297353CC}">
              <c16:uniqueId val="{00000004-AF9F-B24F-8E55-758D3FA7A90B}"/>
            </c:ext>
          </c:extLst>
        </c:ser>
        <c:ser>
          <c:idx val="1"/>
          <c:order val="1"/>
          <c:tx>
            <c:strRef>
              <c:f>Sheet1!$C$1</c:f>
              <c:strCache>
                <c:ptCount val="1"/>
                <c:pt idx="0">
                  <c:v>Filler 1</c:v>
                </c:pt>
              </c:strCache>
            </c:strRef>
          </c:tx>
          <c:spPr>
            <a:solidFill>
              <a:schemeClr val="accent2"/>
            </a:solidFill>
            <a:ln>
              <a:noFill/>
            </a:ln>
            <a:effectLst/>
          </c:spPr>
          <c:invertIfNegative val="0"/>
          <c:cat>
            <c:strRef>
              <c:f>Sheet1!$A$2:$A$7</c:f>
              <c:strCache>
                <c:ptCount val="5"/>
                <c:pt idx="0">
                  <c:v>Fall 2022</c:v>
                </c:pt>
                <c:pt idx="1">
                  <c:v>Fall 2023</c:v>
                </c:pt>
                <c:pt idx="2">
                  <c:v>Fall 2024</c:v>
                </c:pt>
                <c:pt idx="3">
                  <c:v>Fall 2025</c:v>
                </c:pt>
                <c:pt idx="4">
                  <c:v>Fall 2026</c:v>
                </c:pt>
              </c:strCache>
            </c:strRef>
          </c:cat>
          <c:val>
            <c:numRef>
              <c:f>Sheet1!$C$2:$C$7</c:f>
              <c:numCache>
                <c:formatCode>General</c:formatCode>
                <c:ptCount val="6"/>
              </c:numCache>
            </c:numRef>
          </c:val>
          <c:extLst>
            <c:ext xmlns:c16="http://schemas.microsoft.com/office/drawing/2014/chart" uri="{C3380CC4-5D6E-409C-BE32-E72D297353CC}">
              <c16:uniqueId val="{00000005-AF9F-B24F-8E55-758D3FA7A90B}"/>
            </c:ext>
          </c:extLst>
        </c:ser>
        <c:ser>
          <c:idx val="2"/>
          <c:order val="2"/>
          <c:tx>
            <c:strRef>
              <c:f>Sheet1!$D$1</c:f>
              <c:strCache>
                <c:ptCount val="1"/>
                <c:pt idx="0">
                  <c:v>Filler 2</c:v>
                </c:pt>
              </c:strCache>
            </c:strRef>
          </c:tx>
          <c:spPr>
            <a:solidFill>
              <a:schemeClr val="accent3"/>
            </a:solidFill>
            <a:ln>
              <a:noFill/>
            </a:ln>
            <a:effectLst/>
          </c:spPr>
          <c:invertIfNegative val="0"/>
          <c:cat>
            <c:strRef>
              <c:f>Sheet1!$A$2:$A$7</c:f>
              <c:strCache>
                <c:ptCount val="5"/>
                <c:pt idx="0">
                  <c:v>Fall 2022</c:v>
                </c:pt>
                <c:pt idx="1">
                  <c:v>Fall 2023</c:v>
                </c:pt>
                <c:pt idx="2">
                  <c:v>Fall 2024</c:v>
                </c:pt>
                <c:pt idx="3">
                  <c:v>Fall 2025</c:v>
                </c:pt>
                <c:pt idx="4">
                  <c:v>Fall 2026</c:v>
                </c:pt>
              </c:strCache>
            </c:strRef>
          </c:cat>
          <c:val>
            <c:numRef>
              <c:f>Sheet1!$D$2:$D$7</c:f>
              <c:numCache>
                <c:formatCode>General</c:formatCode>
                <c:ptCount val="6"/>
              </c:numCache>
            </c:numRef>
          </c:val>
          <c:extLst>
            <c:ext xmlns:c16="http://schemas.microsoft.com/office/drawing/2014/chart" uri="{C3380CC4-5D6E-409C-BE32-E72D297353CC}">
              <c16:uniqueId val="{00000006-AF9F-B24F-8E55-758D3FA7A90B}"/>
            </c:ext>
          </c:extLst>
        </c:ser>
        <c:dLbls>
          <c:showLegendKey val="0"/>
          <c:showVal val="0"/>
          <c:showCatName val="0"/>
          <c:showSerName val="0"/>
          <c:showPercent val="0"/>
          <c:showBubbleSize val="0"/>
        </c:dLbls>
        <c:gapWidth val="219"/>
        <c:overlap val="-27"/>
        <c:axId val="339267664"/>
        <c:axId val="339266704"/>
      </c:barChart>
      <c:barChart>
        <c:barDir val="col"/>
        <c:grouping val="stacked"/>
        <c:varyColors val="0"/>
        <c:ser>
          <c:idx val="3"/>
          <c:order val="3"/>
          <c:tx>
            <c:strRef>
              <c:f>Sheet1!$E$1</c:f>
              <c:strCache>
                <c:ptCount val="1"/>
                <c:pt idx="0">
                  <c:v>Avery Point</c:v>
                </c:pt>
              </c:strCache>
            </c:strRef>
          </c:tx>
          <c:spPr>
            <a:solidFill>
              <a:srgbClr val="00B0F0"/>
            </a:solidFill>
            <a:ln>
              <a:noFill/>
            </a:ln>
            <a:effectLst/>
          </c:spPr>
          <c:invertIfNegative val="0"/>
          <c:cat>
            <c:strRef>
              <c:f>Sheet1!$A$2:$A$7</c:f>
              <c:strCache>
                <c:ptCount val="5"/>
                <c:pt idx="0">
                  <c:v>Fall 2022</c:v>
                </c:pt>
                <c:pt idx="1">
                  <c:v>Fall 2023</c:v>
                </c:pt>
                <c:pt idx="2">
                  <c:v>Fall 2024</c:v>
                </c:pt>
                <c:pt idx="3">
                  <c:v>Fall 2025</c:v>
                </c:pt>
                <c:pt idx="4">
                  <c:v>Fall 2026</c:v>
                </c:pt>
              </c:strCache>
            </c:strRef>
          </c:cat>
          <c:val>
            <c:numRef>
              <c:f>Sheet1!$E$2:$E$7</c:f>
              <c:numCache>
                <c:formatCode>General</c:formatCode>
                <c:ptCount val="6"/>
                <c:pt idx="0">
                  <c:v>480</c:v>
                </c:pt>
                <c:pt idx="1">
                  <c:v>464</c:v>
                </c:pt>
                <c:pt idx="2">
                  <c:v>454</c:v>
                </c:pt>
                <c:pt idx="3">
                  <c:v>453</c:v>
                </c:pt>
                <c:pt idx="4">
                  <c:v>426</c:v>
                </c:pt>
              </c:numCache>
            </c:numRef>
          </c:val>
          <c:extLst>
            <c:ext xmlns:c16="http://schemas.microsoft.com/office/drawing/2014/chart" uri="{C3380CC4-5D6E-409C-BE32-E72D297353CC}">
              <c16:uniqueId val="{00000007-AF9F-B24F-8E55-758D3FA7A90B}"/>
            </c:ext>
          </c:extLst>
        </c:ser>
        <c:ser>
          <c:idx val="4"/>
          <c:order val="4"/>
          <c:tx>
            <c:strRef>
              <c:f>Sheet1!$F$1</c:f>
              <c:strCache>
                <c:ptCount val="1"/>
                <c:pt idx="0">
                  <c:v>Hartford</c:v>
                </c:pt>
              </c:strCache>
            </c:strRef>
          </c:tx>
          <c:spPr>
            <a:solidFill>
              <a:schemeClr val="accent5">
                <a:lumMod val="40000"/>
                <a:lumOff val="60000"/>
              </a:schemeClr>
            </a:solidFill>
            <a:ln>
              <a:noFill/>
            </a:ln>
            <a:effectLst/>
          </c:spPr>
          <c:invertIfNegative val="0"/>
          <c:cat>
            <c:strRef>
              <c:f>Sheet1!$A$2:$A$7</c:f>
              <c:strCache>
                <c:ptCount val="5"/>
                <c:pt idx="0">
                  <c:v>Fall 2022</c:v>
                </c:pt>
                <c:pt idx="1">
                  <c:v>Fall 2023</c:v>
                </c:pt>
                <c:pt idx="2">
                  <c:v>Fall 2024</c:v>
                </c:pt>
                <c:pt idx="3">
                  <c:v>Fall 2025</c:v>
                </c:pt>
                <c:pt idx="4">
                  <c:v>Fall 2026</c:v>
                </c:pt>
              </c:strCache>
            </c:strRef>
          </c:cat>
          <c:val>
            <c:numRef>
              <c:f>Sheet1!$F$2:$F$7</c:f>
              <c:numCache>
                <c:formatCode>#,##0</c:formatCode>
                <c:ptCount val="6"/>
                <c:pt idx="0">
                  <c:v>1500</c:v>
                </c:pt>
                <c:pt idx="1">
                  <c:v>1473</c:v>
                </c:pt>
                <c:pt idx="2">
                  <c:v>1525</c:v>
                </c:pt>
                <c:pt idx="3">
                  <c:v>1307</c:v>
                </c:pt>
                <c:pt idx="4">
                  <c:v>1349</c:v>
                </c:pt>
              </c:numCache>
            </c:numRef>
          </c:val>
          <c:extLst>
            <c:ext xmlns:c16="http://schemas.microsoft.com/office/drawing/2014/chart" uri="{C3380CC4-5D6E-409C-BE32-E72D297353CC}">
              <c16:uniqueId val="{00000008-AF9F-B24F-8E55-758D3FA7A90B}"/>
            </c:ext>
          </c:extLst>
        </c:ser>
        <c:ser>
          <c:idx val="5"/>
          <c:order val="5"/>
          <c:tx>
            <c:strRef>
              <c:f>Sheet1!$G$1</c:f>
              <c:strCache>
                <c:ptCount val="1"/>
                <c:pt idx="0">
                  <c:v>Stamford</c:v>
                </c:pt>
              </c:strCache>
            </c:strRef>
          </c:tx>
          <c:spPr>
            <a:solidFill>
              <a:schemeClr val="accent6"/>
            </a:solidFill>
            <a:ln>
              <a:noFill/>
            </a:ln>
            <a:effectLst/>
          </c:spPr>
          <c:invertIfNegative val="0"/>
          <c:cat>
            <c:strRef>
              <c:f>Sheet1!$A$2:$A$7</c:f>
              <c:strCache>
                <c:ptCount val="5"/>
                <c:pt idx="0">
                  <c:v>Fall 2022</c:v>
                </c:pt>
                <c:pt idx="1">
                  <c:v>Fall 2023</c:v>
                </c:pt>
                <c:pt idx="2">
                  <c:v>Fall 2024</c:v>
                </c:pt>
                <c:pt idx="3">
                  <c:v>Fall 2025</c:v>
                </c:pt>
                <c:pt idx="4">
                  <c:v>Fall 2026</c:v>
                </c:pt>
              </c:strCache>
            </c:strRef>
          </c:cat>
          <c:val>
            <c:numRef>
              <c:f>Sheet1!$G$2:$G$7</c:f>
              <c:numCache>
                <c:formatCode>#,##0</c:formatCode>
                <c:ptCount val="6"/>
                <c:pt idx="0">
                  <c:v>2246</c:v>
                </c:pt>
                <c:pt idx="1">
                  <c:v>2177</c:v>
                </c:pt>
                <c:pt idx="2">
                  <c:v>2432</c:v>
                </c:pt>
                <c:pt idx="3">
                  <c:v>2598</c:v>
                </c:pt>
                <c:pt idx="4">
                  <c:v>2487</c:v>
                </c:pt>
              </c:numCache>
            </c:numRef>
          </c:val>
          <c:extLst>
            <c:ext xmlns:c16="http://schemas.microsoft.com/office/drawing/2014/chart" uri="{C3380CC4-5D6E-409C-BE32-E72D297353CC}">
              <c16:uniqueId val="{00000009-AF9F-B24F-8E55-758D3FA7A90B}"/>
            </c:ext>
          </c:extLst>
        </c:ser>
        <c:ser>
          <c:idx val="6"/>
          <c:order val="6"/>
          <c:tx>
            <c:strRef>
              <c:f>Sheet1!$H$1</c:f>
              <c:strCache>
                <c:ptCount val="1"/>
                <c:pt idx="0">
                  <c:v>Waterbury</c:v>
                </c:pt>
              </c:strCache>
            </c:strRef>
          </c:tx>
          <c:spPr>
            <a:solidFill>
              <a:srgbClr val="C00000"/>
            </a:solidFill>
            <a:ln>
              <a:noFill/>
            </a:ln>
            <a:effectLst/>
          </c:spPr>
          <c:invertIfNegative val="0"/>
          <c:cat>
            <c:strRef>
              <c:f>Sheet1!$A$2:$A$7</c:f>
              <c:strCache>
                <c:ptCount val="5"/>
                <c:pt idx="0">
                  <c:v>Fall 2022</c:v>
                </c:pt>
                <c:pt idx="1">
                  <c:v>Fall 2023</c:v>
                </c:pt>
                <c:pt idx="2">
                  <c:v>Fall 2024</c:v>
                </c:pt>
                <c:pt idx="3">
                  <c:v>Fall 2025</c:v>
                </c:pt>
                <c:pt idx="4">
                  <c:v>Fall 2026</c:v>
                </c:pt>
              </c:strCache>
            </c:strRef>
          </c:cat>
          <c:val>
            <c:numRef>
              <c:f>Sheet1!$H$2:$H$7</c:f>
              <c:numCache>
                <c:formatCode>General</c:formatCode>
                <c:ptCount val="6"/>
                <c:pt idx="0">
                  <c:v>751</c:v>
                </c:pt>
                <c:pt idx="1">
                  <c:v>746</c:v>
                </c:pt>
                <c:pt idx="2">
                  <c:v>733</c:v>
                </c:pt>
                <c:pt idx="3">
                  <c:v>681</c:v>
                </c:pt>
                <c:pt idx="4">
                  <c:v>722</c:v>
                </c:pt>
              </c:numCache>
            </c:numRef>
          </c:val>
          <c:extLst>
            <c:ext xmlns:c16="http://schemas.microsoft.com/office/drawing/2014/chart" uri="{C3380CC4-5D6E-409C-BE32-E72D297353CC}">
              <c16:uniqueId val="{0000000A-AF9F-B24F-8E55-758D3FA7A90B}"/>
            </c:ext>
          </c:extLst>
        </c:ser>
        <c:dLbls>
          <c:showLegendKey val="0"/>
          <c:showVal val="0"/>
          <c:showCatName val="0"/>
          <c:showSerName val="0"/>
          <c:showPercent val="0"/>
          <c:showBubbleSize val="0"/>
        </c:dLbls>
        <c:gapWidth val="350"/>
        <c:overlap val="100"/>
        <c:axId val="405700176"/>
        <c:axId val="405704496"/>
      </c:barChart>
      <c:catAx>
        <c:axId val="339267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1" i="0" u="none" strike="noStrike" kern="1200" baseline="0">
                <a:solidFill>
                  <a:schemeClr val="tx1">
                    <a:lumMod val="75000"/>
                    <a:lumOff val="25000"/>
                  </a:schemeClr>
                </a:solidFill>
                <a:latin typeface="Aptos" panose="020B0004020202020204" pitchFamily="34" charset="0"/>
                <a:ea typeface="+mn-ea"/>
                <a:cs typeface="+mn-cs"/>
              </a:defRPr>
            </a:pPr>
            <a:endParaRPr lang="en-US"/>
          </a:p>
        </c:txPr>
        <c:crossAx val="339266704"/>
        <c:crosses val="autoZero"/>
        <c:auto val="1"/>
        <c:lblAlgn val="ctr"/>
        <c:lblOffset val="100"/>
        <c:noMultiLvlLbl val="0"/>
      </c:catAx>
      <c:valAx>
        <c:axId val="339266704"/>
        <c:scaling>
          <c:orientation val="minMax"/>
        </c:scaling>
        <c:delete val="0"/>
        <c:axPos val="l"/>
        <c:majorGridlines>
          <c:spPr>
            <a:ln w="3175" cap="flat" cmpd="sng" algn="ctr">
              <a:solidFill>
                <a:schemeClr val="bg2">
                  <a:alpha val="59641"/>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Aptos" panose="020B0004020202020204" pitchFamily="34" charset="0"/>
                <a:ea typeface="+mn-ea"/>
                <a:cs typeface="+mn-cs"/>
              </a:defRPr>
            </a:pPr>
            <a:endParaRPr lang="en-US"/>
          </a:p>
        </c:txPr>
        <c:crossAx val="339267664"/>
        <c:crosses val="autoZero"/>
        <c:crossBetween val="between"/>
      </c:valAx>
      <c:valAx>
        <c:axId val="405704496"/>
        <c:scaling>
          <c:orientation val="minMax"/>
        </c:scaling>
        <c:delete val="1"/>
        <c:axPos val="r"/>
        <c:numFmt formatCode="General" sourceLinked="1"/>
        <c:majorTickMark val="out"/>
        <c:minorTickMark val="none"/>
        <c:tickLblPos val="nextTo"/>
        <c:crossAx val="405700176"/>
        <c:crosses val="max"/>
        <c:crossBetween val="between"/>
      </c:valAx>
      <c:catAx>
        <c:axId val="405700176"/>
        <c:scaling>
          <c:orientation val="minMax"/>
        </c:scaling>
        <c:delete val="1"/>
        <c:axPos val="b"/>
        <c:numFmt formatCode="General" sourceLinked="1"/>
        <c:majorTickMark val="out"/>
        <c:minorTickMark val="none"/>
        <c:tickLblPos val="nextTo"/>
        <c:crossAx val="405704496"/>
        <c:crosses val="autoZero"/>
        <c:auto val="1"/>
        <c:lblAlgn val="ctr"/>
        <c:lblOffset val="100"/>
        <c:noMultiLvlLbl val="0"/>
      </c:catAx>
      <c:spPr>
        <a:noFill/>
        <a:ln>
          <a:noFill/>
        </a:ln>
        <a:effectLst/>
      </c:spPr>
    </c:plotArea>
    <c:legend>
      <c:legendPos val="b"/>
      <c:legendEntry>
        <c:idx val="1"/>
        <c:delete val="1"/>
      </c:legendEntry>
      <c:legendEntry>
        <c:idx val="2"/>
        <c:delete val="1"/>
      </c:legendEntry>
      <c:layout>
        <c:manualLayout>
          <c:xMode val="edge"/>
          <c:yMode val="edge"/>
          <c:x val="9.1245851422354224E-2"/>
          <c:y val="0.90951867478858628"/>
          <c:w val="0.69875123439696118"/>
          <c:h val="6.9400612863261685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ptos" panose="020B00040202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400" b="0" i="0" u="none" strike="noStrike">
                <a:solidFill>
                  <a:srgbClr val="000E2F"/>
                </a:solidFill>
                <a:latin typeface="+mn-lt"/>
              </a:defRPr>
            </a:pPr>
            <a:r>
              <a:rPr lang="en-US" sz="1400" b="0" i="0" u="none" strike="noStrike">
                <a:solidFill>
                  <a:srgbClr val="000E2F"/>
                </a:solidFill>
                <a:latin typeface="+mn-lt"/>
              </a:rPr>
              <a:t>% of admits rating each factor “Critical” to their college decision</a:t>
            </a:r>
          </a:p>
        </c:rich>
      </c:tx>
      <c:overlay val="0"/>
    </c:title>
    <c:autoTitleDeleted val="0"/>
    <c:plotArea>
      <c:layout/>
      <c:barChart>
        <c:barDir val="bar"/>
        <c:grouping val="clustered"/>
        <c:varyColors val="0"/>
        <c:ser>
          <c:idx val="0"/>
          <c:order val="0"/>
          <c:tx>
            <c:strRef>
              <c:f>Sheet1!$B$1</c:f>
              <c:strCache>
                <c:ptCount val="1"/>
                <c:pt idx="0">
                  <c:v>% Critical</c:v>
                </c:pt>
              </c:strCache>
            </c:strRef>
          </c:tx>
          <c:spPr>
            <a:solidFill>
              <a:srgbClr val="1F3A6E"/>
            </a:solidFill>
            <a:effectLst/>
          </c:spPr>
          <c:invertIfNegative val="0"/>
          <c:dPt>
            <c:idx val="0"/>
            <c:invertIfNegative val="0"/>
            <c:bubble3D val="0"/>
            <c:spPr>
              <a:solidFill>
                <a:schemeClr val="accent5"/>
              </a:solidFill>
              <a:effectLst/>
            </c:spPr>
            <c:extLst>
              <c:ext xmlns:c16="http://schemas.microsoft.com/office/drawing/2014/chart" uri="{C3380CC4-5D6E-409C-BE32-E72D297353CC}">
                <c16:uniqueId val="{00000001-30E5-7A46-931D-9BEDACB7DF06}"/>
              </c:ext>
            </c:extLst>
          </c:dPt>
          <c:dPt>
            <c:idx val="1"/>
            <c:invertIfNegative val="0"/>
            <c:bubble3D val="0"/>
            <c:spPr>
              <a:solidFill>
                <a:schemeClr val="accent5"/>
              </a:solidFill>
              <a:effectLst/>
            </c:spPr>
            <c:extLst>
              <c:ext xmlns:c16="http://schemas.microsoft.com/office/drawing/2014/chart" uri="{C3380CC4-5D6E-409C-BE32-E72D297353CC}">
                <c16:uniqueId val="{00000000-30E5-7A46-931D-9BEDACB7DF06}"/>
              </c:ext>
            </c:extLst>
          </c:dPt>
          <c:dLbls>
            <c:numFmt formatCode="0&quot;%&quot;" sourceLinked="0"/>
            <c:spPr>
              <a:noFill/>
              <a:ln>
                <a:noFill/>
              </a:ln>
              <a:effectLst/>
            </c:spPr>
            <c:txPr>
              <a:bodyPr/>
              <a:lstStyle/>
              <a:p>
                <a:pPr>
                  <a:defRPr sz="1000" b="0" i="0" u="none" strike="noStrike">
                    <a:solidFill>
                      <a:srgbClr val="000E2F"/>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Sheet1!$A$2:$A$15</c:f>
              <c:strCache>
                <c:ptCount val="14"/>
                <c:pt idx="0">
                  <c:v>Tuition cost</c:v>
                </c:pt>
                <c:pt idx="1">
                  <c:v>Scholarships / aid</c:v>
                </c:pt>
                <c:pt idx="2">
                  <c:v>Major options</c:v>
                </c:pt>
                <c:pt idx="3">
                  <c:v>Teaching quality</c:v>
                </c:pt>
                <c:pt idx="4">
                  <c:v>Academic reputation</c:v>
                </c:pt>
                <c:pt idx="5">
                  <c:v>Job outcomes</c:v>
                </c:pt>
                <c:pt idx="6">
                  <c:v>Campus feel</c:v>
                </c:pt>
                <c:pt idx="7">
                  <c:v>Diversity</c:v>
                </c:pt>
                <c:pt idx="8">
                  <c:v>Clubs / events</c:v>
                </c:pt>
                <c:pt idx="9">
                  <c:v>Social life</c:v>
                </c:pt>
                <c:pt idx="10">
                  <c:v>Campus housing</c:v>
                </c:pt>
                <c:pt idx="11">
                  <c:v>Distance</c:v>
                </c:pt>
                <c:pt idx="12">
                  <c:v>Surrounding amenities</c:v>
                </c:pt>
                <c:pt idx="13">
                  <c:v>Athletics</c:v>
                </c:pt>
              </c:strCache>
            </c:strRef>
          </c:cat>
          <c:val>
            <c:numRef>
              <c:f>Sheet1!$B$2:$B$15</c:f>
              <c:numCache>
                <c:formatCode>General</c:formatCode>
                <c:ptCount val="14"/>
                <c:pt idx="0">
                  <c:v>64</c:v>
                </c:pt>
                <c:pt idx="1">
                  <c:v>62</c:v>
                </c:pt>
                <c:pt idx="2">
                  <c:v>58</c:v>
                </c:pt>
                <c:pt idx="3">
                  <c:v>50</c:v>
                </c:pt>
                <c:pt idx="4">
                  <c:v>50</c:v>
                </c:pt>
                <c:pt idx="5">
                  <c:v>46</c:v>
                </c:pt>
                <c:pt idx="6">
                  <c:v>41</c:v>
                </c:pt>
                <c:pt idx="7">
                  <c:v>27</c:v>
                </c:pt>
                <c:pt idx="8">
                  <c:v>24</c:v>
                </c:pt>
                <c:pt idx="9">
                  <c:v>23</c:v>
                </c:pt>
                <c:pt idx="10">
                  <c:v>21</c:v>
                </c:pt>
                <c:pt idx="11">
                  <c:v>18</c:v>
                </c:pt>
                <c:pt idx="12">
                  <c:v>17</c:v>
                </c:pt>
                <c:pt idx="13">
                  <c:v>13</c:v>
                </c:pt>
              </c:numCache>
            </c:numRef>
          </c:val>
          <c:extLst>
            <c:ext xmlns:c16="http://schemas.microsoft.com/office/drawing/2014/chart" uri="{C3380CC4-5D6E-409C-BE32-E72D297353CC}">
              <c16:uniqueId val="{00000000-A534-459B-AD1F-C921458A1E0A}"/>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1A1A1A"/>
                </a:solidFill>
                <a:latin typeface="Calibri"/>
              </a:defRPr>
            </a:pPr>
            <a:endParaRPr lang="en-US"/>
          </a:p>
        </c:txPr>
        <c:crossAx val="2094734552"/>
        <c:crosses val="autoZero"/>
        <c:auto val="1"/>
        <c:lblAlgn val="ctr"/>
        <c:lblOffset val="100"/>
        <c:noMultiLvlLbl val="1"/>
      </c:catAx>
      <c:valAx>
        <c:axId val="2094734552"/>
        <c:scaling>
          <c:orientation val="minMax"/>
          <c:max val="70"/>
        </c:scaling>
        <c:delete val="0"/>
        <c:axPos val="b"/>
        <c:majorGridlines>
          <c:spPr>
            <a:ln w="6350" cap="flat">
              <a:solidFill>
                <a:srgbClr val="DDE3EE"/>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1000" b="0" i="0" u="none" strike="noStrike">
                <a:solidFill>
                  <a:srgbClr val="5A6472"/>
                </a:solidFill>
                <a:latin typeface="Arial"/>
              </a:defRPr>
            </a:pPr>
            <a:endParaRPr lang="en-US"/>
          </a:p>
        </c:txPr>
        <c:crossAx val="2094734554"/>
        <c:crosses val="autoZero"/>
        <c:crossBetween val="between"/>
        <c:majorUnit val="10"/>
      </c:valAx>
      <c:spPr>
        <a:noFill/>
        <a:ln>
          <a:noFill/>
        </a:ln>
        <a:effectLst/>
      </c:spPr>
    </c:plotArea>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bg2">
                    <a:lumMod val="25000"/>
                  </a:schemeClr>
                </a:solidFill>
                <a:latin typeface="+mn-lt"/>
                <a:ea typeface="+mn-ea"/>
                <a:cs typeface="+mn-cs"/>
              </a:defRPr>
            </a:pPr>
            <a:r>
              <a:rPr lang="en-US" sz="1600" b="1">
                <a:solidFill>
                  <a:schemeClr val="bg2">
                    <a:lumMod val="25000"/>
                  </a:schemeClr>
                </a:solidFill>
              </a:rPr>
              <a:t>Undergraduate Need-Based Grants Awarded</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bg2">
                  <a:lumMod val="25000"/>
                </a:schemeClr>
              </a:solidFill>
              <a:latin typeface="+mn-lt"/>
              <a:ea typeface="+mn-ea"/>
              <a:cs typeface="+mn-cs"/>
            </a:defRPr>
          </a:pPr>
          <a:endParaRPr lang="en-US"/>
        </a:p>
      </c:txPr>
    </c:title>
    <c:autoTitleDeleted val="0"/>
    <c:plotArea>
      <c:layout/>
      <c:barChart>
        <c:barDir val="bar"/>
        <c:grouping val="stacked"/>
        <c:varyColors val="0"/>
        <c:ser>
          <c:idx val="0"/>
          <c:order val="0"/>
          <c:tx>
            <c:strRef>
              <c:f>'need awards'!$A$3</c:f>
              <c:strCache>
                <c:ptCount val="1"/>
                <c:pt idx="0">
                  <c:v>Federal Funded</c:v>
                </c:pt>
              </c:strCache>
            </c:strRef>
          </c:tx>
          <c:spPr>
            <a:solidFill>
              <a:schemeClr val="accent2">
                <a:lumMod val="75000"/>
              </a:schemeClr>
            </a:solidFill>
            <a:ln>
              <a:noFill/>
            </a:ln>
            <a:effectLst/>
          </c:spPr>
          <c:invertIfNegative val="0"/>
          <c:cat>
            <c:numRef>
              <c:f>'need awards'!$B$2:$H$2</c:f>
              <c:numCache>
                <c:formatCode>General</c:formatCode>
                <c:ptCount val="7"/>
                <c:pt idx="0">
                  <c:v>2025</c:v>
                </c:pt>
                <c:pt idx="1">
                  <c:v>2024</c:v>
                </c:pt>
                <c:pt idx="2">
                  <c:v>2023</c:v>
                </c:pt>
                <c:pt idx="3">
                  <c:v>2022</c:v>
                </c:pt>
                <c:pt idx="4">
                  <c:v>2021</c:v>
                </c:pt>
                <c:pt idx="5">
                  <c:v>2020</c:v>
                </c:pt>
                <c:pt idx="6">
                  <c:v>2019</c:v>
                </c:pt>
              </c:numCache>
            </c:numRef>
          </c:cat>
          <c:val>
            <c:numRef>
              <c:f>'need awards'!$B$3:$H$3</c:f>
              <c:numCache>
                <c:formatCode>_("$"* #,##0_);_("$"* \(#,##0\);_("$"* "-"??_);_(@_)</c:formatCode>
                <c:ptCount val="7"/>
                <c:pt idx="0">
                  <c:v>56301437.810000002</c:v>
                </c:pt>
                <c:pt idx="1">
                  <c:v>45527646.409999996</c:v>
                </c:pt>
                <c:pt idx="2">
                  <c:v>41292762.869999997</c:v>
                </c:pt>
                <c:pt idx="3">
                  <c:v>39089985.219999999</c:v>
                </c:pt>
                <c:pt idx="4">
                  <c:v>36863446.979999997</c:v>
                </c:pt>
                <c:pt idx="5">
                  <c:v>33199798.260000002</c:v>
                </c:pt>
                <c:pt idx="6">
                  <c:v>32578432.339999989</c:v>
                </c:pt>
              </c:numCache>
            </c:numRef>
          </c:val>
          <c:extLst>
            <c:ext xmlns:c16="http://schemas.microsoft.com/office/drawing/2014/chart" uri="{C3380CC4-5D6E-409C-BE32-E72D297353CC}">
              <c16:uniqueId val="{00000000-D5F7-C64F-BD8C-C0030D829E76}"/>
            </c:ext>
          </c:extLst>
        </c:ser>
        <c:ser>
          <c:idx val="1"/>
          <c:order val="1"/>
          <c:tx>
            <c:strRef>
              <c:f>'need awards'!$A$4</c:f>
              <c:strCache>
                <c:ptCount val="1"/>
                <c:pt idx="0">
                  <c:v>State Funded</c:v>
                </c:pt>
              </c:strCache>
            </c:strRef>
          </c:tx>
          <c:spPr>
            <a:solidFill>
              <a:schemeClr val="accent5"/>
            </a:solidFill>
            <a:ln>
              <a:noFill/>
            </a:ln>
            <a:effectLst/>
          </c:spPr>
          <c:invertIfNegative val="0"/>
          <c:cat>
            <c:numRef>
              <c:f>'need awards'!$B$2:$H$2</c:f>
              <c:numCache>
                <c:formatCode>General</c:formatCode>
                <c:ptCount val="7"/>
                <c:pt idx="0">
                  <c:v>2025</c:v>
                </c:pt>
                <c:pt idx="1">
                  <c:v>2024</c:v>
                </c:pt>
                <c:pt idx="2">
                  <c:v>2023</c:v>
                </c:pt>
                <c:pt idx="3">
                  <c:v>2022</c:v>
                </c:pt>
                <c:pt idx="4">
                  <c:v>2021</c:v>
                </c:pt>
                <c:pt idx="5">
                  <c:v>2020</c:v>
                </c:pt>
                <c:pt idx="6">
                  <c:v>2019</c:v>
                </c:pt>
              </c:numCache>
            </c:numRef>
          </c:cat>
          <c:val>
            <c:numRef>
              <c:f>'need awards'!$B$4:$H$4</c:f>
              <c:numCache>
                <c:formatCode>_("$"* #,##0_);_("$"* \(#,##0\);_("$"* "-"??_);_(@_)</c:formatCode>
                <c:ptCount val="7"/>
                <c:pt idx="0">
                  <c:v>20172856</c:v>
                </c:pt>
                <c:pt idx="1">
                  <c:v>15217808</c:v>
                </c:pt>
                <c:pt idx="2">
                  <c:v>13779197</c:v>
                </c:pt>
                <c:pt idx="3">
                  <c:v>9756511</c:v>
                </c:pt>
                <c:pt idx="4">
                  <c:v>10541938</c:v>
                </c:pt>
                <c:pt idx="5">
                  <c:v>9602744</c:v>
                </c:pt>
                <c:pt idx="6">
                  <c:v>8860691</c:v>
                </c:pt>
              </c:numCache>
            </c:numRef>
          </c:val>
          <c:extLst>
            <c:ext xmlns:c16="http://schemas.microsoft.com/office/drawing/2014/chart" uri="{C3380CC4-5D6E-409C-BE32-E72D297353CC}">
              <c16:uniqueId val="{00000001-D5F7-C64F-BD8C-C0030D829E76}"/>
            </c:ext>
          </c:extLst>
        </c:ser>
        <c:ser>
          <c:idx val="2"/>
          <c:order val="2"/>
          <c:tx>
            <c:strRef>
              <c:f>'need awards'!$A$5</c:f>
              <c:strCache>
                <c:ptCount val="1"/>
                <c:pt idx="0">
                  <c:v>Institutional Funded</c:v>
                </c:pt>
              </c:strCache>
            </c:strRef>
          </c:tx>
          <c:spPr>
            <a:solidFill>
              <a:srgbClr val="0070C0"/>
            </a:solidFill>
            <a:ln>
              <a:noFill/>
            </a:ln>
            <a:effectLst/>
          </c:spPr>
          <c:invertIfNegative val="0"/>
          <c:cat>
            <c:numRef>
              <c:f>'need awards'!$B$2:$H$2</c:f>
              <c:numCache>
                <c:formatCode>General</c:formatCode>
                <c:ptCount val="7"/>
                <c:pt idx="0">
                  <c:v>2025</c:v>
                </c:pt>
                <c:pt idx="1">
                  <c:v>2024</c:v>
                </c:pt>
                <c:pt idx="2">
                  <c:v>2023</c:v>
                </c:pt>
                <c:pt idx="3">
                  <c:v>2022</c:v>
                </c:pt>
                <c:pt idx="4">
                  <c:v>2021</c:v>
                </c:pt>
                <c:pt idx="5">
                  <c:v>2020</c:v>
                </c:pt>
                <c:pt idx="6">
                  <c:v>2019</c:v>
                </c:pt>
              </c:numCache>
            </c:numRef>
          </c:cat>
          <c:val>
            <c:numRef>
              <c:f>'need awards'!$B$5:$H$5</c:f>
              <c:numCache>
                <c:formatCode>_("$"* #,##0_);_("$"* \(#,##0\);_("$"* "-"??_);_(@_)</c:formatCode>
                <c:ptCount val="7"/>
                <c:pt idx="0">
                  <c:v>125451171</c:v>
                </c:pt>
                <c:pt idx="1">
                  <c:v>117408976.5</c:v>
                </c:pt>
                <c:pt idx="2">
                  <c:v>103563836</c:v>
                </c:pt>
                <c:pt idx="3">
                  <c:v>97365175.00999999</c:v>
                </c:pt>
                <c:pt idx="4">
                  <c:v>91061908</c:v>
                </c:pt>
                <c:pt idx="5">
                  <c:v>82641194.5</c:v>
                </c:pt>
                <c:pt idx="6">
                  <c:v>79327780</c:v>
                </c:pt>
              </c:numCache>
            </c:numRef>
          </c:val>
          <c:extLst>
            <c:ext xmlns:c16="http://schemas.microsoft.com/office/drawing/2014/chart" uri="{C3380CC4-5D6E-409C-BE32-E72D297353CC}">
              <c16:uniqueId val="{00000002-D5F7-C64F-BD8C-C0030D829E76}"/>
            </c:ext>
          </c:extLst>
        </c:ser>
        <c:dLbls>
          <c:showLegendKey val="0"/>
          <c:showVal val="0"/>
          <c:showCatName val="0"/>
          <c:showSerName val="0"/>
          <c:showPercent val="0"/>
          <c:showBubbleSize val="0"/>
        </c:dLbls>
        <c:gapWidth val="60"/>
        <c:overlap val="100"/>
        <c:axId val="1931920240"/>
        <c:axId val="1505308784"/>
      </c:barChart>
      <c:catAx>
        <c:axId val="193192024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1505308784"/>
        <c:crosses val="autoZero"/>
        <c:auto val="1"/>
        <c:lblAlgn val="ctr"/>
        <c:lblOffset val="100"/>
        <c:noMultiLvlLbl val="0"/>
      </c:catAx>
      <c:valAx>
        <c:axId val="1505308784"/>
        <c:scaling>
          <c:orientation val="minMax"/>
          <c:max val="220000000"/>
          <c:min val="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050" b="1"/>
                  <a:t>Millions</a:t>
                </a:r>
                <a:r>
                  <a:rPr lang="en-US" sz="1050" b="1" baseline="0"/>
                  <a:t> of dollars</a:t>
                </a:r>
                <a:endParaRPr lang="en-US" sz="1050" b="1"/>
              </a:p>
            </c:rich>
          </c:tx>
          <c:layout>
            <c:manualLayout>
              <c:xMode val="edge"/>
              <c:yMode val="edge"/>
              <c:x val="0.42793997356598396"/>
              <c:y val="0.88059717150404715"/>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quot;$&quot;0,,;\-&quot;$&quot;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31920240"/>
        <c:crosses val="max"/>
        <c:crossBetween val="between"/>
        <c:majorUnit val="20000000"/>
      </c:valAx>
      <c:spPr>
        <a:noFill/>
        <a:ln>
          <a:noFill/>
        </a:ln>
        <a:effectLst/>
      </c:spPr>
    </c:plotArea>
    <c:legend>
      <c:legendPos val="b"/>
      <c:legendEntry>
        <c:idx val="0"/>
        <c:txPr>
          <a:bodyPr rot="0" spcFirstLastPara="1" vertOverflow="ellipsis" vert="horz" wrap="square" anchor="ctr" anchorCtr="1"/>
          <a:lstStyle/>
          <a:p>
            <a:pPr>
              <a:defRPr sz="1200" b="1" i="0" u="none" strike="noStrike" kern="1200" baseline="0">
                <a:ln>
                  <a:noFill/>
                </a:ln>
                <a:solidFill>
                  <a:schemeClr val="tx1">
                    <a:lumMod val="65000"/>
                    <a:lumOff val="35000"/>
                  </a:schemeClr>
                </a:solidFill>
                <a:latin typeface="+mn-lt"/>
                <a:ea typeface="+mn-ea"/>
                <a:cs typeface="+mn-cs"/>
              </a:defRPr>
            </a:pPr>
            <a:endParaRPr lang="en-US"/>
          </a:p>
        </c:txPr>
      </c:legendEntry>
      <c:legendEntry>
        <c:idx val="1"/>
        <c:txPr>
          <a:bodyPr rot="0" spcFirstLastPara="1" vertOverflow="ellipsis" vert="horz" wrap="square" anchor="ctr" anchorCtr="1"/>
          <a:lstStyle/>
          <a:p>
            <a:pPr>
              <a:defRPr sz="1200" b="1" i="0" u="none" strike="noStrike" kern="1200" baseline="0">
                <a:ln>
                  <a:noFill/>
                </a:ln>
                <a:solidFill>
                  <a:schemeClr val="tx1">
                    <a:lumMod val="65000"/>
                    <a:lumOff val="35000"/>
                  </a:schemeClr>
                </a:solidFill>
                <a:latin typeface="+mn-lt"/>
                <a:ea typeface="+mn-ea"/>
                <a:cs typeface="+mn-cs"/>
              </a:defRPr>
            </a:pPr>
            <a:endParaRPr lang="en-US"/>
          </a:p>
        </c:txPr>
      </c:legendEntry>
      <c:legendEntry>
        <c:idx val="2"/>
        <c:txPr>
          <a:bodyPr rot="0" spcFirstLastPara="1" vertOverflow="ellipsis" vert="horz" wrap="square" anchor="ctr" anchorCtr="1"/>
          <a:lstStyle/>
          <a:p>
            <a:pPr>
              <a:defRPr sz="1200" b="1" i="0" u="none" strike="noStrike" kern="1200" baseline="0">
                <a:ln>
                  <a:noFill/>
                </a:ln>
                <a:solidFill>
                  <a:schemeClr val="tx1">
                    <a:lumMod val="65000"/>
                    <a:lumOff val="35000"/>
                  </a:schemeClr>
                </a:solidFill>
                <a:latin typeface="+mn-lt"/>
                <a:ea typeface="+mn-ea"/>
                <a:cs typeface="+mn-cs"/>
              </a:defRPr>
            </a:pPr>
            <a:endParaRPr lang="en-US"/>
          </a:p>
        </c:txPr>
      </c:legendEntry>
      <c:layout>
        <c:manualLayout>
          <c:xMode val="edge"/>
          <c:yMode val="edge"/>
          <c:x val="0.64054897848777037"/>
          <c:y val="0.53019907547883038"/>
          <c:w val="0.35945102151222957"/>
          <c:h val="0.2808360186938384"/>
        </c:manualLayout>
      </c:layout>
      <c:overlay val="0"/>
      <c:spPr>
        <a:solidFill>
          <a:schemeClr val="accent3">
            <a:lumMod val="20000"/>
            <a:lumOff val="80000"/>
            <a:alpha val="0"/>
          </a:schemeClr>
        </a:solidFill>
        <a:ln>
          <a:noFill/>
        </a:ln>
        <a:effectLst/>
      </c:spPr>
      <c:txPr>
        <a:bodyPr rot="0" spcFirstLastPara="1" vertOverflow="ellipsis" vert="horz" wrap="square" anchor="ctr" anchorCtr="1"/>
        <a:lstStyle/>
        <a:p>
          <a:pPr>
            <a:defRPr sz="1200" b="0" i="0" u="none" strike="noStrike" kern="1200" baseline="0">
              <a:ln>
                <a:noFill/>
              </a:ln>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solidFill>
          <a:schemeClr val="accent6"/>
        </a:solid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0907832949452743E-2"/>
          <c:y val="3.387585210983457E-2"/>
          <c:w val="0.91196970513295494"/>
          <c:h val="0.67328198558099284"/>
        </c:manualLayout>
      </c:layout>
      <c:bar3DChart>
        <c:barDir val="col"/>
        <c:grouping val="clustered"/>
        <c:varyColors val="0"/>
        <c:ser>
          <c:idx val="2"/>
          <c:order val="0"/>
          <c:tx>
            <c:strRef>
              <c:f>data!$C$69</c:f>
              <c:strCache>
                <c:ptCount val="1"/>
                <c:pt idx="0">
                  <c:v>New Awards</c:v>
                </c:pt>
              </c:strCache>
            </c:strRef>
          </c:tx>
          <c:spPr>
            <a:gradFill rotWithShape="1">
              <a:gsLst>
                <a:gs pos="95000">
                  <a:schemeClr val="accent3"/>
                </a:gs>
                <a:gs pos="0">
                  <a:schemeClr val="accent3">
                    <a:lumMod val="60000"/>
                    <a:lumOff val="40000"/>
                  </a:schemeClr>
                </a:gs>
              </a:gsLst>
              <a:lin ang="5400000" scaled="1"/>
            </a:gradFill>
            <a:ln>
              <a:noFill/>
            </a:ln>
            <a:effectLst>
              <a:outerShdw blurRad="57150" dist="19050" dir="5400000" algn="ctr" rotWithShape="0">
                <a:srgbClr val="000000">
                  <a:alpha val="63000"/>
                </a:srgbClr>
              </a:outerShdw>
            </a:effectLst>
            <a:sp3d/>
          </c:spPr>
          <c:invertIfNegative val="0"/>
          <c:dPt>
            <c:idx val="8"/>
            <c:invertIfNegative val="0"/>
            <c:bubble3D val="0"/>
            <c:spPr>
              <a:solidFill>
                <a:schemeClr val="bg2">
                  <a:lumMod val="90000"/>
                </a:schemeClr>
              </a:soli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1-EDAD-A74A-93F1-FBC9E8AE0280}"/>
              </c:ext>
            </c:extLst>
          </c:dPt>
          <c:dLbls>
            <c:dLbl>
              <c:idx val="4"/>
              <c:layout>
                <c:manualLayout>
                  <c:x val="-1.0142235024416085E-2"/>
                  <c:y val="-4.04456865225132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DAD-A74A-93F1-FBC9E8AE0280}"/>
                </c:ext>
              </c:extLst>
            </c:dLbl>
            <c:dLbl>
              <c:idx val="5"/>
              <c:layout>
                <c:manualLayout>
                  <c:x val="-5.875326328109309E-3"/>
                  <c:y val="1.66023393207313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DAD-A74A-93F1-FBC9E8AE0280}"/>
                </c:ext>
              </c:extLst>
            </c:dLbl>
            <c:dLbl>
              <c:idx val="7"/>
              <c:layout>
                <c:manualLayout>
                  <c:x val="-1.1264928802545459E-2"/>
                  <c:y val="3.10094932999958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EDAD-A74A-93F1-FBC9E8AE0280}"/>
                </c:ext>
              </c:extLst>
            </c:dLbl>
            <c:dLbl>
              <c:idx val="8"/>
              <c:layout>
                <c:manualLayout>
                  <c:x val="-1.3555290649023038E-2"/>
                  <c:y val="6.1410101655477349E-3"/>
                </c:manualLayout>
              </c:layout>
              <c:showLegendKey val="0"/>
              <c:showVal val="1"/>
              <c:showCatName val="0"/>
              <c:showSerName val="0"/>
              <c:showPercent val="0"/>
              <c:showBubbleSize val="0"/>
              <c:extLst>
                <c:ext xmlns:c15="http://schemas.microsoft.com/office/drawing/2012/chart" uri="{CE6537A1-D6FC-4f65-9D91-7224C49458BB}">
                  <c15:layout>
                    <c:manualLayout>
                      <c:w val="7.9387607882974776E-2"/>
                      <c:h val="4.5003139419744903E-2"/>
                    </c:manualLayout>
                  </c15:layout>
                </c:ext>
                <c:ext xmlns:c16="http://schemas.microsoft.com/office/drawing/2014/chart" uri="{C3380CC4-5D6E-409C-BE32-E72D297353CC}">
                  <c16:uniqueId val="{00000001-EDAD-A74A-93F1-FBC9E8AE0280}"/>
                </c:ext>
              </c:extLst>
            </c:dLbl>
            <c:numFmt formatCode="_(&quot;$&quot;* #,##0.0_);_(&quot;$&quot;* \(#,##0.0\);_(&quot;$&quot;* &quot;-&quot;?_);_(@_)" sourceLinked="0"/>
            <c:spPr>
              <a:noFill/>
              <a:ln>
                <a:noFill/>
              </a:ln>
              <a:effectLst/>
            </c:spPr>
            <c:txPr>
              <a:bodyPr rot="0" spcFirstLastPara="1" vertOverflow="ellipsis" vert="horz" wrap="square" anchor="ctr" anchorCtr="1"/>
              <a:lstStyle/>
              <a:p>
                <a:pPr>
                  <a:defRPr sz="1000" b="1" i="0" u="none" strike="noStrike" kern="1200" baseline="0">
                    <a:solidFill>
                      <a:schemeClr val="bg2">
                        <a:lumMod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data!$D$68:$L$68</c:f>
              <c:strCache>
                <c:ptCount val="9"/>
                <c:pt idx="0">
                  <c:v>2018</c:v>
                </c:pt>
                <c:pt idx="1">
                  <c:v>2019</c:v>
                </c:pt>
                <c:pt idx="2">
                  <c:v>2020</c:v>
                </c:pt>
                <c:pt idx="3">
                  <c:v>2021</c:v>
                </c:pt>
                <c:pt idx="4">
                  <c:v>2022</c:v>
                </c:pt>
                <c:pt idx="5">
                  <c:v>2023</c:v>
                </c:pt>
                <c:pt idx="6">
                  <c:v>2024</c:v>
                </c:pt>
                <c:pt idx="7">
                  <c:v>2025</c:v>
                </c:pt>
                <c:pt idx="8">
                  <c:v>2026
Preliminary</c:v>
                </c:pt>
              </c:strCache>
            </c:strRef>
          </c:cat>
          <c:val>
            <c:numRef>
              <c:f>data!$D$69:$L$69</c:f>
              <c:numCache>
                <c:formatCode>"$"#,##0.00</c:formatCode>
                <c:ptCount val="9"/>
                <c:pt idx="0">
                  <c:v>257990933.34000003</c:v>
                </c:pt>
                <c:pt idx="1">
                  <c:v>266194083.62</c:v>
                </c:pt>
                <c:pt idx="2">
                  <c:v>285765985.97000003</c:v>
                </c:pt>
                <c:pt idx="3">
                  <c:v>376630455.25</c:v>
                </c:pt>
                <c:pt idx="4">
                  <c:v>316628598.24000001</c:v>
                </c:pt>
                <c:pt idx="5">
                  <c:v>321529115.56</c:v>
                </c:pt>
                <c:pt idx="6">
                  <c:v>368058537.92000002</c:v>
                </c:pt>
                <c:pt idx="7">
                  <c:v>314063044</c:v>
                </c:pt>
                <c:pt idx="8">
                  <c:v>320579987.27999997</c:v>
                </c:pt>
              </c:numCache>
            </c:numRef>
          </c:val>
          <c:shape val="cylinder"/>
          <c:extLst>
            <c:ext xmlns:c16="http://schemas.microsoft.com/office/drawing/2014/chart" uri="{C3380CC4-5D6E-409C-BE32-E72D297353CC}">
              <c16:uniqueId val="{00000004-EDAD-A74A-93F1-FBC9E8AE0280}"/>
            </c:ext>
          </c:extLst>
        </c:ser>
        <c:ser>
          <c:idx val="1"/>
          <c:order val="1"/>
          <c:tx>
            <c:strRef>
              <c:f>data!$C$70</c:f>
              <c:strCache>
                <c:ptCount val="1"/>
                <c:pt idx="0">
                  <c:v>Expenditures</c:v>
                </c:pt>
              </c:strCache>
            </c:strRef>
          </c:tx>
          <c:spPr>
            <a:gradFill rotWithShape="1">
              <a:gsLst>
                <a:gs pos="95000">
                  <a:schemeClr val="accent5">
                    <a:lumMod val="75000"/>
                  </a:schemeClr>
                </a:gs>
                <a:gs pos="0">
                  <a:schemeClr val="accent5"/>
                </a:gs>
              </a:gsLst>
              <a:lin ang="5400000" scaled="1"/>
            </a:gradFill>
            <a:ln>
              <a:noFill/>
            </a:ln>
            <a:effectLst>
              <a:outerShdw blurRad="57150" dist="19050" dir="5400000" algn="ctr" rotWithShape="0">
                <a:srgbClr val="000000">
                  <a:alpha val="63000"/>
                </a:srgbClr>
              </a:outerShdw>
            </a:effectLst>
            <a:sp3d/>
          </c:spPr>
          <c:invertIfNegative val="0"/>
          <c:dPt>
            <c:idx val="8"/>
            <c:invertIfNegative val="0"/>
            <c:bubble3D val="0"/>
            <c:spPr>
              <a:solidFill>
                <a:schemeClr val="bg2">
                  <a:lumMod val="50000"/>
                </a:schemeClr>
              </a:soli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6-EDAD-A74A-93F1-FBC9E8AE0280}"/>
              </c:ext>
            </c:extLst>
          </c:dPt>
          <c:dLbls>
            <c:dLbl>
              <c:idx val="0"/>
              <c:layout>
                <c:manualLayout>
                  <c:x val="1.7051858655795529E-2"/>
                  <c:y val="1.485084227108571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DAD-A74A-93F1-FBC9E8AE0280}"/>
                </c:ext>
              </c:extLst>
            </c:dLbl>
            <c:dLbl>
              <c:idx val="1"/>
              <c:layout>
                <c:manualLayout>
                  <c:x val="2.0323885087053937E-2"/>
                  <c:y val="1.5371745384822428E-2"/>
                </c:manualLayout>
              </c:layout>
              <c:showLegendKey val="0"/>
              <c:showVal val="1"/>
              <c:showCatName val="0"/>
              <c:showSerName val="0"/>
              <c:showPercent val="0"/>
              <c:showBubbleSize val="0"/>
              <c:extLst>
                <c:ext xmlns:c15="http://schemas.microsoft.com/office/drawing/2012/chart" uri="{CE6537A1-D6FC-4f65-9D91-7224C49458BB}">
                  <c15:layout>
                    <c:manualLayout>
                      <c:w val="7.2721384682250867E-2"/>
                      <c:h val="5.8449395030174288E-2"/>
                    </c:manualLayout>
                  </c15:layout>
                </c:ext>
                <c:ext xmlns:c16="http://schemas.microsoft.com/office/drawing/2014/chart" uri="{C3380CC4-5D6E-409C-BE32-E72D297353CC}">
                  <c16:uniqueId val="{00000008-EDAD-A74A-93F1-FBC9E8AE0280}"/>
                </c:ext>
              </c:extLst>
            </c:dLbl>
            <c:dLbl>
              <c:idx val="2"/>
              <c:layout>
                <c:manualLayout>
                  <c:x val="2.004073597463802E-2"/>
                  <c:y val="-2.108829895327036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EDAD-A74A-93F1-FBC9E8AE0280}"/>
                </c:ext>
              </c:extLst>
            </c:dLbl>
            <c:dLbl>
              <c:idx val="3"/>
              <c:layout>
                <c:manualLayout>
                  <c:x val="1.6290412842342623E-2"/>
                  <c:y val="-3.3400242464835529E-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EDAD-A74A-93F1-FBC9E8AE0280}"/>
                </c:ext>
              </c:extLst>
            </c:dLbl>
            <c:dLbl>
              <c:idx val="4"/>
              <c:layout>
                <c:manualLayout>
                  <c:x val="1.8255767378835976E-2"/>
                  <c:y val="5.3941305807096189E-3"/>
                </c:manualLayout>
              </c:layout>
              <c:showLegendKey val="0"/>
              <c:showVal val="1"/>
              <c:showCatName val="0"/>
              <c:showSerName val="0"/>
              <c:showPercent val="0"/>
              <c:showBubbleSize val="0"/>
              <c:extLst>
                <c:ext xmlns:c15="http://schemas.microsoft.com/office/drawing/2012/chart" uri="{CE6537A1-D6FC-4f65-9D91-7224C49458BB}">
                  <c15:layout>
                    <c:manualLayout>
                      <c:w val="7.7078912457424653E-2"/>
                      <c:h val="4.1841051556971091E-2"/>
                    </c:manualLayout>
                  </c15:layout>
                </c:ext>
                <c:ext xmlns:c16="http://schemas.microsoft.com/office/drawing/2014/chart" uri="{C3380CC4-5D6E-409C-BE32-E72D297353CC}">
                  <c16:uniqueId val="{0000000B-EDAD-A74A-93F1-FBC9E8AE0280}"/>
                </c:ext>
              </c:extLst>
            </c:dLbl>
            <c:dLbl>
              <c:idx val="5"/>
              <c:layout>
                <c:manualLayout>
                  <c:x val="2.5534198049559195E-2"/>
                  <c:y val="1.5137154570386594E-2"/>
                </c:manualLayout>
              </c:layout>
              <c:showLegendKey val="0"/>
              <c:showVal val="1"/>
              <c:showCatName val="0"/>
              <c:showSerName val="0"/>
              <c:showPercent val="0"/>
              <c:showBubbleSize val="0"/>
              <c:extLst>
                <c:ext xmlns:c15="http://schemas.microsoft.com/office/drawing/2012/chart" uri="{CE6537A1-D6FC-4f65-9D91-7224C49458BB}">
                  <c15:layout>
                    <c:manualLayout>
                      <c:w val="8.2134518903053941E-2"/>
                      <c:h val="5.6095252619568839E-2"/>
                    </c:manualLayout>
                  </c15:layout>
                </c:ext>
                <c:ext xmlns:c16="http://schemas.microsoft.com/office/drawing/2014/chart" uri="{C3380CC4-5D6E-409C-BE32-E72D297353CC}">
                  <c16:uniqueId val="{0000000C-EDAD-A74A-93F1-FBC9E8AE0280}"/>
                </c:ext>
              </c:extLst>
            </c:dLbl>
            <c:dLbl>
              <c:idx val="6"/>
              <c:layout>
                <c:manualLayout>
                  <c:x val="1.9687065901943773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EDAD-A74A-93F1-FBC9E8AE0280}"/>
                </c:ext>
              </c:extLst>
            </c:dLbl>
            <c:dLbl>
              <c:idx val="8"/>
              <c:layout>
                <c:manualLayout>
                  <c:x val="2.2285684933058398E-2"/>
                  <c:y val="-2.9871398443282683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DAD-A74A-93F1-FBC9E8AE0280}"/>
                </c:ext>
              </c:extLst>
            </c:dLbl>
            <c:numFmt formatCode="_(&quot;$&quot;* #,##0.0_);_(&quot;$&quot;* \(#,##0.0\);_(&quot;$&quot;* &quot;-&quot;?_);_(@_)" sourceLinked="0"/>
            <c:spPr>
              <a:noFill/>
              <a:ln>
                <a:noFill/>
              </a:ln>
              <a:effectLst/>
            </c:spPr>
            <c:txPr>
              <a:bodyPr rot="0" spcFirstLastPara="1" vertOverflow="ellipsis" vert="horz" wrap="square" anchor="ctr" anchorCtr="1"/>
              <a:lstStyle/>
              <a:p>
                <a:pPr>
                  <a:defRPr sz="1000" b="1" i="0" u="none" strike="noStrike" kern="1200" baseline="0">
                    <a:solidFill>
                      <a:schemeClr val="bg2">
                        <a:lumMod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data!$D$68:$L$68</c:f>
              <c:strCache>
                <c:ptCount val="9"/>
                <c:pt idx="0">
                  <c:v>2018</c:v>
                </c:pt>
                <c:pt idx="1">
                  <c:v>2019</c:v>
                </c:pt>
                <c:pt idx="2">
                  <c:v>2020</c:v>
                </c:pt>
                <c:pt idx="3">
                  <c:v>2021</c:v>
                </c:pt>
                <c:pt idx="4">
                  <c:v>2022</c:v>
                </c:pt>
                <c:pt idx="5">
                  <c:v>2023</c:v>
                </c:pt>
                <c:pt idx="6">
                  <c:v>2024</c:v>
                </c:pt>
                <c:pt idx="7">
                  <c:v>2025</c:v>
                </c:pt>
                <c:pt idx="8">
                  <c:v>2026
Preliminary</c:v>
                </c:pt>
              </c:strCache>
            </c:strRef>
          </c:cat>
          <c:val>
            <c:numRef>
              <c:f>data!$D$70:$L$70</c:f>
              <c:numCache>
                <c:formatCode>"$"#,##0.00</c:formatCode>
                <c:ptCount val="9"/>
                <c:pt idx="0">
                  <c:v>219444466.1400001</c:v>
                </c:pt>
                <c:pt idx="1">
                  <c:v>243942583.07000023</c:v>
                </c:pt>
                <c:pt idx="2">
                  <c:v>249657588.99000001</c:v>
                </c:pt>
                <c:pt idx="3">
                  <c:v>261478284.77000001</c:v>
                </c:pt>
                <c:pt idx="4">
                  <c:v>308077698.54000002</c:v>
                </c:pt>
                <c:pt idx="5">
                  <c:v>322308707.82000005</c:v>
                </c:pt>
                <c:pt idx="6">
                  <c:v>342482143.91000003</c:v>
                </c:pt>
                <c:pt idx="7">
                  <c:v>381251750</c:v>
                </c:pt>
                <c:pt idx="8">
                  <c:v>352658643.74000001</c:v>
                </c:pt>
              </c:numCache>
            </c:numRef>
          </c:val>
          <c:shape val="cylinder"/>
          <c:extLst>
            <c:ext xmlns:c16="http://schemas.microsoft.com/office/drawing/2014/chart" uri="{C3380CC4-5D6E-409C-BE32-E72D297353CC}">
              <c16:uniqueId val="{0000000E-EDAD-A74A-93F1-FBC9E8AE0280}"/>
            </c:ext>
          </c:extLst>
        </c:ser>
        <c:dLbls>
          <c:showLegendKey val="0"/>
          <c:showVal val="0"/>
          <c:showCatName val="0"/>
          <c:showSerName val="0"/>
          <c:showPercent val="0"/>
          <c:showBubbleSize val="0"/>
        </c:dLbls>
        <c:gapWidth val="150"/>
        <c:shape val="box"/>
        <c:axId val="540310912"/>
        <c:axId val="540307552"/>
        <c:axId val="0"/>
      </c:bar3DChart>
      <c:catAx>
        <c:axId val="5403109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540307552"/>
        <c:crosses val="autoZero"/>
        <c:auto val="1"/>
        <c:lblAlgn val="ctr"/>
        <c:lblOffset val="100"/>
        <c:noMultiLvlLbl val="0"/>
      </c:catAx>
      <c:valAx>
        <c:axId val="540307552"/>
        <c:scaling>
          <c:orientation val="minMax"/>
          <c:max val="450000000"/>
        </c:scaling>
        <c:delete val="1"/>
        <c:axPos val="l"/>
        <c:majorGridlines>
          <c:spPr>
            <a:ln w="9525" cap="flat" cmpd="sng" algn="ctr">
              <a:noFill/>
              <a:round/>
            </a:ln>
            <a:effectLst/>
          </c:spPr>
        </c:majorGridlines>
        <c:title>
          <c:tx>
            <c:rich>
              <a:bodyPr rot="-5400000" spcFirstLastPara="1" vertOverflow="ellipsis" vert="horz" wrap="square" anchor="ctr" anchorCtr="1"/>
              <a:lstStyle/>
              <a:p>
                <a:pPr>
                  <a:defRPr sz="1197" b="0" i="0" u="none" strike="noStrike" kern="1200" baseline="0">
                    <a:solidFill>
                      <a:schemeClr val="tx1"/>
                    </a:solidFill>
                    <a:latin typeface="+mn-lt"/>
                    <a:ea typeface="+mn-ea"/>
                    <a:cs typeface="+mn-cs"/>
                  </a:defRPr>
                </a:pPr>
                <a:r>
                  <a:rPr lang="en-US"/>
                  <a:t>Millions</a:t>
                </a:r>
              </a:p>
            </c:rich>
          </c:tx>
          <c:layout>
            <c:manualLayout>
              <c:xMode val="edge"/>
              <c:yMode val="edge"/>
              <c:x val="1.061188779973932E-2"/>
              <c:y val="0.38005577427821524"/>
            </c:manualLayout>
          </c:layout>
          <c:overlay val="0"/>
          <c:spPr>
            <a:noFill/>
            <a:ln>
              <a:noFill/>
            </a:ln>
            <a:effectLst/>
          </c:spPr>
          <c:txPr>
            <a:bodyPr rot="-54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title>
        <c:numFmt formatCode="&quot;$&quot;#,##0" sourceLinked="0"/>
        <c:majorTickMark val="none"/>
        <c:minorTickMark val="none"/>
        <c:tickLblPos val="nextTo"/>
        <c:crossAx val="540310912"/>
        <c:crosses val="autoZero"/>
        <c:crossBetween val="between"/>
        <c:dispUnits>
          <c:builtInUnit val="millions"/>
        </c:dispUnits>
      </c:valAx>
      <c:spPr>
        <a:noFill/>
        <a:ln>
          <a:noFill/>
        </a:ln>
        <a:effectLst/>
      </c:spPr>
    </c:plotArea>
    <c:legend>
      <c:legendPos val="b"/>
      <c:layout>
        <c:manualLayout>
          <c:xMode val="edge"/>
          <c:yMode val="edge"/>
          <c:x val="0.32733100467683029"/>
          <c:y val="0.75236577984140074"/>
          <c:w val="0.39274686418827393"/>
          <c:h val="6.3442004922451847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101105543625224E-2"/>
          <c:y val="1.8614961862161595E-2"/>
          <c:w val="0.89812111667859695"/>
          <c:h val="0.91599152218648727"/>
        </c:manualLayout>
      </c:layout>
      <c:barChart>
        <c:barDir val="col"/>
        <c:grouping val="clustered"/>
        <c:varyColors val="0"/>
        <c:ser>
          <c:idx val="0"/>
          <c:order val="0"/>
          <c:tx>
            <c:v>Fundraising Total</c:v>
          </c:tx>
          <c:spPr>
            <a:solidFill>
              <a:srgbClr val="8FB34A"/>
            </a:solidFill>
          </c:spPr>
          <c:invertIfNegative val="1"/>
          <c:dPt>
            <c:idx val="7"/>
            <c:invertIfNegative val="0"/>
            <c:bubble3D val="0"/>
            <c:spPr>
              <a:solidFill>
                <a:schemeClr val="accent5">
                  <a:lumMod val="50000"/>
                </a:schemeClr>
              </a:solidFill>
            </c:spPr>
            <c:extLst>
              <c:ext xmlns:c16="http://schemas.microsoft.com/office/drawing/2014/chart" uri="{C3380CC4-5D6E-409C-BE32-E72D297353CC}">
                <c16:uniqueId val="{00000001-8D08-F94E-98DB-09A722740D25}"/>
              </c:ext>
            </c:extLst>
          </c:dPt>
          <c:dLbls>
            <c:dLbl>
              <c:idx val="7"/>
              <c:layout>
                <c:manualLayout>
                  <c:x val="0"/>
                  <c:y val="5.9467918622848087E-2"/>
                </c:manualLayout>
              </c:layout>
              <c:spPr>
                <a:noFill/>
                <a:ln>
                  <a:noFill/>
                </a:ln>
                <a:effectLst/>
              </c:spPr>
              <c:txPr>
                <a:bodyPr anchorCtr="1"/>
                <a:lstStyle/>
                <a:p>
                  <a:pPr>
                    <a:defRPr sz="1000" b="1">
                      <a:solidFill>
                        <a:schemeClr val="bg1"/>
                      </a:solidFill>
                      <a:latin typeface="Aptos"/>
                      <a:ea typeface="Aptos"/>
                      <a:cs typeface="Apto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D08-F94E-98DB-09A722740D25}"/>
                </c:ext>
              </c:extLst>
            </c:dLbl>
            <c:spPr>
              <a:solidFill>
                <a:schemeClr val="bg1"/>
              </a:solidFill>
              <a:ln>
                <a:noFill/>
              </a:ln>
              <a:effectLst/>
            </c:spPr>
            <c:txPr>
              <a:bodyPr anchorCtr="1"/>
              <a:lstStyle/>
              <a:p>
                <a:pPr>
                  <a:defRPr sz="1000" b="1">
                    <a:solidFill>
                      <a:srgbClr val="0B2B45"/>
                    </a:solidFill>
                    <a:latin typeface="Aptos"/>
                    <a:ea typeface="Aptos"/>
                    <a:cs typeface="Apto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Data'!$A$2:$A$9</c:f>
              <c:strCache>
                <c:ptCount val="8"/>
                <c:pt idx="0">
                  <c:v>FY20</c:v>
                </c:pt>
                <c:pt idx="1">
                  <c:v>FY21</c:v>
                </c:pt>
                <c:pt idx="2">
                  <c:v>FY22</c:v>
                </c:pt>
                <c:pt idx="3">
                  <c:v>FY23</c:v>
                </c:pt>
                <c:pt idx="4">
                  <c:v>FY24</c:v>
                </c:pt>
                <c:pt idx="5">
                  <c:v>FY25</c:v>
                </c:pt>
                <c:pt idx="6">
                  <c:v>FY26</c:v>
                </c:pt>
                <c:pt idx="7">
                  <c:v>FY27 YTD</c:v>
                </c:pt>
              </c:strCache>
            </c:strRef>
          </c:cat>
          <c:val>
            <c:numRef>
              <c:f>'Chart Data'!$B$2:$B$9</c:f>
              <c:numCache>
                <c:formatCode>\$0.0,,"M"</c:formatCode>
                <c:ptCount val="8"/>
                <c:pt idx="0">
                  <c:v>89470578</c:v>
                </c:pt>
                <c:pt idx="1">
                  <c:v>93344545</c:v>
                </c:pt>
                <c:pt idx="2">
                  <c:v>115027202</c:v>
                </c:pt>
                <c:pt idx="3">
                  <c:v>157899852</c:v>
                </c:pt>
                <c:pt idx="4">
                  <c:v>122042829</c:v>
                </c:pt>
                <c:pt idx="5">
                  <c:v>144160638</c:v>
                </c:pt>
                <c:pt idx="6">
                  <c:v>171029538</c:v>
                </c:pt>
                <c:pt idx="7">
                  <c:v>18188422</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2-8D08-F94E-98DB-09A722740D25}"/>
            </c:ext>
          </c:extLst>
        </c:ser>
        <c:dLbls>
          <c:dLblPos val="outEnd"/>
          <c:showLegendKey val="0"/>
          <c:showVal val="1"/>
          <c:showCatName val="0"/>
          <c:showSerName val="0"/>
          <c:showPercent val="0"/>
          <c:showBubbleSize val="0"/>
        </c:dLbls>
        <c:gapWidth val="68"/>
        <c:axId val="48650112"/>
        <c:axId val="48672768"/>
      </c:barChart>
      <c:catAx>
        <c:axId val="48650112"/>
        <c:scaling>
          <c:orientation val="minMax"/>
        </c:scaling>
        <c:delete val="0"/>
        <c:axPos val="b"/>
        <c:numFmt formatCode="General" sourceLinked="1"/>
        <c:majorTickMark val="none"/>
        <c:minorTickMark val="none"/>
        <c:tickLblPos val="nextTo"/>
        <c:spPr>
          <a:ln w="9525">
            <a:solidFill>
              <a:srgbClr val="D5DDE3"/>
            </a:solidFill>
            <a:prstDash val="solid"/>
          </a:ln>
        </c:spPr>
        <c:txPr>
          <a:bodyPr anchorCtr="1"/>
          <a:lstStyle/>
          <a:p>
            <a:pPr>
              <a:defRPr sz="1050" b="1">
                <a:solidFill>
                  <a:srgbClr val="17212B"/>
                </a:solidFill>
                <a:latin typeface="Aptos"/>
                <a:ea typeface="Aptos"/>
                <a:cs typeface="Aptos"/>
              </a:defRPr>
            </a:pPr>
            <a:endParaRPr lang="en-US"/>
          </a:p>
        </c:txPr>
        <c:crossAx val="48672768"/>
        <c:crosses val="autoZero"/>
        <c:auto val="1"/>
        <c:lblAlgn val="ctr"/>
        <c:lblOffset val="100"/>
        <c:noMultiLvlLbl val="1"/>
      </c:catAx>
      <c:valAx>
        <c:axId val="48672768"/>
        <c:scaling>
          <c:orientation val="minMax"/>
          <c:max val="180000000"/>
          <c:min val="0"/>
        </c:scaling>
        <c:delete val="0"/>
        <c:axPos val="l"/>
        <c:majorGridlines>
          <c:spPr>
            <a:ln w="9525">
              <a:solidFill>
                <a:srgbClr val="D5DDE3"/>
              </a:solidFill>
              <a:prstDash val="solid"/>
            </a:ln>
          </c:spPr>
        </c:majorGridlines>
        <c:numFmt formatCode="\$0.0,,&quot;M&quot;" sourceLinked="1"/>
        <c:majorTickMark val="none"/>
        <c:minorTickMark val="none"/>
        <c:tickLblPos val="nextTo"/>
        <c:spPr>
          <a:ln w="0">
            <a:noFill/>
          </a:ln>
        </c:spPr>
        <c:txPr>
          <a:bodyPr anchorCtr="1"/>
          <a:lstStyle/>
          <a:p>
            <a:pPr>
              <a:defRPr sz="975">
                <a:solidFill>
                  <a:srgbClr val="5A6874"/>
                </a:solidFill>
                <a:latin typeface="Aptos"/>
                <a:ea typeface="Aptos"/>
                <a:cs typeface="Aptos"/>
              </a:defRPr>
            </a:pPr>
            <a:endParaRPr lang="en-US"/>
          </a:p>
        </c:txPr>
        <c:crossAx val="48650112"/>
        <c:crosses val="autoZero"/>
        <c:crossBetween val="between"/>
        <c:majorUnit val="30000000"/>
      </c:valAx>
      <c:spPr>
        <a:noFill/>
        <a:ln w="0">
          <a:noFill/>
        </a:ln>
      </c:spPr>
    </c:plotArea>
    <c:plotVisOnly val="1"/>
    <c:dispBlanksAs val="zero"/>
    <c:showDLblsOverMax val="1"/>
  </c:chart>
  <c:spPr>
    <a:noFill/>
    <a:ln w="0">
      <a:noFill/>
    </a:ln>
  </c:sp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4E3757-8549-0147-96C4-838C05B28C2A}" type="datetimeFigureOut">
              <a:rPr lang="en-US" smtClean="0"/>
              <a:t>9/23/2026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F315C1-90CF-A549-8BC7-B8829977F3AE}" type="slidenum">
              <a:rPr lang="en-US" smtClean="0"/>
              <a:t>‹#›</a:t>
            </a:fld>
            <a:endParaRPr lang="en-US"/>
          </a:p>
        </p:txBody>
      </p:sp>
    </p:spTree>
    <p:extLst>
      <p:ext uri="{BB962C8B-B14F-4D97-AF65-F5344CB8AC3E}">
        <p14:creationId xmlns:p14="http://schemas.microsoft.com/office/powerpoint/2010/main" val="15954052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8F18FA-59F8-9A24-1C78-3491CEA62D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92A8F1-2FD2-0427-028F-80354538A1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D75B85-A629-7C74-4C6F-B7D847C89CB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E61E0DD-9755-A8A6-990C-11108EB1BD91}"/>
              </a:ext>
            </a:extLst>
          </p:cNvPr>
          <p:cNvSpPr>
            <a:spLocks noGrp="1"/>
          </p:cNvSpPr>
          <p:nvPr>
            <p:ph type="sldNum" sz="quarter" idx="5"/>
          </p:nvPr>
        </p:nvSpPr>
        <p:spPr/>
        <p:txBody>
          <a:bodyPr/>
          <a:lstStyle/>
          <a:p>
            <a:fld id="{D098043F-3876-1A45-AF40-E129FB48471C}" type="slidenum">
              <a:rPr lang="en-US" smtClean="0"/>
              <a:t>1</a:t>
            </a:fld>
            <a:endParaRPr lang="en-US"/>
          </a:p>
        </p:txBody>
      </p:sp>
    </p:spTree>
    <p:extLst>
      <p:ext uri="{BB962C8B-B14F-4D97-AF65-F5344CB8AC3E}">
        <p14:creationId xmlns:p14="http://schemas.microsoft.com/office/powerpoint/2010/main" val="40912956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E58B9D-3049-54A1-91AD-9DED7B0759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8A7DDB-7C36-6BCC-23E9-C06626AB13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396E2D-A8B8-66EC-BC2C-BCB475FDDEAD}"/>
              </a:ext>
            </a:extLst>
          </p:cNvPr>
          <p:cNvSpPr>
            <a:spLocks noGrp="1"/>
          </p:cNvSpPr>
          <p:nvPr>
            <p:ph type="body" idx="1"/>
          </p:nvPr>
        </p:nvSpPr>
        <p:spPr/>
        <p:txBody>
          <a:bodyPr/>
          <a:lstStyle/>
          <a:p>
            <a:endParaRPr lang="en-US" sz="1100"/>
          </a:p>
        </p:txBody>
      </p:sp>
      <p:sp>
        <p:nvSpPr>
          <p:cNvPr id="4" name="Slide Number Placeholder 3">
            <a:extLst>
              <a:ext uri="{FF2B5EF4-FFF2-40B4-BE49-F238E27FC236}">
                <a16:creationId xmlns:a16="http://schemas.microsoft.com/office/drawing/2014/main" id="{AD7511A6-AAE8-48E3-B214-82426911CE6A}"/>
              </a:ext>
            </a:extLst>
          </p:cNvPr>
          <p:cNvSpPr>
            <a:spLocks noGrp="1"/>
          </p:cNvSpPr>
          <p:nvPr>
            <p:ph type="sldNum" sz="quarter" idx="5"/>
          </p:nvPr>
        </p:nvSpPr>
        <p:spPr/>
        <p:txBody>
          <a:bodyPr/>
          <a:lstStyle/>
          <a:p>
            <a:fld id="{95114A9A-3BD8-4406-977D-85038C26E814}" type="slidenum">
              <a:rPr lang="en-US" smtClean="0"/>
              <a:t>2</a:t>
            </a:fld>
            <a:endParaRPr lang="en-US"/>
          </a:p>
        </p:txBody>
      </p:sp>
    </p:spTree>
    <p:extLst>
      <p:ext uri="{BB962C8B-B14F-4D97-AF65-F5344CB8AC3E}">
        <p14:creationId xmlns:p14="http://schemas.microsoft.com/office/powerpoint/2010/main" val="32950237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32958-A6EE-77A7-03ED-3CCCC48D51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549777-8E40-125D-56CE-7895F59C95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1F6BF7-26F6-218B-56FA-5FAC0345383E}"/>
              </a:ext>
            </a:extLst>
          </p:cNvPr>
          <p:cNvSpPr>
            <a:spLocks noGrp="1"/>
          </p:cNvSpPr>
          <p:nvPr>
            <p:ph type="body" idx="1"/>
          </p:nvPr>
        </p:nvSpPr>
        <p:spPr/>
        <p:txBody>
          <a:bodyPr/>
          <a:lstStyle/>
          <a:p>
            <a:r>
              <a:rPr lang="en-US" b="1"/>
              <a:t>2026:</a:t>
            </a:r>
            <a:br>
              <a:rPr lang="en-US"/>
            </a:br>
            <a:r>
              <a:rPr lang="en-US" sz="1200" b="1">
                <a:solidFill>
                  <a:srgbClr val="FF0000"/>
                </a:solidFill>
                <a:highlight>
                  <a:srgbClr val="00FFFF"/>
                </a:highlight>
              </a:rPr>
              <a:t>Total = 4,984</a:t>
            </a:r>
          </a:p>
          <a:p>
            <a:r>
              <a:rPr lang="en-US" sz="1200" b="1">
                <a:solidFill>
                  <a:srgbClr val="FF0000"/>
                </a:solidFill>
                <a:highlight>
                  <a:srgbClr val="00FFFF"/>
                </a:highlight>
              </a:rPr>
              <a:t>Avery Point = 426</a:t>
            </a:r>
          </a:p>
          <a:p>
            <a:r>
              <a:rPr lang="en-US" sz="1200" b="1">
                <a:solidFill>
                  <a:srgbClr val="FF0000"/>
                </a:solidFill>
                <a:highlight>
                  <a:srgbClr val="00FFFF"/>
                </a:highlight>
              </a:rPr>
              <a:t>Hartford = 1,349</a:t>
            </a:r>
          </a:p>
          <a:p>
            <a:r>
              <a:rPr lang="en-US" sz="1200" b="1">
                <a:solidFill>
                  <a:srgbClr val="FF0000"/>
                </a:solidFill>
                <a:highlight>
                  <a:srgbClr val="00FFFF"/>
                </a:highlight>
              </a:rPr>
              <a:t>Stamford = 2,487</a:t>
            </a:r>
          </a:p>
          <a:p>
            <a:r>
              <a:rPr lang="en-US" sz="1200" b="1">
                <a:solidFill>
                  <a:srgbClr val="FF0000"/>
                </a:solidFill>
                <a:highlight>
                  <a:srgbClr val="00FFFF"/>
                </a:highlight>
              </a:rPr>
              <a:t>Waterbury = 722</a:t>
            </a:r>
          </a:p>
          <a:p>
            <a:endParaRPr lang="en-US"/>
          </a:p>
        </p:txBody>
      </p:sp>
      <p:sp>
        <p:nvSpPr>
          <p:cNvPr id="4" name="Slide Number Placeholder 3">
            <a:extLst>
              <a:ext uri="{FF2B5EF4-FFF2-40B4-BE49-F238E27FC236}">
                <a16:creationId xmlns:a16="http://schemas.microsoft.com/office/drawing/2014/main" id="{AA12FCCA-B168-560A-DB06-58AC3D88715E}"/>
              </a:ext>
            </a:extLst>
          </p:cNvPr>
          <p:cNvSpPr>
            <a:spLocks noGrp="1"/>
          </p:cNvSpPr>
          <p:nvPr>
            <p:ph type="sldNum" sz="quarter" idx="10"/>
          </p:nvPr>
        </p:nvSpPr>
        <p:spPr/>
        <p:txBody>
          <a:bodyPr/>
          <a:lstStyle/>
          <a:p>
            <a:fld id="{804DFD0B-4118-4ECB-ADBF-8134B9AAB42C}" type="slidenum">
              <a:rPr lang="en-US" smtClean="0"/>
              <a:t>3</a:t>
            </a:fld>
            <a:endParaRPr lang="en-US"/>
          </a:p>
        </p:txBody>
      </p:sp>
    </p:spTree>
    <p:extLst>
      <p:ext uri="{BB962C8B-B14F-4D97-AF65-F5344CB8AC3E}">
        <p14:creationId xmlns:p14="http://schemas.microsoft.com/office/powerpoint/2010/main" val="14449959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2EA26-FBB1-1CE0-9664-B8872BB860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C53895-32AB-74AE-0EDC-29F4E64543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770210-DE60-B451-39D8-970DFAF6BBB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470E37A-1917-EE8F-31C3-D6DFB91FEFEE}"/>
              </a:ext>
            </a:extLst>
          </p:cNvPr>
          <p:cNvSpPr>
            <a:spLocks noGrp="1"/>
          </p:cNvSpPr>
          <p:nvPr>
            <p:ph type="sldNum" sz="quarter" idx="10"/>
          </p:nvPr>
        </p:nvSpPr>
        <p:spPr/>
        <p:txBody>
          <a:bodyPr/>
          <a:lstStyle/>
          <a:p>
            <a:fld id="{804DFD0B-4118-4ECB-ADBF-8134B9AAB42C}" type="slidenum">
              <a:rPr lang="en-US" smtClean="0"/>
              <a:t>5</a:t>
            </a:fld>
            <a:endParaRPr lang="en-US"/>
          </a:p>
        </p:txBody>
      </p:sp>
    </p:spTree>
    <p:extLst>
      <p:ext uri="{BB962C8B-B14F-4D97-AF65-F5344CB8AC3E}">
        <p14:creationId xmlns:p14="http://schemas.microsoft.com/office/powerpoint/2010/main" val="32390464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F9B71-8F90-F55C-0A76-8EBA2076F4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7AE916-65CE-D4F9-AB05-AC5E5D691A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2EA997-365E-C6FF-1167-4B21D643D05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888EFB3-38CB-5164-9581-01E271A2438D}"/>
              </a:ext>
            </a:extLst>
          </p:cNvPr>
          <p:cNvSpPr>
            <a:spLocks noGrp="1"/>
          </p:cNvSpPr>
          <p:nvPr>
            <p:ph type="sldNum" sz="quarter" idx="5"/>
          </p:nvPr>
        </p:nvSpPr>
        <p:spPr/>
        <p:txBody>
          <a:bodyPr/>
          <a:lstStyle/>
          <a:p>
            <a:fld id="{09F315C1-90CF-A549-8BC7-B8829977F3AE}" type="slidenum">
              <a:rPr lang="en-US" smtClean="0"/>
              <a:t>6</a:t>
            </a:fld>
            <a:endParaRPr lang="en-US"/>
          </a:p>
        </p:txBody>
      </p:sp>
    </p:spTree>
    <p:extLst>
      <p:ext uri="{BB962C8B-B14F-4D97-AF65-F5344CB8AC3E}">
        <p14:creationId xmlns:p14="http://schemas.microsoft.com/office/powerpoint/2010/main" val="27754424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ACC06-2D24-A715-B495-DE52702D4C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9D55A4-8ABF-3280-BA12-8AB8DEE93B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93DB07-BE61-1C22-480B-4D7EC5BB010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4CB8AA1-CF26-F852-69B5-5AAF9A65625B}"/>
              </a:ext>
            </a:extLst>
          </p:cNvPr>
          <p:cNvSpPr>
            <a:spLocks noGrp="1"/>
          </p:cNvSpPr>
          <p:nvPr>
            <p:ph type="sldNum" sz="quarter" idx="5"/>
          </p:nvPr>
        </p:nvSpPr>
        <p:spPr/>
        <p:txBody>
          <a:bodyPr/>
          <a:lstStyle/>
          <a:p>
            <a:fld id="{A41D550A-0E27-9640-863A-44159267CA20}" type="slidenum">
              <a:rPr lang="en-US" smtClean="0"/>
              <a:t>7</a:t>
            </a:fld>
            <a:endParaRPr lang="en-US"/>
          </a:p>
        </p:txBody>
      </p:sp>
    </p:spTree>
    <p:extLst>
      <p:ext uri="{BB962C8B-B14F-4D97-AF65-F5344CB8AC3E}">
        <p14:creationId xmlns:p14="http://schemas.microsoft.com/office/powerpoint/2010/main" val="25719293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F315C1-90CF-A549-8BC7-B8829977F3AE}" type="slidenum">
              <a:rPr lang="en-US" smtClean="0"/>
              <a:t>8</a:t>
            </a:fld>
            <a:endParaRPr lang="en-US"/>
          </a:p>
        </p:txBody>
      </p:sp>
    </p:spTree>
    <p:extLst>
      <p:ext uri="{BB962C8B-B14F-4D97-AF65-F5344CB8AC3E}">
        <p14:creationId xmlns:p14="http://schemas.microsoft.com/office/powerpoint/2010/main" val="26290078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146F9F-D4E0-A1FF-69A8-B78E7BD4CB16}"/>
            </a:ext>
          </a:extLst>
        </p:cNvPr>
        <p:cNvGrpSpPr/>
        <p:nvPr/>
      </p:nvGrpSpPr>
      <p:grpSpPr>
        <a:xfrm>
          <a:off x="0" y="0"/>
          <a:ext cx="0" cy="0"/>
          <a:chOff x="0" y="0"/>
          <a:chExt cx="0" cy="0"/>
        </a:xfrm>
      </p:grpSpPr>
      <p:sp>
        <p:nvSpPr>
          <p:cNvPr id="4098" name="Rectangle 2">
            <a:extLst>
              <a:ext uri="{FF2B5EF4-FFF2-40B4-BE49-F238E27FC236}">
                <a16:creationId xmlns:a16="http://schemas.microsoft.com/office/drawing/2014/main" id="{0206D84C-3CFF-D79C-D92F-64AF576957EF}"/>
              </a:ext>
            </a:extLst>
          </p:cNvPr>
          <p:cNvSpPr>
            <a:spLocks noGrp="1" noRot="1" noChangeAspect="1" noChangeArrowheads="1" noTextEdit="1"/>
          </p:cNvSpPr>
          <p:nvPr>
            <p:ph type="sldImg"/>
          </p:nvPr>
        </p:nvSpPr>
        <p:spPr bwMode="auto">
          <a:xfrm>
            <a:off x="374650" y="687388"/>
            <a:ext cx="6365875" cy="35814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Rectangle 3">
            <a:extLst>
              <a:ext uri="{FF2B5EF4-FFF2-40B4-BE49-F238E27FC236}">
                <a16:creationId xmlns:a16="http://schemas.microsoft.com/office/drawing/2014/main" id="{557DDC4A-8D26-E95A-91AE-C60C2715C8EA}"/>
              </a:ext>
            </a:extLst>
          </p:cNvPr>
          <p:cNvSpPr>
            <a:spLocks noGrp="1" noChangeArrowheads="1"/>
          </p:cNvSpPr>
          <p:nvPr>
            <p:ph type="body" idx="1"/>
          </p:nvPr>
        </p:nvSpPr>
        <p:spPr bwMode="auto">
          <a:xfrm>
            <a:off x="928229" y="4498102"/>
            <a:ext cx="5257800" cy="4267306"/>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2013" tIns="46006" rIns="92013" bIns="46006"/>
          <a:lstStyle/>
          <a:p>
            <a:endParaRPr lang="en-US" altLang="en-US">
              <a:latin typeface="Century Gothic" panose="020B0502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7262831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99272-3A88-CF9A-E394-FCDFF9C512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467DED-CF13-E643-4E97-CD4CAEF09C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1F5411-9918-F47B-1164-C547741D09A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A29C707-7ED1-9629-4483-DD9F4933D37A}"/>
              </a:ext>
            </a:extLst>
          </p:cNvPr>
          <p:cNvSpPr>
            <a:spLocks noGrp="1"/>
          </p:cNvSpPr>
          <p:nvPr>
            <p:ph type="sldNum" sz="quarter" idx="5"/>
          </p:nvPr>
        </p:nvSpPr>
        <p:spPr/>
        <p:txBody>
          <a:bodyPr/>
          <a:lstStyle/>
          <a:p>
            <a:fld id="{09F315C1-90CF-A549-8BC7-B8829977F3AE}" type="slidenum">
              <a:rPr lang="en-US" smtClean="0"/>
              <a:t>10</a:t>
            </a:fld>
            <a:endParaRPr lang="en-US"/>
          </a:p>
        </p:txBody>
      </p:sp>
    </p:spTree>
    <p:extLst>
      <p:ext uri="{BB962C8B-B14F-4D97-AF65-F5344CB8AC3E}">
        <p14:creationId xmlns:p14="http://schemas.microsoft.com/office/powerpoint/2010/main" val="26185532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C6D39-17E5-A6BE-A47B-80C7A86B6E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6AA24F-68C2-32FD-5924-8B47506F24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2D4E5E-29B2-985D-A0A9-5844083FA11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D072D84-3507-8EE9-6879-2EC1620F80ED}"/>
              </a:ext>
            </a:extLst>
          </p:cNvPr>
          <p:cNvSpPr>
            <a:spLocks noGrp="1"/>
          </p:cNvSpPr>
          <p:nvPr>
            <p:ph type="sldNum" sz="quarter" idx="5"/>
          </p:nvPr>
        </p:nvSpPr>
        <p:spPr/>
        <p:txBody>
          <a:bodyPr/>
          <a:lstStyle/>
          <a:p>
            <a:fld id="{09F315C1-90CF-A549-8BC7-B8829977F3AE}" type="slidenum">
              <a:rPr lang="en-US" smtClean="0"/>
              <a:t>11</a:t>
            </a:fld>
            <a:endParaRPr lang="en-US"/>
          </a:p>
        </p:txBody>
      </p:sp>
    </p:spTree>
    <p:extLst>
      <p:ext uri="{BB962C8B-B14F-4D97-AF65-F5344CB8AC3E}">
        <p14:creationId xmlns:p14="http://schemas.microsoft.com/office/powerpoint/2010/main" val="10244231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F7D30B-4558-0050-D0E6-8256EA63AF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EBC511-5214-AFCC-733B-1A0FCCED64C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D168191-3F5F-451D-B41F-BB7829657EC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58CF4EB-BB06-4390-AB33-C184C467418B}"/>
              </a:ext>
            </a:extLst>
          </p:cNvPr>
          <p:cNvSpPr>
            <a:spLocks noGrp="1"/>
          </p:cNvSpPr>
          <p:nvPr>
            <p:ph type="sldNum" sz="quarter" idx="5"/>
          </p:nvPr>
        </p:nvSpPr>
        <p:spPr/>
        <p:txBody>
          <a:bodyPr/>
          <a:lstStyle/>
          <a:p>
            <a:fld id="{319E5A15-ADC7-574C-A1AF-2A1DE20C4228}" type="slidenum">
              <a:rPr lang="en-US" smtClean="0"/>
              <a:t>12</a:t>
            </a:fld>
            <a:endParaRPr lang="en-US"/>
          </a:p>
        </p:txBody>
      </p:sp>
    </p:spTree>
    <p:extLst>
      <p:ext uri="{BB962C8B-B14F-4D97-AF65-F5344CB8AC3E}">
        <p14:creationId xmlns:p14="http://schemas.microsoft.com/office/powerpoint/2010/main" val="472721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AAB61-F41D-013D-9DFC-07223B6800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B2BA9C-D41F-CC19-BD9C-D6A0F8E346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AA07DF-9587-C04C-3088-00FF1945563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D0E9791-7ED8-AB12-4767-2BC11846F7C3}"/>
              </a:ext>
            </a:extLst>
          </p:cNvPr>
          <p:cNvSpPr>
            <a:spLocks noGrp="1"/>
          </p:cNvSpPr>
          <p:nvPr>
            <p:ph type="sldNum" sz="quarter" idx="5"/>
          </p:nvPr>
        </p:nvSpPr>
        <p:spPr/>
        <p:txBody>
          <a:bodyPr/>
          <a:lstStyle/>
          <a:p>
            <a:fld id="{09F315C1-90CF-A549-8BC7-B8829977F3AE}" type="slidenum">
              <a:rPr lang="en-US" smtClean="0"/>
              <a:t>13</a:t>
            </a:fld>
            <a:endParaRPr lang="en-US"/>
          </a:p>
        </p:txBody>
      </p:sp>
    </p:spTree>
    <p:extLst>
      <p:ext uri="{BB962C8B-B14F-4D97-AF65-F5344CB8AC3E}">
        <p14:creationId xmlns:p14="http://schemas.microsoft.com/office/powerpoint/2010/main" val="13114239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D68D38-78A3-CAB3-74DF-B57B5B6474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5F50E7-8ECB-5CF1-798D-473139E18E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56EDDC-45B4-5A31-48B8-8BF1D94F099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7C263FD-8B52-E759-346F-66C2272FF1D0}"/>
              </a:ext>
            </a:extLst>
          </p:cNvPr>
          <p:cNvSpPr>
            <a:spLocks noGrp="1"/>
          </p:cNvSpPr>
          <p:nvPr>
            <p:ph type="sldNum" sz="quarter" idx="5"/>
          </p:nvPr>
        </p:nvSpPr>
        <p:spPr/>
        <p:txBody>
          <a:bodyPr/>
          <a:lstStyle/>
          <a:p>
            <a:fld id="{09F315C1-90CF-A549-8BC7-B8829977F3AE}" type="slidenum">
              <a:rPr lang="en-US" smtClean="0"/>
              <a:t>14</a:t>
            </a:fld>
            <a:endParaRPr lang="en-US"/>
          </a:p>
        </p:txBody>
      </p:sp>
    </p:spTree>
    <p:extLst>
      <p:ext uri="{BB962C8B-B14F-4D97-AF65-F5344CB8AC3E}">
        <p14:creationId xmlns:p14="http://schemas.microsoft.com/office/powerpoint/2010/main" val="15805782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AF408-EA44-3AE7-5268-6D1DF20704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01C73A-DC0A-1E2E-B298-93DB514BB0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E9B434-D602-862A-1DE8-D31F7D2EC27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492873C-EACF-B6C5-C709-B3628F2F762F}"/>
              </a:ext>
            </a:extLst>
          </p:cNvPr>
          <p:cNvSpPr>
            <a:spLocks noGrp="1"/>
          </p:cNvSpPr>
          <p:nvPr>
            <p:ph type="sldNum" sz="quarter" idx="5"/>
          </p:nvPr>
        </p:nvSpPr>
        <p:spPr/>
        <p:txBody>
          <a:bodyPr/>
          <a:lstStyle/>
          <a:p>
            <a:fld id="{09F315C1-90CF-A549-8BC7-B8829977F3AE}" type="slidenum">
              <a:rPr lang="en-US" smtClean="0"/>
              <a:t>15</a:t>
            </a:fld>
            <a:endParaRPr lang="en-US"/>
          </a:p>
        </p:txBody>
      </p:sp>
    </p:spTree>
    <p:extLst>
      <p:ext uri="{BB962C8B-B14F-4D97-AF65-F5344CB8AC3E}">
        <p14:creationId xmlns:p14="http://schemas.microsoft.com/office/powerpoint/2010/main" val="32835587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0854F-1A35-B299-A100-1C6BE6AB74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007359-727D-7371-A83B-9DEB01BE4E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48E9D7-E1CC-A2F7-F664-2740648A5C3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F27C030-AC8B-0DB2-483F-2B4EFCCC8A3D}"/>
              </a:ext>
            </a:extLst>
          </p:cNvPr>
          <p:cNvSpPr>
            <a:spLocks noGrp="1"/>
          </p:cNvSpPr>
          <p:nvPr>
            <p:ph type="sldNum" sz="quarter" idx="5"/>
          </p:nvPr>
        </p:nvSpPr>
        <p:spPr/>
        <p:txBody>
          <a:bodyPr/>
          <a:lstStyle/>
          <a:p>
            <a:fld id="{09F315C1-90CF-A549-8BC7-B8829977F3AE}" type="slidenum">
              <a:rPr lang="en-US" smtClean="0"/>
              <a:t>16</a:t>
            </a:fld>
            <a:endParaRPr lang="en-US"/>
          </a:p>
        </p:txBody>
      </p:sp>
    </p:spTree>
    <p:extLst>
      <p:ext uri="{BB962C8B-B14F-4D97-AF65-F5344CB8AC3E}">
        <p14:creationId xmlns:p14="http://schemas.microsoft.com/office/powerpoint/2010/main" val="2141716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F315C1-90CF-A549-8BC7-B8829977F3AE}" type="slidenum">
              <a:rPr lang="en-US" smtClean="0"/>
              <a:t>17</a:t>
            </a:fld>
            <a:endParaRPr lang="en-US"/>
          </a:p>
        </p:txBody>
      </p:sp>
    </p:spTree>
    <p:extLst>
      <p:ext uri="{BB962C8B-B14F-4D97-AF65-F5344CB8AC3E}">
        <p14:creationId xmlns:p14="http://schemas.microsoft.com/office/powerpoint/2010/main" val="1899444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F315C1-90CF-A549-8BC7-B8829977F3AE}" type="slidenum">
              <a:rPr lang="en-US" smtClean="0"/>
              <a:t>18</a:t>
            </a:fld>
            <a:endParaRPr lang="en-US"/>
          </a:p>
        </p:txBody>
      </p:sp>
    </p:spTree>
    <p:extLst>
      <p:ext uri="{BB962C8B-B14F-4D97-AF65-F5344CB8AC3E}">
        <p14:creationId xmlns:p14="http://schemas.microsoft.com/office/powerpoint/2010/main" val="13017598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F315C1-90CF-A549-8BC7-B8829977F3AE}" type="slidenum">
              <a:rPr lang="en-US" smtClean="0"/>
              <a:t>19</a:t>
            </a:fld>
            <a:endParaRPr lang="en-US"/>
          </a:p>
        </p:txBody>
      </p:sp>
    </p:spTree>
    <p:extLst>
      <p:ext uri="{BB962C8B-B14F-4D97-AF65-F5344CB8AC3E}">
        <p14:creationId xmlns:p14="http://schemas.microsoft.com/office/powerpoint/2010/main" val="30975002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668DF-B2F7-89DB-8DB3-07E684C8354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231EA8-D6F7-1142-5649-61299D827D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C68E1E4-3942-ECFE-F364-8AE5B7946CF7}"/>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E551A8E0-E8F0-4C71-B9C9-FED824FF72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1902A9-1253-CA62-39B9-AD860BE88826}"/>
              </a:ext>
            </a:extLst>
          </p:cNvPr>
          <p:cNvSpPr>
            <a:spLocks noGrp="1"/>
          </p:cNvSpPr>
          <p:nvPr>
            <p:ph type="sldNum" sz="quarter" idx="12"/>
          </p:nvPr>
        </p:nvSpPr>
        <p:spPr/>
        <p:txBody>
          <a:bodyPr/>
          <a:lstStyle/>
          <a:p>
            <a:fld id="{97137334-DEED-544E-8B25-3AC73D7F9879}" type="slidenum">
              <a:rPr lang="en-US" smtClean="0"/>
              <a:t>‹#›</a:t>
            </a:fld>
            <a:endParaRPr lang="en-US"/>
          </a:p>
        </p:txBody>
      </p:sp>
    </p:spTree>
    <p:extLst>
      <p:ext uri="{BB962C8B-B14F-4D97-AF65-F5344CB8AC3E}">
        <p14:creationId xmlns:p14="http://schemas.microsoft.com/office/powerpoint/2010/main" val="1008326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917E959-4CD5-F159-C893-13E36708BE57}"/>
              </a:ext>
              <a:ext uri="{C183D7F6-B498-43B3-948B-1728B52AA6E4}">
                <adec:decorative xmlns:adec="http://schemas.microsoft.com/office/drawing/2017/decorative" val="1"/>
              </a:ext>
            </a:extLst>
          </p:cNvPr>
          <p:cNvSpPr/>
          <p:nvPr userDrawn="1"/>
        </p:nvSpPr>
        <p:spPr>
          <a:xfrm>
            <a:off x="0" y="6176962"/>
            <a:ext cx="12192000" cy="68103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UConn wordmark in white&#10;">
            <a:extLst>
              <a:ext uri="{FF2B5EF4-FFF2-40B4-BE49-F238E27FC236}">
                <a16:creationId xmlns:a16="http://schemas.microsoft.com/office/drawing/2014/main" id="{A2D6C4E9-414B-E92A-E6B1-3775EBFE2A9B}"/>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838200" y="6350252"/>
            <a:ext cx="1605394" cy="334457"/>
          </a:xfrm>
          <a:prstGeom prst="rect">
            <a:avLst/>
          </a:prstGeom>
        </p:spPr>
      </p:pic>
      <p:sp>
        <p:nvSpPr>
          <p:cNvPr id="9" name="Text Placeholder 15">
            <a:extLst>
              <a:ext uri="{FF2B5EF4-FFF2-40B4-BE49-F238E27FC236}">
                <a16:creationId xmlns:a16="http://schemas.microsoft.com/office/drawing/2014/main" id="{2E0DE31D-8A0D-515B-45D9-70D952CA9301}"/>
              </a:ext>
            </a:extLst>
          </p:cNvPr>
          <p:cNvSpPr>
            <a:spLocks noGrp="1"/>
          </p:cNvSpPr>
          <p:nvPr>
            <p:ph type="body" sz="quarter" idx="14" hasCustomPrompt="1"/>
          </p:nvPr>
        </p:nvSpPr>
        <p:spPr>
          <a:xfrm>
            <a:off x="3130063" y="6350252"/>
            <a:ext cx="7474990" cy="334457"/>
          </a:xfrm>
        </p:spPr>
        <p:txBody>
          <a:bodyPr>
            <a:normAutofit/>
          </a:bodyPr>
          <a:lstStyle>
            <a:lvl1pPr marL="0" indent="0">
              <a:buNone/>
              <a:defRPr sz="14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Insert—Header—Footer—Customizable Name</a:t>
            </a:r>
          </a:p>
        </p:txBody>
      </p:sp>
      <p:sp>
        <p:nvSpPr>
          <p:cNvPr id="10" name="Slide Number Placeholder 4">
            <a:extLst>
              <a:ext uri="{FF2B5EF4-FFF2-40B4-BE49-F238E27FC236}">
                <a16:creationId xmlns:a16="http://schemas.microsoft.com/office/drawing/2014/main" id="{FC32C185-C159-5A99-58C9-A14993CDFF3F}"/>
              </a:ext>
            </a:extLst>
          </p:cNvPr>
          <p:cNvSpPr txBox="1">
            <a:spLocks/>
          </p:cNvSpPr>
          <p:nvPr userDrawn="1"/>
        </p:nvSpPr>
        <p:spPr>
          <a:xfrm>
            <a:off x="10605052" y="6356350"/>
            <a:ext cx="74874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7137334-DEED-544E-8B25-3AC73D7F9879}" type="slidenum">
              <a:rPr lang="en-US" smtClean="0"/>
              <a:pPr/>
              <a:t>‹#›</a:t>
            </a:fld>
            <a:endParaRPr lang="en-US"/>
          </a:p>
        </p:txBody>
      </p:sp>
      <p:sp>
        <p:nvSpPr>
          <p:cNvPr id="2" name="Title 1">
            <a:extLst>
              <a:ext uri="{FF2B5EF4-FFF2-40B4-BE49-F238E27FC236}">
                <a16:creationId xmlns:a16="http://schemas.microsoft.com/office/drawing/2014/main" id="{12A18AD2-F6F6-3D5F-079D-5CABA511BB4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43D0FC-5F8A-74CF-9257-73D2ABACC784}"/>
              </a:ext>
            </a:extLst>
          </p:cNvPr>
          <p:cNvSpPr>
            <a:spLocks noGrp="1"/>
          </p:cNvSpPr>
          <p:nvPr>
            <p:ph idx="1"/>
          </p:nvPr>
        </p:nvSpPr>
        <p:spPr>
          <a:xfrm>
            <a:off x="838200" y="1825625"/>
            <a:ext cx="10515600" cy="399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26792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432D7-473E-3E84-5E3B-367EF429AF3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F17D49-8353-4CF1-E6AC-10D3EC5740A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27BD40D-8836-117F-58C4-C59B3058E20A}"/>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BB3345CD-E327-DAD3-1BB0-170ADE1054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A36932-66F5-31CD-E342-8F5771D0FAA8}"/>
              </a:ext>
            </a:extLst>
          </p:cNvPr>
          <p:cNvSpPr>
            <a:spLocks noGrp="1"/>
          </p:cNvSpPr>
          <p:nvPr>
            <p:ph type="sldNum" sz="quarter" idx="12"/>
          </p:nvPr>
        </p:nvSpPr>
        <p:spPr/>
        <p:txBody>
          <a:bodyPr/>
          <a:lstStyle/>
          <a:p>
            <a:fld id="{97137334-DEED-544E-8B25-3AC73D7F9879}" type="slidenum">
              <a:rPr lang="en-US" smtClean="0"/>
              <a:t>‹#›</a:t>
            </a:fld>
            <a:endParaRPr lang="en-US"/>
          </a:p>
        </p:txBody>
      </p:sp>
    </p:spTree>
    <p:extLst>
      <p:ext uri="{BB962C8B-B14F-4D97-AF65-F5344CB8AC3E}">
        <p14:creationId xmlns:p14="http://schemas.microsoft.com/office/powerpoint/2010/main" val="15402363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CC6F6-5BEB-1EB5-1D6D-E35ED4E13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5779F8-166D-958F-05E6-136C6A3A56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4AAF212-4502-0D1D-4D63-DDF28E9931E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B3B7487-28E3-7A72-8968-0F70235AB9E1}"/>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C23A3A59-BBD5-5370-93CA-62F95E6CF6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6FF4945-A312-76E0-DD16-C1DC82B4AAF8}"/>
              </a:ext>
            </a:extLst>
          </p:cNvPr>
          <p:cNvSpPr>
            <a:spLocks noGrp="1"/>
          </p:cNvSpPr>
          <p:nvPr>
            <p:ph type="sldNum" sz="quarter" idx="12"/>
          </p:nvPr>
        </p:nvSpPr>
        <p:spPr/>
        <p:txBody>
          <a:bodyPr/>
          <a:lstStyle/>
          <a:p>
            <a:fld id="{97137334-DEED-544E-8B25-3AC73D7F9879}" type="slidenum">
              <a:rPr lang="en-US" smtClean="0"/>
              <a:t>‹#›</a:t>
            </a:fld>
            <a:endParaRPr lang="en-US"/>
          </a:p>
        </p:txBody>
      </p:sp>
    </p:spTree>
    <p:extLst>
      <p:ext uri="{BB962C8B-B14F-4D97-AF65-F5344CB8AC3E}">
        <p14:creationId xmlns:p14="http://schemas.microsoft.com/office/powerpoint/2010/main" val="961204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11B7E-0724-A772-0E4D-4791D2CCAAD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2BBC37C-58C3-120F-69F0-188478F900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7CB203A-7FC0-AAB0-AA7B-B3B372EFE6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E91B1D8-21DA-2968-46F3-5620E55A5F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3A2B53-FAA3-B924-181D-162F16BE393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BA753F3-19BC-920E-3ACC-CC87A9A1FB2F}"/>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2BF7C1CA-E8A1-5CCE-FCC2-BA1796E4725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92F7EEA-2CE9-1A4E-582E-E18854062D53}"/>
              </a:ext>
            </a:extLst>
          </p:cNvPr>
          <p:cNvSpPr>
            <a:spLocks noGrp="1"/>
          </p:cNvSpPr>
          <p:nvPr>
            <p:ph type="sldNum" sz="quarter" idx="12"/>
          </p:nvPr>
        </p:nvSpPr>
        <p:spPr/>
        <p:txBody>
          <a:bodyPr/>
          <a:lstStyle/>
          <a:p>
            <a:fld id="{97137334-DEED-544E-8B25-3AC73D7F9879}" type="slidenum">
              <a:rPr lang="en-US" smtClean="0"/>
              <a:t>‹#›</a:t>
            </a:fld>
            <a:endParaRPr lang="en-US"/>
          </a:p>
        </p:txBody>
      </p:sp>
    </p:spTree>
    <p:extLst>
      <p:ext uri="{BB962C8B-B14F-4D97-AF65-F5344CB8AC3E}">
        <p14:creationId xmlns:p14="http://schemas.microsoft.com/office/powerpoint/2010/main" val="10911407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469E5DC-3138-6D17-C7BF-C32DF19E4CC6}"/>
              </a:ext>
              <a:ext uri="{C183D7F6-B498-43B3-948B-1728B52AA6E4}">
                <adec:decorative xmlns:adec="http://schemas.microsoft.com/office/drawing/2017/decorative" val="1"/>
              </a:ext>
            </a:extLst>
          </p:cNvPr>
          <p:cNvSpPr/>
          <p:nvPr userDrawn="1"/>
        </p:nvSpPr>
        <p:spPr>
          <a:xfrm>
            <a:off x="0" y="6176962"/>
            <a:ext cx="12192000" cy="68103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UConn wordmark in white&#10;">
            <a:extLst>
              <a:ext uri="{FF2B5EF4-FFF2-40B4-BE49-F238E27FC236}">
                <a16:creationId xmlns:a16="http://schemas.microsoft.com/office/drawing/2014/main" id="{D96C1B12-4D6C-CC01-DB00-A3A1AF9A5698}"/>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838200" y="6350252"/>
            <a:ext cx="1605394" cy="334457"/>
          </a:xfrm>
          <a:prstGeom prst="rect">
            <a:avLst/>
          </a:prstGeom>
        </p:spPr>
      </p:pic>
      <p:sp>
        <p:nvSpPr>
          <p:cNvPr id="8" name="Text Placeholder 15">
            <a:extLst>
              <a:ext uri="{FF2B5EF4-FFF2-40B4-BE49-F238E27FC236}">
                <a16:creationId xmlns:a16="http://schemas.microsoft.com/office/drawing/2014/main" id="{F8DA1706-6A47-360D-9F4B-142F8F0B7D69}"/>
              </a:ext>
            </a:extLst>
          </p:cNvPr>
          <p:cNvSpPr>
            <a:spLocks noGrp="1"/>
          </p:cNvSpPr>
          <p:nvPr>
            <p:ph type="body" sz="quarter" idx="14" hasCustomPrompt="1"/>
          </p:nvPr>
        </p:nvSpPr>
        <p:spPr>
          <a:xfrm>
            <a:off x="3130063" y="6350252"/>
            <a:ext cx="7474990" cy="334457"/>
          </a:xfrm>
        </p:spPr>
        <p:txBody>
          <a:bodyPr>
            <a:normAutofit/>
          </a:bodyPr>
          <a:lstStyle>
            <a:lvl1pPr marL="0" indent="0">
              <a:buNone/>
              <a:defRPr sz="14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Insert—Header—Footer—Customizable Name</a:t>
            </a:r>
          </a:p>
        </p:txBody>
      </p:sp>
      <p:sp>
        <p:nvSpPr>
          <p:cNvPr id="2" name="Title 1">
            <a:extLst>
              <a:ext uri="{FF2B5EF4-FFF2-40B4-BE49-F238E27FC236}">
                <a16:creationId xmlns:a16="http://schemas.microsoft.com/office/drawing/2014/main" id="{6A2CC9F9-1AF6-B158-2545-7937CB0876AA}"/>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651E908E-A75D-345F-FCE2-046F4BAACFD3}"/>
              </a:ext>
            </a:extLst>
          </p:cNvPr>
          <p:cNvSpPr>
            <a:spLocks noGrp="1"/>
          </p:cNvSpPr>
          <p:nvPr>
            <p:ph type="sldNum" sz="quarter" idx="12"/>
          </p:nvPr>
        </p:nvSpPr>
        <p:spPr>
          <a:xfrm>
            <a:off x="10605052" y="6356350"/>
            <a:ext cx="748748" cy="365125"/>
          </a:xfrm>
        </p:spPr>
        <p:txBody>
          <a:bodyPr/>
          <a:lstStyle/>
          <a:p>
            <a:fld id="{97137334-DEED-544E-8B25-3AC73D7F9879}" type="slidenum">
              <a:rPr lang="en-US" smtClean="0"/>
              <a:t>‹#›</a:t>
            </a:fld>
            <a:endParaRPr lang="en-US"/>
          </a:p>
        </p:txBody>
      </p:sp>
    </p:spTree>
    <p:extLst>
      <p:ext uri="{BB962C8B-B14F-4D97-AF65-F5344CB8AC3E}">
        <p14:creationId xmlns:p14="http://schemas.microsoft.com/office/powerpoint/2010/main" val="1601938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1AF57FF-98DB-41F3-5276-6BA6E3C94A9A}"/>
              </a:ext>
              <a:ext uri="{C183D7F6-B498-43B3-948B-1728B52AA6E4}">
                <adec:decorative xmlns:adec="http://schemas.microsoft.com/office/drawing/2017/decorative" val="1"/>
              </a:ext>
            </a:extLst>
          </p:cNvPr>
          <p:cNvSpPr/>
          <p:nvPr userDrawn="1"/>
        </p:nvSpPr>
        <p:spPr>
          <a:xfrm>
            <a:off x="0" y="6176962"/>
            <a:ext cx="12192000" cy="68103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Conn wordmark in white&#10;">
            <a:extLst>
              <a:ext uri="{FF2B5EF4-FFF2-40B4-BE49-F238E27FC236}">
                <a16:creationId xmlns:a16="http://schemas.microsoft.com/office/drawing/2014/main" id="{406B9527-7226-79E7-1D23-D9D6CDB93178}"/>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838200" y="6350252"/>
            <a:ext cx="1605394" cy="334457"/>
          </a:xfrm>
          <a:prstGeom prst="rect">
            <a:avLst/>
          </a:prstGeom>
        </p:spPr>
      </p:pic>
      <p:sp>
        <p:nvSpPr>
          <p:cNvPr id="7" name="Text Placeholder 15">
            <a:extLst>
              <a:ext uri="{FF2B5EF4-FFF2-40B4-BE49-F238E27FC236}">
                <a16:creationId xmlns:a16="http://schemas.microsoft.com/office/drawing/2014/main" id="{9E52B328-96CE-B377-E6F8-6F5FC32A0587}"/>
              </a:ext>
            </a:extLst>
          </p:cNvPr>
          <p:cNvSpPr>
            <a:spLocks noGrp="1"/>
          </p:cNvSpPr>
          <p:nvPr>
            <p:ph type="body" sz="quarter" idx="14" hasCustomPrompt="1"/>
          </p:nvPr>
        </p:nvSpPr>
        <p:spPr>
          <a:xfrm>
            <a:off x="3130063" y="6350252"/>
            <a:ext cx="7474990" cy="334457"/>
          </a:xfrm>
        </p:spPr>
        <p:txBody>
          <a:bodyPr>
            <a:normAutofit/>
          </a:bodyPr>
          <a:lstStyle>
            <a:lvl1pPr marL="0" indent="0">
              <a:buNone/>
              <a:defRPr sz="14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Insert—Header—Footer—Customizable Name</a:t>
            </a:r>
          </a:p>
        </p:txBody>
      </p:sp>
      <p:sp>
        <p:nvSpPr>
          <p:cNvPr id="8" name="Slide Number Placeholder 4">
            <a:extLst>
              <a:ext uri="{FF2B5EF4-FFF2-40B4-BE49-F238E27FC236}">
                <a16:creationId xmlns:a16="http://schemas.microsoft.com/office/drawing/2014/main" id="{2842FDEA-D321-F623-5B95-E6DC2222F2C1}"/>
              </a:ext>
            </a:extLst>
          </p:cNvPr>
          <p:cNvSpPr txBox="1">
            <a:spLocks/>
          </p:cNvSpPr>
          <p:nvPr userDrawn="1"/>
        </p:nvSpPr>
        <p:spPr>
          <a:xfrm>
            <a:off x="10605052" y="6356350"/>
            <a:ext cx="74874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7137334-DEED-544E-8B25-3AC73D7F9879}" type="slidenum">
              <a:rPr lang="en-US" smtClean="0"/>
              <a:pPr/>
              <a:t>‹#›</a:t>
            </a:fld>
            <a:endParaRPr lang="en-US"/>
          </a:p>
        </p:txBody>
      </p:sp>
    </p:spTree>
    <p:extLst>
      <p:ext uri="{BB962C8B-B14F-4D97-AF65-F5344CB8AC3E}">
        <p14:creationId xmlns:p14="http://schemas.microsoft.com/office/powerpoint/2010/main" val="3176936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A5E12-D62E-B9EC-F823-87A5D1E44C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25BF09-0DA9-E02A-8021-7849C77942A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E378ACA-4CBF-03BE-E02A-25E455A58D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462188B-B861-F418-3BAD-1FF274B6FF08}"/>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A4F6B6C1-D1D8-0134-0F96-C7EDA3E350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638EC3-0D70-4371-F6A8-2AC4368C0151}"/>
              </a:ext>
            </a:extLst>
          </p:cNvPr>
          <p:cNvSpPr>
            <a:spLocks noGrp="1"/>
          </p:cNvSpPr>
          <p:nvPr>
            <p:ph type="sldNum" sz="quarter" idx="12"/>
          </p:nvPr>
        </p:nvSpPr>
        <p:spPr/>
        <p:txBody>
          <a:bodyPr/>
          <a:lstStyle/>
          <a:p>
            <a:fld id="{97137334-DEED-544E-8B25-3AC73D7F9879}" type="slidenum">
              <a:rPr lang="en-US" smtClean="0"/>
              <a:t>‹#›</a:t>
            </a:fld>
            <a:endParaRPr lang="en-US"/>
          </a:p>
        </p:txBody>
      </p:sp>
    </p:spTree>
    <p:extLst>
      <p:ext uri="{BB962C8B-B14F-4D97-AF65-F5344CB8AC3E}">
        <p14:creationId xmlns:p14="http://schemas.microsoft.com/office/powerpoint/2010/main" val="36630079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1E7C5-164A-6C2D-9D8D-4501C55F9D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9ADA43E-3756-58D9-2461-EB441E80D9A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BB58E7D-77BF-207E-A354-470178F02B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BDA38F-7CAE-A7C0-4ECE-D0BEE6DA927A}"/>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687E306E-3CBB-3654-3BA5-A72A3DD5FA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CFC5F1-F059-BF7D-4393-9E22E00F0E74}"/>
              </a:ext>
            </a:extLst>
          </p:cNvPr>
          <p:cNvSpPr>
            <a:spLocks noGrp="1"/>
          </p:cNvSpPr>
          <p:nvPr>
            <p:ph type="sldNum" sz="quarter" idx="12"/>
          </p:nvPr>
        </p:nvSpPr>
        <p:spPr/>
        <p:txBody>
          <a:bodyPr/>
          <a:lstStyle/>
          <a:p>
            <a:fld id="{97137334-DEED-544E-8B25-3AC73D7F9879}" type="slidenum">
              <a:rPr lang="en-US" smtClean="0"/>
              <a:t>‹#›</a:t>
            </a:fld>
            <a:endParaRPr lang="en-US"/>
          </a:p>
        </p:txBody>
      </p:sp>
    </p:spTree>
    <p:extLst>
      <p:ext uri="{BB962C8B-B14F-4D97-AF65-F5344CB8AC3E}">
        <p14:creationId xmlns:p14="http://schemas.microsoft.com/office/powerpoint/2010/main" val="30644759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2A737-601C-05B6-A13F-AF7E243DA79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43DA192-09F2-4923-1880-0C4375827B0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FA6CB0-7DAB-5FC3-D9B2-4DB26472A5F9}"/>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C679EE2D-4E78-9D3D-2134-CC74298D7E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FE7091-2527-151D-D6AE-33720A030A3B}"/>
              </a:ext>
            </a:extLst>
          </p:cNvPr>
          <p:cNvSpPr>
            <a:spLocks noGrp="1"/>
          </p:cNvSpPr>
          <p:nvPr>
            <p:ph type="sldNum" sz="quarter" idx="12"/>
          </p:nvPr>
        </p:nvSpPr>
        <p:spPr/>
        <p:txBody>
          <a:bodyPr/>
          <a:lstStyle/>
          <a:p>
            <a:fld id="{97137334-DEED-544E-8B25-3AC73D7F9879}" type="slidenum">
              <a:rPr lang="en-US" smtClean="0"/>
              <a:t>‹#›</a:t>
            </a:fld>
            <a:endParaRPr lang="en-US"/>
          </a:p>
        </p:txBody>
      </p:sp>
    </p:spTree>
    <p:extLst>
      <p:ext uri="{BB962C8B-B14F-4D97-AF65-F5344CB8AC3E}">
        <p14:creationId xmlns:p14="http://schemas.microsoft.com/office/powerpoint/2010/main" val="6193353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10FC4A9-68E6-7C09-5AE5-3EC614A2333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939D74E-8F6F-CBDE-A8A9-5F7B34B8A75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D19E26-C914-2E8E-6A40-C9E2E457A28C}"/>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F3CC9816-2A69-1796-3729-A28D9B3ED3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BD6FAB-1978-34CF-C1B9-D960249802B5}"/>
              </a:ext>
            </a:extLst>
          </p:cNvPr>
          <p:cNvSpPr>
            <a:spLocks noGrp="1"/>
          </p:cNvSpPr>
          <p:nvPr>
            <p:ph type="sldNum" sz="quarter" idx="12"/>
          </p:nvPr>
        </p:nvSpPr>
        <p:spPr/>
        <p:txBody>
          <a:bodyPr/>
          <a:lstStyle/>
          <a:p>
            <a:fld id="{97137334-DEED-544E-8B25-3AC73D7F9879}" type="slidenum">
              <a:rPr lang="en-US" smtClean="0"/>
              <a:t>‹#›</a:t>
            </a:fld>
            <a:endParaRPr lang="en-US"/>
          </a:p>
        </p:txBody>
      </p:sp>
    </p:spTree>
    <p:extLst>
      <p:ext uri="{BB962C8B-B14F-4D97-AF65-F5344CB8AC3E}">
        <p14:creationId xmlns:p14="http://schemas.microsoft.com/office/powerpoint/2010/main" val="30690753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1656F7-E2D5-EF4D-B3EB-3635D9B80BFE}" type="datetimeFigureOut">
              <a:rPr lang="en-US" smtClean="0"/>
              <a:t>9/23/2026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1B7C81B-7B5A-A644-B3E8-EC3DC39B624D}" type="slidenum">
              <a:rPr lang="en-US" smtClean="0"/>
              <a:t>‹#›</a:t>
            </a:fld>
            <a:endParaRPr lang="en-US"/>
          </a:p>
        </p:txBody>
      </p:sp>
    </p:spTree>
    <p:extLst>
      <p:ext uri="{BB962C8B-B14F-4D97-AF65-F5344CB8AC3E}">
        <p14:creationId xmlns:p14="http://schemas.microsoft.com/office/powerpoint/2010/main" val="38592094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itle and Content - Royal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A2A9C-49DD-E223-DF74-7934535CE8E3}"/>
              </a:ext>
            </a:extLst>
          </p:cNvPr>
          <p:cNvSpPr>
            <a:spLocks noGrp="1"/>
          </p:cNvSpPr>
          <p:nvPr>
            <p:ph type="title"/>
          </p:nvPr>
        </p:nvSpPr>
        <p:spPr>
          <a:xfrm>
            <a:off x="838200" y="681038"/>
            <a:ext cx="10515600" cy="797660"/>
          </a:xfrm>
        </p:spPr>
        <p:txBody>
          <a:bodyPr anchor="t"/>
          <a:lstStyle/>
          <a:p>
            <a:r>
              <a:rPr lang="en-US"/>
              <a:t>Click to edit Master title style</a:t>
            </a:r>
          </a:p>
        </p:txBody>
      </p:sp>
      <p:sp>
        <p:nvSpPr>
          <p:cNvPr id="3" name="Content Placeholder 2">
            <a:extLst>
              <a:ext uri="{FF2B5EF4-FFF2-40B4-BE49-F238E27FC236}">
                <a16:creationId xmlns:a16="http://schemas.microsoft.com/office/drawing/2014/main" id="{C2285515-2213-F19E-4233-6E67EE3C28BA}"/>
              </a:ext>
            </a:extLst>
          </p:cNvPr>
          <p:cNvSpPr>
            <a:spLocks noGrp="1"/>
          </p:cNvSpPr>
          <p:nvPr>
            <p:ph idx="1"/>
          </p:nvPr>
        </p:nvSpPr>
        <p:spPr>
          <a:xfrm>
            <a:off x="838200" y="1825625"/>
            <a:ext cx="10515600" cy="41780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630C5A47-E4D9-1DA3-741B-71C8B89601F7}"/>
              </a:ext>
            </a:extLst>
          </p:cNvPr>
          <p:cNvSpPr/>
          <p:nvPr/>
        </p:nvSpPr>
        <p:spPr>
          <a:xfrm>
            <a:off x="0" y="6176962"/>
            <a:ext cx="12192000" cy="68103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01EAB0E7-6421-A501-EB55-54BCDBE3811B}"/>
              </a:ext>
            </a:extLst>
          </p:cNvPr>
          <p:cNvCxnSpPr/>
          <p:nvPr/>
        </p:nvCxnSpPr>
        <p:spPr>
          <a:xfrm>
            <a:off x="838200" y="1483828"/>
            <a:ext cx="1108148" cy="0"/>
          </a:xfrm>
          <a:prstGeom prst="line">
            <a:avLst/>
          </a:prstGeom>
          <a:ln w="63500">
            <a:solidFill>
              <a:schemeClr val="accent1"/>
            </a:solidFill>
          </a:ln>
        </p:spPr>
        <p:style>
          <a:lnRef idx="3">
            <a:schemeClr val="accent2"/>
          </a:lnRef>
          <a:fillRef idx="0">
            <a:schemeClr val="accent2"/>
          </a:fillRef>
          <a:effectRef idx="2">
            <a:schemeClr val="accent2"/>
          </a:effectRef>
          <a:fontRef idx="minor">
            <a:schemeClr val="tx1"/>
          </a:fontRef>
        </p:style>
      </p:cxnSp>
      <p:pic>
        <p:nvPicPr>
          <p:cNvPr id="12" name="Picture 11" descr="UConn wordmark in white&#10;">
            <a:extLst>
              <a:ext uri="{FF2B5EF4-FFF2-40B4-BE49-F238E27FC236}">
                <a16:creationId xmlns:a16="http://schemas.microsoft.com/office/drawing/2014/main" id="{6CB5B7B3-07F4-9BBE-B60A-F02880594DC2}"/>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838200" y="6350252"/>
            <a:ext cx="1605394" cy="334457"/>
          </a:xfrm>
          <a:prstGeom prst="rect">
            <a:avLst/>
          </a:prstGeom>
        </p:spPr>
      </p:pic>
      <p:sp>
        <p:nvSpPr>
          <p:cNvPr id="4" name="Text Placeholder 15">
            <a:extLst>
              <a:ext uri="{FF2B5EF4-FFF2-40B4-BE49-F238E27FC236}">
                <a16:creationId xmlns:a16="http://schemas.microsoft.com/office/drawing/2014/main" id="{C8D83C24-0873-D59E-4A18-D628854DAE4C}"/>
              </a:ext>
            </a:extLst>
          </p:cNvPr>
          <p:cNvSpPr>
            <a:spLocks noGrp="1"/>
          </p:cNvSpPr>
          <p:nvPr>
            <p:ph type="body" sz="quarter" idx="14" hasCustomPrompt="1"/>
          </p:nvPr>
        </p:nvSpPr>
        <p:spPr>
          <a:xfrm>
            <a:off x="3130062" y="6350252"/>
            <a:ext cx="8223738" cy="334457"/>
          </a:xfrm>
        </p:spPr>
        <p:txBody>
          <a:bodyPr>
            <a:normAutofit/>
          </a:bodyPr>
          <a:lstStyle>
            <a:lvl1pPr marL="0" indent="0">
              <a:buNone/>
              <a:defRPr sz="14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Insert—Header—Footer—Customizable Name</a:t>
            </a:r>
          </a:p>
        </p:txBody>
      </p:sp>
    </p:spTree>
    <p:extLst>
      <p:ext uri="{BB962C8B-B14F-4D97-AF65-F5344CB8AC3E}">
        <p14:creationId xmlns:p14="http://schemas.microsoft.com/office/powerpoint/2010/main" val="4177024512"/>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22043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C2AFAA4-3AD6-A917-5B19-91D11AD6EB1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5584553-7506-38A7-B0AC-9034E0C158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E2064D-9312-6E1F-C56B-6288C55663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US"/>
          </a:p>
        </p:txBody>
      </p:sp>
      <p:sp>
        <p:nvSpPr>
          <p:cNvPr id="5" name="Footer Placeholder 4">
            <a:extLst>
              <a:ext uri="{FF2B5EF4-FFF2-40B4-BE49-F238E27FC236}">
                <a16:creationId xmlns:a16="http://schemas.microsoft.com/office/drawing/2014/main" id="{D9A7CA12-F452-5A06-DD10-3EA40CE1DA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409BC1E-916D-0CA1-B8EE-132B62BFF9F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7137334-DEED-544E-8B25-3AC73D7F9879}" type="slidenum">
              <a:rPr lang="en-US" smtClean="0"/>
              <a:t>‹#›</a:t>
            </a:fld>
            <a:endParaRPr lang="en-US"/>
          </a:p>
        </p:txBody>
      </p:sp>
    </p:spTree>
    <p:extLst>
      <p:ext uri="{BB962C8B-B14F-4D97-AF65-F5344CB8AC3E}">
        <p14:creationId xmlns:p14="http://schemas.microsoft.com/office/powerpoint/2010/main" val="41086219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3" r:id="rId12"/>
    <p:sldLayoutId id="2147483664" r:id="rId13"/>
    <p:sldLayoutId id="2147483667" r:id="rId1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10" Type="http://schemas.openxmlformats.org/officeDocument/2006/relationships/image" Target="../media/image11.jpeg"/><Relationship Id="rId4" Type="http://schemas.openxmlformats.org/officeDocument/2006/relationships/image" Target="../media/image5.jpeg"/><Relationship Id="rId9"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18" Type="http://schemas.openxmlformats.org/officeDocument/2006/relationships/image" Target="../media/image30.png"/><Relationship Id="rId3" Type="http://schemas.openxmlformats.org/officeDocument/2006/relationships/image" Target="../media/image15.png"/><Relationship Id="rId21" Type="http://schemas.openxmlformats.org/officeDocument/2006/relationships/image" Target="../media/image33.png"/><Relationship Id="rId7" Type="http://schemas.openxmlformats.org/officeDocument/2006/relationships/image" Target="../media/image19.png"/><Relationship Id="rId12" Type="http://schemas.openxmlformats.org/officeDocument/2006/relationships/image" Target="../media/image24.png"/><Relationship Id="rId17" Type="http://schemas.openxmlformats.org/officeDocument/2006/relationships/image" Target="../media/image29.png"/><Relationship Id="rId2" Type="http://schemas.openxmlformats.org/officeDocument/2006/relationships/notesSlide" Target="../notesSlides/notesSlide9.xml"/><Relationship Id="rId16" Type="http://schemas.openxmlformats.org/officeDocument/2006/relationships/image" Target="../media/image28.jpeg"/><Relationship Id="rId20" Type="http://schemas.openxmlformats.org/officeDocument/2006/relationships/image" Target="../media/image32.jpeg"/><Relationship Id="rId1" Type="http://schemas.openxmlformats.org/officeDocument/2006/relationships/slideLayout" Target="../slideLayouts/slideLayout12.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jpeg"/><Relationship Id="rId15" Type="http://schemas.openxmlformats.org/officeDocument/2006/relationships/image" Target="../media/image27.png"/><Relationship Id="rId10" Type="http://schemas.openxmlformats.org/officeDocument/2006/relationships/image" Target="../media/image22.png"/><Relationship Id="rId19" Type="http://schemas.openxmlformats.org/officeDocument/2006/relationships/image" Target="../media/image31.png"/><Relationship Id="rId4" Type="http://schemas.openxmlformats.org/officeDocument/2006/relationships/image" Target="../media/image16.jpeg"/><Relationship Id="rId9" Type="http://schemas.openxmlformats.org/officeDocument/2006/relationships/image" Target="../media/image21.png"/><Relationship Id="rId14" Type="http://schemas.openxmlformats.org/officeDocument/2006/relationships/image" Target="../media/image26.png"/><Relationship Id="rId22"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42.jpeg"/></Relationships>
</file>

<file path=ppt/slides/_rels/slide1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146E43B8-F3F4-F05F-4EC2-010C8B7DA90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F5266FA-190B-93B6-BD28-CBD8F667D025}"/>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266" y="11874"/>
            <a:ext cx="12192266" cy="6858001"/>
          </a:xfrm>
          <a:prstGeom prst="rect">
            <a:avLst/>
          </a:prstGeom>
        </p:spPr>
      </p:pic>
      <p:sp>
        <p:nvSpPr>
          <p:cNvPr id="3" name="Title 2">
            <a:extLst>
              <a:ext uri="{FF2B5EF4-FFF2-40B4-BE49-F238E27FC236}">
                <a16:creationId xmlns:a16="http://schemas.microsoft.com/office/drawing/2014/main" id="{67705F6F-7336-05C1-0538-5A782DBE3051}"/>
              </a:ext>
            </a:extLst>
          </p:cNvPr>
          <p:cNvSpPr txBox="1">
            <a:spLocks/>
          </p:cNvSpPr>
          <p:nvPr/>
        </p:nvSpPr>
        <p:spPr>
          <a:xfrm>
            <a:off x="489735" y="147658"/>
            <a:ext cx="5951280" cy="1189037"/>
          </a:xfrm>
          <a:prstGeom prst="rect">
            <a:avLst/>
          </a:prstGeom>
          <a:noFill/>
          <a:effectLst>
            <a:outerShdw blurRad="50800" dist="12700" dir="5400000" algn="t" rotWithShape="0">
              <a:schemeClr val="tx2">
                <a:alpha val="40000"/>
              </a:schemeClr>
            </a:outerShdw>
            <a:softEdge rad="193122"/>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mj-cs"/>
              </a:defRPr>
            </a:lvl1pPr>
          </a:lstStyle>
          <a:p>
            <a:r>
              <a:rPr lang="en-US" b="1">
                <a:solidFill>
                  <a:schemeClr val="bg1"/>
                </a:solidFill>
                <a:latin typeface="+mn-lt"/>
              </a:rPr>
              <a:t>President’s Report</a:t>
            </a:r>
          </a:p>
        </p:txBody>
      </p:sp>
      <p:sp>
        <p:nvSpPr>
          <p:cNvPr id="5" name="TextBox 4">
            <a:extLst>
              <a:ext uri="{FF2B5EF4-FFF2-40B4-BE49-F238E27FC236}">
                <a16:creationId xmlns:a16="http://schemas.microsoft.com/office/drawing/2014/main" id="{FF5E0C4C-8E7A-42EC-FC28-C6672FA39D43}"/>
              </a:ext>
            </a:extLst>
          </p:cNvPr>
          <p:cNvSpPr txBox="1"/>
          <p:nvPr/>
        </p:nvSpPr>
        <p:spPr>
          <a:xfrm>
            <a:off x="489734" y="945771"/>
            <a:ext cx="3464119" cy="461665"/>
          </a:xfrm>
          <a:prstGeom prst="rect">
            <a:avLst/>
          </a:prstGeom>
          <a:noFill/>
          <a:effectLst>
            <a:outerShdw blurRad="50800" dist="12700" dir="5400000" algn="t" rotWithShape="0">
              <a:schemeClr val="tx2">
                <a:alpha val="40000"/>
              </a:schemeClr>
            </a:outerShdw>
            <a:softEdge rad="73401"/>
          </a:effectLst>
        </p:spPr>
        <p:txBody>
          <a:bodyPr wrap="square" rtlCol="0">
            <a:spAutoFit/>
          </a:bodyPr>
          <a:lstStyle/>
          <a:p>
            <a:pPr>
              <a:spcAft>
                <a:spcPts val="600"/>
              </a:spcAft>
            </a:pPr>
            <a:r>
              <a:rPr lang="en-US" sz="2400" b="1">
                <a:solidFill>
                  <a:schemeClr val="bg1"/>
                </a:solidFill>
                <a:latin typeface="Arial" panose="020B0604020202020204" pitchFamily="34" charset="0"/>
                <a:cs typeface="Arial" panose="020B0604020202020204" pitchFamily="34" charset="0"/>
              </a:rPr>
              <a:t>Dr. Radenka Maric</a:t>
            </a:r>
          </a:p>
        </p:txBody>
      </p:sp>
      <p:pic>
        <p:nvPicPr>
          <p:cNvPr id="11" name="Picture 10">
            <a:extLst>
              <a:ext uri="{FF2B5EF4-FFF2-40B4-BE49-F238E27FC236}">
                <a16:creationId xmlns:a16="http://schemas.microsoft.com/office/drawing/2014/main" id="{E3AA8C84-A0B6-384B-22E2-F2EBC9E65705}"/>
              </a:ext>
            </a:extLst>
          </p:cNvPr>
          <p:cNvPicPr>
            <a:picLocks noChangeAspect="1"/>
          </p:cNvPicPr>
          <p:nvPr/>
        </p:nvPicPr>
        <p:blipFill>
          <a:blip r:embed="rId4" cstate="hqprint">
            <a:extLst>
              <a:ext uri="{28A0092B-C50C-407E-A947-70E740481C1C}">
                <a14:useLocalDpi xmlns:a14="http://schemas.microsoft.com/office/drawing/2010/main"/>
              </a:ext>
            </a:extLst>
          </a:blip>
          <a:srcRect/>
          <a:stretch/>
        </p:blipFill>
        <p:spPr>
          <a:xfrm>
            <a:off x="10049644" y="6264756"/>
            <a:ext cx="1825415" cy="380294"/>
          </a:xfrm>
          <a:prstGeom prst="rect">
            <a:avLst/>
          </a:prstGeom>
          <a:noFill/>
          <a:effectLst>
            <a:softEdge rad="0"/>
          </a:effectLst>
        </p:spPr>
      </p:pic>
      <p:sp>
        <p:nvSpPr>
          <p:cNvPr id="12" name="TextBox 11">
            <a:extLst>
              <a:ext uri="{FF2B5EF4-FFF2-40B4-BE49-F238E27FC236}">
                <a16:creationId xmlns:a16="http://schemas.microsoft.com/office/drawing/2014/main" id="{E27781CF-3D91-C752-5804-678C2F496668}"/>
              </a:ext>
            </a:extLst>
          </p:cNvPr>
          <p:cNvSpPr txBox="1"/>
          <p:nvPr/>
        </p:nvSpPr>
        <p:spPr>
          <a:xfrm>
            <a:off x="624457" y="6014108"/>
            <a:ext cx="3821986" cy="630942"/>
          </a:xfrm>
          <a:prstGeom prst="rect">
            <a:avLst/>
          </a:prstGeom>
          <a:noFill/>
          <a:effectLst>
            <a:softEdge rad="0"/>
          </a:effectLst>
        </p:spPr>
        <p:txBody>
          <a:bodyPr wrap="square" rtlCol="0" anchor="ctr">
            <a:spAutoFit/>
          </a:bodyPr>
          <a:lstStyle/>
          <a:p>
            <a:pPr>
              <a:spcAft>
                <a:spcPts val="600"/>
              </a:spcAft>
            </a:pPr>
            <a:r>
              <a:rPr lang="en-US" sz="1600" b="1">
                <a:solidFill>
                  <a:schemeClr val="bg1"/>
                </a:solidFill>
                <a:latin typeface="Arial" panose="020B0604020202020204" pitchFamily="34" charset="0"/>
                <a:cs typeface="Arial" panose="020B0604020202020204" pitchFamily="34" charset="0"/>
              </a:rPr>
              <a:t>Board of Trustees Meeting</a:t>
            </a:r>
          </a:p>
          <a:p>
            <a:r>
              <a:rPr lang="en-US" sz="1400">
                <a:solidFill>
                  <a:schemeClr val="bg1"/>
                </a:solidFill>
                <a:latin typeface="Arial" panose="020B0604020202020204" pitchFamily="34" charset="0"/>
                <a:cs typeface="Arial" panose="020B0604020202020204" pitchFamily="34" charset="0"/>
              </a:rPr>
              <a:t>23 September 2026</a:t>
            </a:r>
            <a:endParaRPr lang="en-US" sz="28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31809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0F1C2-620E-0D54-3271-23AB95FF936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E2452AE-DF5C-3913-1035-347E89840BCF}"/>
              </a:ext>
            </a:extLst>
          </p:cNvPr>
          <p:cNvSpPr/>
          <p:nvPr/>
        </p:nvSpPr>
        <p:spPr>
          <a:xfrm>
            <a:off x="0" y="0"/>
            <a:ext cx="407670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4CA33DE-15DA-3817-9E21-9845BCF4E956}"/>
              </a:ext>
            </a:extLst>
          </p:cNvPr>
          <p:cNvSpPr txBox="1"/>
          <p:nvPr/>
        </p:nvSpPr>
        <p:spPr>
          <a:xfrm>
            <a:off x="0" y="1016000"/>
            <a:ext cx="4076700" cy="1446550"/>
          </a:xfrm>
          <a:prstGeom prst="rect">
            <a:avLst/>
          </a:prstGeom>
          <a:noFill/>
        </p:spPr>
        <p:txBody>
          <a:bodyPr wrap="square" rtlCol="0">
            <a:spAutoFit/>
          </a:bodyPr>
          <a:lstStyle/>
          <a:p>
            <a:pPr algn="ctr"/>
            <a:r>
              <a:rPr lang="en-US" sz="4400" b="1">
                <a:solidFill>
                  <a:schemeClr val="bg1"/>
                </a:solidFill>
                <a:latin typeface="+mj-lt"/>
                <a:cs typeface="Arial" panose="020B0604020202020204" pitchFamily="34" charset="0"/>
              </a:rPr>
              <a:t>State of the University</a:t>
            </a:r>
          </a:p>
        </p:txBody>
      </p:sp>
      <p:sp>
        <p:nvSpPr>
          <p:cNvPr id="6" name="TextBox 5">
            <a:extLst>
              <a:ext uri="{FF2B5EF4-FFF2-40B4-BE49-F238E27FC236}">
                <a16:creationId xmlns:a16="http://schemas.microsoft.com/office/drawing/2014/main" id="{0FD54FD9-AA42-0015-3E27-A60014723EFC}"/>
              </a:ext>
            </a:extLst>
          </p:cNvPr>
          <p:cNvSpPr txBox="1"/>
          <p:nvPr/>
        </p:nvSpPr>
        <p:spPr>
          <a:xfrm>
            <a:off x="960044" y="2834784"/>
            <a:ext cx="5562600" cy="1714380"/>
          </a:xfrm>
          <a:prstGeom prst="rect">
            <a:avLst/>
          </a:prstGeom>
          <a:noFill/>
        </p:spPr>
        <p:txBody>
          <a:bodyPr wrap="square">
            <a:spAutoFit/>
          </a:bodyPr>
          <a:lstStyle/>
          <a:p>
            <a:pPr marL="233363" indent="-233363">
              <a:lnSpc>
                <a:spcPct val="150000"/>
              </a:lnSpc>
              <a:buFont typeface="Arial" panose="020B0604020202020204" pitchFamily="34" charset="0"/>
              <a:buChar char="•"/>
            </a:pPr>
            <a:r>
              <a:rPr lang="en-US" b="1">
                <a:solidFill>
                  <a:srgbClr val="98C8E5"/>
                </a:solidFill>
                <a:cs typeface="Arial" panose="020B0604020202020204" pitchFamily="34" charset="0"/>
              </a:rPr>
              <a:t>Enrollment</a:t>
            </a:r>
          </a:p>
          <a:p>
            <a:pPr marL="233363" indent="-233363">
              <a:lnSpc>
                <a:spcPct val="150000"/>
              </a:lnSpc>
              <a:buFont typeface="Arial" panose="020B0604020202020204" pitchFamily="34" charset="0"/>
              <a:buChar char="•"/>
            </a:pPr>
            <a:r>
              <a:rPr lang="en-US" b="1">
                <a:solidFill>
                  <a:srgbClr val="98C8E5"/>
                </a:solidFill>
                <a:cs typeface="Arial" panose="020B0604020202020204" pitchFamily="34" charset="0"/>
              </a:rPr>
              <a:t>Research</a:t>
            </a:r>
          </a:p>
          <a:p>
            <a:pPr marL="233363" indent="-233363">
              <a:lnSpc>
                <a:spcPct val="150000"/>
              </a:lnSpc>
              <a:buFont typeface="Arial" panose="020B0604020202020204" pitchFamily="34" charset="0"/>
              <a:buChar char="•"/>
            </a:pPr>
            <a:r>
              <a:rPr lang="en-US" b="1">
                <a:solidFill>
                  <a:srgbClr val="98C8E5"/>
                </a:solidFill>
                <a:cs typeface="Arial" panose="020B0604020202020204" pitchFamily="34" charset="0"/>
              </a:rPr>
              <a:t>Philanthropy</a:t>
            </a:r>
          </a:p>
          <a:p>
            <a:pPr marL="233363" indent="-233363">
              <a:lnSpc>
                <a:spcPct val="150000"/>
              </a:lnSpc>
              <a:buFont typeface="Arial" panose="020B0604020202020204" pitchFamily="34" charset="0"/>
              <a:buChar char="•"/>
            </a:pPr>
            <a:r>
              <a:rPr lang="en-US" b="1">
                <a:solidFill>
                  <a:srgbClr val="98C8E5"/>
                </a:solidFill>
                <a:cs typeface="Arial" panose="020B0604020202020204" pitchFamily="34" charset="0"/>
              </a:rPr>
              <a:t>Sustainability</a:t>
            </a:r>
          </a:p>
        </p:txBody>
      </p:sp>
      <p:pic>
        <p:nvPicPr>
          <p:cNvPr id="8" name="Picture 7" descr="A white letter o on a black background&#10;&#10;AI-generated content may be incorrect.">
            <a:extLst>
              <a:ext uri="{FF2B5EF4-FFF2-40B4-BE49-F238E27FC236}">
                <a16:creationId xmlns:a16="http://schemas.microsoft.com/office/drawing/2014/main" id="{F2AB37A6-86EE-BAA3-E5A8-C82140B3B387}"/>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117600" y="6161843"/>
            <a:ext cx="1574800" cy="328083"/>
          </a:xfrm>
          <a:prstGeom prst="rect">
            <a:avLst/>
          </a:prstGeom>
        </p:spPr>
      </p:pic>
      <p:pic>
        <p:nvPicPr>
          <p:cNvPr id="12" name="Picture 11" descr="A building with a lawn and trees&#10;&#10;AI-generated content may be incorrect.">
            <a:extLst>
              <a:ext uri="{FF2B5EF4-FFF2-40B4-BE49-F238E27FC236}">
                <a16:creationId xmlns:a16="http://schemas.microsoft.com/office/drawing/2014/main" id="{A3FE4F7C-88FB-0F5B-7963-E1A084A056C3}"/>
              </a:ext>
            </a:extLst>
          </p:cNvPr>
          <p:cNvPicPr>
            <a:picLocks/>
          </p:cNvPicPr>
          <p:nvPr/>
        </p:nvPicPr>
        <p:blipFill>
          <a:blip r:embed="rId4" cstate="hqprint">
            <a:extLst>
              <a:ext uri="{28A0092B-C50C-407E-A947-70E740481C1C}">
                <a14:useLocalDpi xmlns:a14="http://schemas.microsoft.com/office/drawing/2010/main"/>
              </a:ext>
            </a:extLst>
          </a:blip>
          <a:srcRect/>
          <a:stretch>
            <a:fillRect/>
          </a:stretch>
        </p:blipFill>
        <p:spPr>
          <a:xfrm>
            <a:off x="8117030" y="4547755"/>
            <a:ext cx="2011680" cy="2286000"/>
          </a:xfrm>
          <a:prstGeom prst="rect">
            <a:avLst/>
          </a:prstGeom>
          <a:ln w="28575">
            <a:solidFill>
              <a:schemeClr val="bg1"/>
            </a:solidFill>
          </a:ln>
        </p:spPr>
      </p:pic>
      <p:pic>
        <p:nvPicPr>
          <p:cNvPr id="19" name="Picture 18">
            <a:extLst>
              <a:ext uri="{FF2B5EF4-FFF2-40B4-BE49-F238E27FC236}">
                <a16:creationId xmlns:a16="http://schemas.microsoft.com/office/drawing/2014/main" id="{E0370674-880C-652E-E6A7-DAF0052ADEB8}"/>
              </a:ext>
            </a:extLst>
          </p:cNvPr>
          <p:cNvPicPr>
            <a:picLocks/>
          </p:cNvPicPr>
          <p:nvPr/>
        </p:nvPicPr>
        <p:blipFill>
          <a:blip r:embed="rId5" cstate="hqprint">
            <a:extLst>
              <a:ext uri="{28A0092B-C50C-407E-A947-70E740481C1C}">
                <a14:useLocalDpi xmlns:a14="http://schemas.microsoft.com/office/drawing/2010/main"/>
              </a:ext>
            </a:extLst>
          </a:blip>
          <a:srcRect/>
          <a:stretch>
            <a:fillRect/>
          </a:stretch>
        </p:blipFill>
        <p:spPr>
          <a:xfrm>
            <a:off x="6077815" y="4548755"/>
            <a:ext cx="2011680" cy="2286000"/>
          </a:xfrm>
          <a:prstGeom prst="rect">
            <a:avLst/>
          </a:prstGeom>
          <a:ln w="28575">
            <a:solidFill>
              <a:schemeClr val="bg1"/>
            </a:solidFill>
          </a:ln>
        </p:spPr>
      </p:pic>
      <p:pic>
        <p:nvPicPr>
          <p:cNvPr id="21" name="Picture 20">
            <a:extLst>
              <a:ext uri="{FF2B5EF4-FFF2-40B4-BE49-F238E27FC236}">
                <a16:creationId xmlns:a16="http://schemas.microsoft.com/office/drawing/2014/main" id="{8A173E45-1F89-DC83-40EA-2A773F801F84}"/>
              </a:ext>
            </a:extLst>
          </p:cNvPr>
          <p:cNvPicPr>
            <a:picLocks noChangeAspect="1"/>
          </p:cNvPicPr>
          <p:nvPr/>
        </p:nvPicPr>
        <p:blipFill>
          <a:blip r:embed="rId6" cstate="hqprint">
            <a:extLst>
              <a:ext uri="{28A0092B-C50C-407E-A947-70E740481C1C}">
                <a14:useLocalDpi xmlns:a14="http://schemas.microsoft.com/office/drawing/2010/main"/>
              </a:ext>
            </a:extLst>
          </a:blip>
          <a:srcRect/>
          <a:stretch>
            <a:fillRect/>
          </a:stretch>
        </p:blipFill>
        <p:spPr>
          <a:xfrm>
            <a:off x="6068290" y="2197856"/>
            <a:ext cx="6096000" cy="2313561"/>
          </a:xfrm>
          <a:prstGeom prst="rect">
            <a:avLst/>
          </a:prstGeom>
          <a:ln w="28575">
            <a:solidFill>
              <a:schemeClr val="bg1"/>
            </a:solidFill>
          </a:ln>
        </p:spPr>
      </p:pic>
      <p:pic>
        <p:nvPicPr>
          <p:cNvPr id="11" name="Picture 10" descr="A building with flags on the corner of a street&#10;&#10;AI-generated content may be incorrect.">
            <a:extLst>
              <a:ext uri="{FF2B5EF4-FFF2-40B4-BE49-F238E27FC236}">
                <a16:creationId xmlns:a16="http://schemas.microsoft.com/office/drawing/2014/main" id="{8DF00E78-733D-FF67-B151-A0C66252EFE5}"/>
              </a:ext>
            </a:extLst>
          </p:cNvPr>
          <p:cNvPicPr>
            <a:picLocks/>
          </p:cNvPicPr>
          <p:nvPr/>
        </p:nvPicPr>
        <p:blipFill>
          <a:blip r:embed="rId7" cstate="hqprint">
            <a:extLst>
              <a:ext uri="{28A0092B-C50C-407E-A947-70E740481C1C}">
                <a14:useLocalDpi xmlns:a14="http://schemas.microsoft.com/office/drawing/2010/main"/>
              </a:ext>
            </a:extLst>
          </a:blip>
          <a:srcRect/>
          <a:stretch>
            <a:fillRect/>
          </a:stretch>
        </p:blipFill>
        <p:spPr>
          <a:xfrm>
            <a:off x="4068038" y="2197857"/>
            <a:ext cx="2000251" cy="2336044"/>
          </a:xfrm>
          <a:prstGeom prst="rect">
            <a:avLst/>
          </a:prstGeom>
          <a:ln w="28575">
            <a:solidFill>
              <a:schemeClr val="bg1"/>
            </a:solidFill>
          </a:ln>
        </p:spPr>
      </p:pic>
      <p:pic>
        <p:nvPicPr>
          <p:cNvPr id="13" name="Picture 12" descr="A lighthouse on a rocky island&#10;&#10;Description automatically generated">
            <a:extLst>
              <a:ext uri="{FF2B5EF4-FFF2-40B4-BE49-F238E27FC236}">
                <a16:creationId xmlns:a16="http://schemas.microsoft.com/office/drawing/2014/main" id="{CB2670F2-DA5C-6B7A-128E-5EB83829FB36}"/>
              </a:ext>
            </a:extLst>
          </p:cNvPr>
          <p:cNvPicPr>
            <a:picLocks/>
          </p:cNvPicPr>
          <p:nvPr/>
        </p:nvPicPr>
        <p:blipFill rotWithShape="1">
          <a:blip r:embed="rId8" cstate="hqprint">
            <a:extLst>
              <a:ext uri="{28A0092B-C50C-407E-A947-70E740481C1C}">
                <a14:useLocalDpi xmlns:a14="http://schemas.microsoft.com/office/drawing/2010/main"/>
              </a:ext>
            </a:extLst>
          </a:blip>
          <a:srcRect/>
          <a:stretch>
            <a:fillRect/>
          </a:stretch>
        </p:blipFill>
        <p:spPr>
          <a:xfrm>
            <a:off x="4068040" y="4547755"/>
            <a:ext cx="2011680" cy="2286000"/>
          </a:xfrm>
          <a:prstGeom prst="rect">
            <a:avLst/>
          </a:prstGeom>
          <a:ln w="28575">
            <a:solidFill>
              <a:schemeClr val="bg1"/>
            </a:solidFill>
          </a:ln>
        </p:spPr>
      </p:pic>
      <p:pic>
        <p:nvPicPr>
          <p:cNvPr id="31" name="Picture 30">
            <a:extLst>
              <a:ext uri="{FF2B5EF4-FFF2-40B4-BE49-F238E27FC236}">
                <a16:creationId xmlns:a16="http://schemas.microsoft.com/office/drawing/2014/main" id="{90B82BAD-BA7F-0759-E942-FCB123DF61D4}"/>
              </a:ext>
            </a:extLst>
          </p:cNvPr>
          <p:cNvPicPr>
            <a:picLocks/>
          </p:cNvPicPr>
          <p:nvPr/>
        </p:nvPicPr>
        <p:blipFill>
          <a:blip r:embed="rId9" cstate="hqprint">
            <a:extLst>
              <a:ext uri="{28A0092B-C50C-407E-A947-70E740481C1C}">
                <a14:useLocalDpi xmlns:a14="http://schemas.microsoft.com/office/drawing/2010/main"/>
              </a:ext>
            </a:extLst>
          </a:blip>
          <a:srcRect/>
          <a:stretch>
            <a:fillRect/>
          </a:stretch>
        </p:blipFill>
        <p:spPr>
          <a:xfrm>
            <a:off x="10145503" y="4544289"/>
            <a:ext cx="2011680" cy="2286001"/>
          </a:xfrm>
          <a:prstGeom prst="rect">
            <a:avLst/>
          </a:prstGeom>
          <a:ln w="28575">
            <a:solidFill>
              <a:schemeClr val="bg1"/>
            </a:solidFill>
          </a:ln>
        </p:spPr>
      </p:pic>
      <p:pic>
        <p:nvPicPr>
          <p:cNvPr id="10" name="Picture 9">
            <a:extLst>
              <a:ext uri="{FF2B5EF4-FFF2-40B4-BE49-F238E27FC236}">
                <a16:creationId xmlns:a16="http://schemas.microsoft.com/office/drawing/2014/main" id="{EE73E306-EED4-08D6-E273-EE70297A2CD3}"/>
              </a:ext>
            </a:extLst>
          </p:cNvPr>
          <p:cNvPicPr>
            <a:picLocks noChangeAspect="1"/>
          </p:cNvPicPr>
          <p:nvPr/>
        </p:nvPicPr>
        <p:blipFill>
          <a:blip r:embed="rId10" cstate="hqprint">
            <a:extLst>
              <a:ext uri="{28A0092B-C50C-407E-A947-70E740481C1C}">
                <a14:useLocalDpi xmlns:a14="http://schemas.microsoft.com/office/drawing/2010/main"/>
              </a:ext>
            </a:extLst>
          </a:blip>
          <a:srcRect/>
          <a:stretch>
            <a:fillRect/>
          </a:stretch>
        </p:blipFill>
        <p:spPr>
          <a:xfrm>
            <a:off x="4068038" y="31231"/>
            <a:ext cx="8094051" cy="2137273"/>
          </a:xfrm>
          <a:prstGeom prst="rect">
            <a:avLst/>
          </a:prstGeom>
          <a:ln w="28575">
            <a:solidFill>
              <a:schemeClr val="bg1"/>
            </a:solidFill>
          </a:ln>
        </p:spPr>
      </p:pic>
    </p:spTree>
    <p:extLst>
      <p:ext uri="{BB962C8B-B14F-4D97-AF65-F5344CB8AC3E}">
        <p14:creationId xmlns:p14="http://schemas.microsoft.com/office/powerpoint/2010/main" val="39630769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28878-757E-692E-7EBD-A7F847362436}"/>
            </a:ext>
          </a:extLst>
        </p:cNvPr>
        <p:cNvGrpSpPr/>
        <p:nvPr/>
      </p:nvGrpSpPr>
      <p:grpSpPr>
        <a:xfrm>
          <a:off x="0" y="0"/>
          <a:ext cx="0" cy="0"/>
          <a:chOff x="0" y="0"/>
          <a:chExt cx="0" cy="0"/>
        </a:xfrm>
      </p:grpSpPr>
      <p:sp>
        <p:nvSpPr>
          <p:cNvPr id="27" name="Title 1">
            <a:extLst>
              <a:ext uri="{FF2B5EF4-FFF2-40B4-BE49-F238E27FC236}">
                <a16:creationId xmlns:a16="http://schemas.microsoft.com/office/drawing/2014/main" id="{BCFDFB1B-FD39-DA5B-ADEC-43CEFD00EA80}"/>
              </a:ext>
            </a:extLst>
          </p:cNvPr>
          <p:cNvSpPr txBox="1">
            <a:spLocks/>
          </p:cNvSpPr>
          <p:nvPr/>
        </p:nvSpPr>
        <p:spPr>
          <a:xfrm>
            <a:off x="1210213" y="250374"/>
            <a:ext cx="5563977" cy="510856"/>
          </a:xfrm>
          <a:prstGeom prst="rect">
            <a:avLst/>
          </a:prstGeom>
        </p:spPr>
        <p:txBody>
          <a:bodyPr>
            <a:noAutofit/>
          </a:bodyPr>
          <a:lstStyle>
            <a:lvl1pPr algn="ctr" defTabSz="609585" rtl="0" eaLnBrk="1" latinLnBrk="0" hangingPunct="1">
              <a:spcBef>
                <a:spcPct val="0"/>
              </a:spcBef>
              <a:buNone/>
              <a:defRPr sz="5867" kern="1200">
                <a:solidFill>
                  <a:schemeClr val="tx1"/>
                </a:solidFill>
                <a:latin typeface="+mj-lt"/>
                <a:ea typeface="+mj-ea"/>
                <a:cs typeface="+mj-cs"/>
              </a:defRPr>
            </a:lvl1pPr>
          </a:lstStyle>
          <a:p>
            <a:pPr algn="l"/>
            <a:r>
              <a:rPr lang="en-US" sz="4400" b="1">
                <a:cs typeface="Arial" panose="020B0604020202020204" pitchFamily="34" charset="0"/>
              </a:rPr>
              <a:t>Enrollment Summary</a:t>
            </a:r>
          </a:p>
        </p:txBody>
      </p:sp>
      <p:sp>
        <p:nvSpPr>
          <p:cNvPr id="11" name="Rectangle 10">
            <a:extLst>
              <a:ext uri="{FF2B5EF4-FFF2-40B4-BE49-F238E27FC236}">
                <a16:creationId xmlns:a16="http://schemas.microsoft.com/office/drawing/2014/main" id="{D88E0F58-8D28-3E34-685B-51C608C73648}"/>
              </a:ext>
            </a:extLst>
          </p:cNvPr>
          <p:cNvSpPr/>
          <p:nvPr/>
        </p:nvSpPr>
        <p:spPr>
          <a:xfrm>
            <a:off x="1307113" y="872474"/>
            <a:ext cx="4754880" cy="36576"/>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22840D8D-B0BF-9DA7-32CE-CF52FD550CDE}"/>
              </a:ext>
            </a:extLst>
          </p:cNvPr>
          <p:cNvGrpSpPr/>
          <p:nvPr/>
        </p:nvGrpSpPr>
        <p:grpSpPr>
          <a:xfrm>
            <a:off x="685800" y="1405238"/>
            <a:ext cx="7021985" cy="3951611"/>
            <a:chOff x="836040" y="1677444"/>
            <a:chExt cx="6869585" cy="4090281"/>
          </a:xfrm>
        </p:grpSpPr>
        <p:graphicFrame>
          <p:nvGraphicFramePr>
            <p:cNvPr id="6" name="Chart 5">
              <a:extLst>
                <a:ext uri="{FF2B5EF4-FFF2-40B4-BE49-F238E27FC236}">
                  <a16:creationId xmlns:a16="http://schemas.microsoft.com/office/drawing/2014/main" id="{C0A546C4-3765-5E58-E5E1-A5C9064AAE76}"/>
                </a:ext>
              </a:extLst>
            </p:cNvPr>
            <p:cNvGraphicFramePr>
              <a:graphicFrameLocks/>
            </p:cNvGraphicFramePr>
            <p:nvPr/>
          </p:nvGraphicFramePr>
          <p:xfrm>
            <a:off x="836040" y="1677444"/>
            <a:ext cx="6869585" cy="4090281"/>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ACC32870-244C-0458-DB90-9B4FCEB260FE}"/>
                </a:ext>
              </a:extLst>
            </p:cNvPr>
            <p:cNvSpPr txBox="1"/>
            <p:nvPr/>
          </p:nvSpPr>
          <p:spPr>
            <a:xfrm>
              <a:off x="4582504" y="2229297"/>
              <a:ext cx="639919" cy="276999"/>
            </a:xfrm>
            <a:prstGeom prst="rect">
              <a:avLst/>
            </a:prstGeom>
            <a:noFill/>
          </p:spPr>
          <p:txBody>
            <a:bodyPr wrap="none" rtlCol="0">
              <a:spAutoFit/>
            </a:bodyPr>
            <a:lstStyle/>
            <a:p>
              <a:r>
                <a:rPr lang="en-US" sz="1200" b="1"/>
                <a:t>20,834</a:t>
              </a:r>
            </a:p>
          </p:txBody>
        </p:sp>
        <p:sp>
          <p:nvSpPr>
            <p:cNvPr id="10" name="TextBox 2">
              <a:extLst>
                <a:ext uri="{FF2B5EF4-FFF2-40B4-BE49-F238E27FC236}">
                  <a16:creationId xmlns:a16="http://schemas.microsoft.com/office/drawing/2014/main" id="{EBD7AECA-75DC-42A3-0046-C07CA575068F}"/>
                </a:ext>
              </a:extLst>
            </p:cNvPr>
            <p:cNvSpPr txBox="1"/>
            <p:nvPr/>
          </p:nvSpPr>
          <p:spPr>
            <a:xfrm>
              <a:off x="1849656" y="4058629"/>
              <a:ext cx="600553" cy="261610"/>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b="1">
                  <a:latin typeface="Aptos" panose="020B0004020202020204" pitchFamily="34" charset="0"/>
                </a:rPr>
                <a:t>4,977</a:t>
              </a:r>
            </a:p>
          </p:txBody>
        </p:sp>
        <p:sp>
          <p:nvSpPr>
            <p:cNvPr id="13" name="TextBox 3">
              <a:extLst>
                <a:ext uri="{FF2B5EF4-FFF2-40B4-BE49-F238E27FC236}">
                  <a16:creationId xmlns:a16="http://schemas.microsoft.com/office/drawing/2014/main" id="{18C1F351-AFF1-E2A0-351E-4E60C109BB79}"/>
                </a:ext>
              </a:extLst>
            </p:cNvPr>
            <p:cNvSpPr txBox="1"/>
            <p:nvPr/>
          </p:nvSpPr>
          <p:spPr>
            <a:xfrm>
              <a:off x="2884628" y="4072025"/>
              <a:ext cx="516256" cy="261610"/>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b="1">
                  <a:latin typeface="Aptos" panose="020B0004020202020204" pitchFamily="34" charset="0"/>
                </a:rPr>
                <a:t>4,860</a:t>
              </a:r>
            </a:p>
          </p:txBody>
        </p:sp>
        <p:sp>
          <p:nvSpPr>
            <p:cNvPr id="15" name="TextBox 4">
              <a:extLst>
                <a:ext uri="{FF2B5EF4-FFF2-40B4-BE49-F238E27FC236}">
                  <a16:creationId xmlns:a16="http://schemas.microsoft.com/office/drawing/2014/main" id="{6B84E00F-4538-CD1F-61C4-3D5086C3C527}"/>
                </a:ext>
              </a:extLst>
            </p:cNvPr>
            <p:cNvSpPr txBox="1"/>
            <p:nvPr/>
          </p:nvSpPr>
          <p:spPr>
            <a:xfrm>
              <a:off x="3922510" y="4058628"/>
              <a:ext cx="516256" cy="261610"/>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b="1">
                  <a:latin typeface="Aptos" panose="020B0004020202020204" pitchFamily="34" charset="0"/>
                </a:rPr>
                <a:t>5,144</a:t>
              </a:r>
            </a:p>
          </p:txBody>
        </p:sp>
        <p:sp>
          <p:nvSpPr>
            <p:cNvPr id="16" name="TextBox 5">
              <a:extLst>
                <a:ext uri="{FF2B5EF4-FFF2-40B4-BE49-F238E27FC236}">
                  <a16:creationId xmlns:a16="http://schemas.microsoft.com/office/drawing/2014/main" id="{D5B013F7-7B4D-2F25-B648-AF0E9F21E13A}"/>
                </a:ext>
              </a:extLst>
            </p:cNvPr>
            <p:cNvSpPr txBox="1"/>
            <p:nvPr/>
          </p:nvSpPr>
          <p:spPr>
            <a:xfrm>
              <a:off x="4950448" y="4051021"/>
              <a:ext cx="516256" cy="261610"/>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b="1">
                  <a:latin typeface="Aptos" panose="020B0004020202020204" pitchFamily="34" charset="0"/>
                </a:rPr>
                <a:t>5,039</a:t>
              </a:r>
            </a:p>
          </p:txBody>
        </p:sp>
        <p:sp>
          <p:nvSpPr>
            <p:cNvPr id="17" name="TextBox 6">
              <a:extLst>
                <a:ext uri="{FF2B5EF4-FFF2-40B4-BE49-F238E27FC236}">
                  <a16:creationId xmlns:a16="http://schemas.microsoft.com/office/drawing/2014/main" id="{68664051-A664-396B-62A2-F4EC979E4D51}"/>
                </a:ext>
              </a:extLst>
            </p:cNvPr>
            <p:cNvSpPr txBox="1"/>
            <p:nvPr/>
          </p:nvSpPr>
          <p:spPr>
            <a:xfrm>
              <a:off x="5964884" y="4058628"/>
              <a:ext cx="516256" cy="261610"/>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b="1">
                  <a:latin typeface="Aptos" panose="020B0004020202020204" pitchFamily="34" charset="0"/>
                </a:rPr>
                <a:t>4,984</a:t>
              </a:r>
            </a:p>
          </p:txBody>
        </p:sp>
      </p:grpSp>
      <p:sp>
        <p:nvSpPr>
          <p:cNvPr id="25" name="Rectangle 24">
            <a:extLst>
              <a:ext uri="{FF2B5EF4-FFF2-40B4-BE49-F238E27FC236}">
                <a16:creationId xmlns:a16="http://schemas.microsoft.com/office/drawing/2014/main" id="{8486D6BA-4527-71C5-BE1E-E8531F951B82}"/>
              </a:ext>
            </a:extLst>
          </p:cNvPr>
          <p:cNvSpPr/>
          <p:nvPr/>
        </p:nvSpPr>
        <p:spPr>
          <a:xfrm>
            <a:off x="6720076" y="826945"/>
            <a:ext cx="1044859" cy="441961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37A08BA6-118D-3846-D35B-9E4C07968FB7}"/>
              </a:ext>
            </a:extLst>
          </p:cNvPr>
          <p:cNvGrpSpPr/>
          <p:nvPr/>
        </p:nvGrpSpPr>
        <p:grpSpPr>
          <a:xfrm>
            <a:off x="217271" y="187093"/>
            <a:ext cx="985581" cy="985581"/>
            <a:chOff x="6307015" y="138136"/>
            <a:chExt cx="985581" cy="985581"/>
          </a:xfrm>
        </p:grpSpPr>
        <p:sp>
          <p:nvSpPr>
            <p:cNvPr id="26" name="Oval 25">
              <a:extLst>
                <a:ext uri="{FF2B5EF4-FFF2-40B4-BE49-F238E27FC236}">
                  <a16:creationId xmlns:a16="http://schemas.microsoft.com/office/drawing/2014/main" id="{3736DE44-47C2-BC8F-744B-A4BC35340E12}"/>
                </a:ext>
              </a:extLst>
            </p:cNvPr>
            <p:cNvSpPr/>
            <p:nvPr/>
          </p:nvSpPr>
          <p:spPr>
            <a:xfrm>
              <a:off x="6307015" y="243076"/>
              <a:ext cx="802442" cy="77455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5CDE66ED-605C-1FBA-1037-DB5A0E2754FB}"/>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6307015" y="138136"/>
              <a:ext cx="985581" cy="985581"/>
            </a:xfrm>
            <a:prstGeom prst="rect">
              <a:avLst/>
            </a:prstGeom>
          </p:spPr>
        </p:pic>
      </p:grpSp>
      <p:sp>
        <p:nvSpPr>
          <p:cNvPr id="3" name="TextBox 2">
            <a:extLst>
              <a:ext uri="{FF2B5EF4-FFF2-40B4-BE49-F238E27FC236}">
                <a16:creationId xmlns:a16="http://schemas.microsoft.com/office/drawing/2014/main" id="{2B418308-D840-485C-B5AC-0F306722865E}"/>
              </a:ext>
            </a:extLst>
          </p:cNvPr>
          <p:cNvSpPr txBox="1"/>
          <p:nvPr/>
        </p:nvSpPr>
        <p:spPr>
          <a:xfrm>
            <a:off x="1218071" y="1195633"/>
            <a:ext cx="4572647" cy="400110"/>
          </a:xfrm>
          <a:prstGeom prst="rect">
            <a:avLst/>
          </a:prstGeom>
          <a:noFill/>
        </p:spPr>
        <p:txBody>
          <a:bodyPr wrap="square" rtlCol="0">
            <a:spAutoFit/>
          </a:bodyPr>
          <a:lstStyle/>
          <a:p>
            <a:r>
              <a:rPr lang="en-US" sz="2000" b="1">
                <a:solidFill>
                  <a:schemeClr val="bg2">
                    <a:lumMod val="25000"/>
                  </a:schemeClr>
                </a:solidFill>
                <a:latin typeface="Aptos" panose="020B0004020202020204" pitchFamily="34" charset="0"/>
              </a:rPr>
              <a:t>Total Undergraduate Enrollment</a:t>
            </a:r>
          </a:p>
        </p:txBody>
      </p:sp>
      <p:sp>
        <p:nvSpPr>
          <p:cNvPr id="9" name="Rectangle 8">
            <a:extLst>
              <a:ext uri="{FF2B5EF4-FFF2-40B4-BE49-F238E27FC236}">
                <a16:creationId xmlns:a16="http://schemas.microsoft.com/office/drawing/2014/main" id="{70CFBC0A-01D8-E3BE-AD63-5CD41E4DAAEB}"/>
              </a:ext>
            </a:extLst>
          </p:cNvPr>
          <p:cNvSpPr/>
          <p:nvPr/>
        </p:nvSpPr>
        <p:spPr>
          <a:xfrm>
            <a:off x="2633031" y="6350252"/>
            <a:ext cx="1366092" cy="334457"/>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cap="all"/>
              <a:t>Enrollment</a:t>
            </a:r>
          </a:p>
        </p:txBody>
      </p:sp>
      <p:sp>
        <p:nvSpPr>
          <p:cNvPr id="7" name="TextBox 6">
            <a:extLst>
              <a:ext uri="{FF2B5EF4-FFF2-40B4-BE49-F238E27FC236}">
                <a16:creationId xmlns:a16="http://schemas.microsoft.com/office/drawing/2014/main" id="{675A7092-4BF0-2293-70FD-4EEE00B9B845}"/>
              </a:ext>
            </a:extLst>
          </p:cNvPr>
          <p:cNvSpPr txBox="1"/>
          <p:nvPr/>
        </p:nvSpPr>
        <p:spPr>
          <a:xfrm>
            <a:off x="710061" y="5515878"/>
            <a:ext cx="11044937" cy="539155"/>
          </a:xfrm>
          <a:prstGeom prst="roundRect">
            <a:avLst/>
          </a:prstGeom>
          <a:solidFill>
            <a:srgbClr val="E7E5E5">
              <a:alpha val="53413"/>
            </a:srgbClr>
          </a:solidFill>
        </p:spPr>
        <p:txBody>
          <a:bodyPr wrap="square" lIns="274320" tIns="0" rIns="731520" bIns="0" anchor="t">
            <a:spAutoFit/>
          </a:bodyPr>
          <a:lstStyle/>
          <a:p>
            <a:pPr algn="ctr">
              <a:lnSpc>
                <a:spcPts val="1940"/>
              </a:lnSpc>
            </a:pPr>
            <a:r>
              <a:rPr lang="en-US" sz="1700" b="1">
                <a:latin typeface="Aptos SemiBold" panose="020B0004020202020204" pitchFamily="34" charset="0"/>
              </a:rPr>
              <a:t>By providing additional support and outreach, </a:t>
            </a:r>
            <a:r>
              <a:rPr lang="en-US" sz="1700" b="1">
                <a:solidFill>
                  <a:schemeClr val="accent5">
                    <a:lumMod val="75000"/>
                  </a:schemeClr>
                </a:solidFill>
                <a:latin typeface="Aptos SemiBold" panose="020B0004020202020204" pitchFamily="34" charset="0"/>
              </a:rPr>
              <a:t>we were able to retain 600 students </a:t>
            </a:r>
          </a:p>
          <a:p>
            <a:pPr algn="ctr">
              <a:lnSpc>
                <a:spcPts val="1940"/>
              </a:lnSpc>
            </a:pPr>
            <a:r>
              <a:rPr lang="en-US" sz="1700" b="1">
                <a:latin typeface="Aptos SemiBold" panose="020B0004020202020204" pitchFamily="34" charset="0"/>
              </a:rPr>
              <a:t>who were at risk of leaving the university.</a:t>
            </a:r>
          </a:p>
        </p:txBody>
      </p:sp>
      <p:sp>
        <p:nvSpPr>
          <p:cNvPr id="5" name="Rounded Rectangle 4">
            <a:extLst>
              <a:ext uri="{FF2B5EF4-FFF2-40B4-BE49-F238E27FC236}">
                <a16:creationId xmlns:a16="http://schemas.microsoft.com/office/drawing/2014/main" id="{AA1A0537-19F3-C180-ED03-02D5905D1C55}"/>
              </a:ext>
            </a:extLst>
          </p:cNvPr>
          <p:cNvSpPr>
            <a:spLocks noGrp="1"/>
          </p:cNvSpPr>
          <p:nvPr/>
        </p:nvSpPr>
        <p:spPr>
          <a:xfrm>
            <a:off x="7650986" y="456969"/>
            <a:ext cx="1914525" cy="962025"/>
          </a:xfrm>
          <a:prstGeom prst="roundRect">
            <a:avLst>
              <a:gd name="adj" fmla="val 11881"/>
            </a:avLst>
          </a:prstGeom>
          <a:solidFill>
            <a:schemeClr val="accent5">
              <a:lumMod val="75000"/>
            </a:schemeClr>
          </a:solidFill>
          <a:ln w="0">
            <a:noFill/>
          </a:ln>
        </p:spPr>
        <p:txBody>
          <a:bodyPr/>
          <a:lstStyle/>
          <a:p>
            <a:endParaRPr lang="en-US"/>
          </a:p>
        </p:txBody>
      </p:sp>
      <p:sp>
        <p:nvSpPr>
          <p:cNvPr id="18" name="Rectangle 17">
            <a:extLst>
              <a:ext uri="{FF2B5EF4-FFF2-40B4-BE49-F238E27FC236}">
                <a16:creationId xmlns:a16="http://schemas.microsoft.com/office/drawing/2014/main" id="{BC2EF9C5-03F0-97A3-B93F-5A6B7C450952}"/>
              </a:ext>
            </a:extLst>
          </p:cNvPr>
          <p:cNvSpPr>
            <a:spLocks noGrp="1"/>
          </p:cNvSpPr>
          <p:nvPr/>
        </p:nvSpPr>
        <p:spPr>
          <a:xfrm>
            <a:off x="7841486" y="499199"/>
            <a:ext cx="1533525" cy="457200"/>
          </a:xfrm>
          <a:prstGeom prst="rect">
            <a:avLst/>
          </a:prstGeom>
          <a:noFill/>
          <a:ln w="0">
            <a:noFill/>
          </a:ln>
        </p:spPr>
        <p:txBody>
          <a:bodyPr wrap="square" lIns="0" tIns="0" rIns="0" bIns="0" anchor="t">
            <a:noAutofit/>
          </a:bodyPr>
          <a:lstStyle/>
          <a:p>
            <a:pPr algn="ctr">
              <a:lnSpc>
                <a:spcPct val="100000"/>
              </a:lnSpc>
              <a:buNone/>
              <a:defRPr sz="3225" b="1">
                <a:solidFill>
                  <a:srgbClr val="FFFFFF"/>
                </a:solidFill>
                <a:latin typeface="Aptos"/>
                <a:ea typeface="Aptos"/>
                <a:cs typeface="Aptos"/>
              </a:defRPr>
            </a:pPr>
            <a:r>
              <a:rPr sz="3225" b="1">
                <a:solidFill>
                  <a:schemeClr val="bg1"/>
                </a:solidFill>
                <a:latin typeface="Aptos"/>
                <a:ea typeface="Aptos"/>
                <a:cs typeface="Aptos"/>
              </a:rPr>
              <a:t>26,057</a:t>
            </a:r>
          </a:p>
        </p:txBody>
      </p:sp>
      <p:sp>
        <p:nvSpPr>
          <p:cNvPr id="21" name="Rectangle 20">
            <a:extLst>
              <a:ext uri="{FF2B5EF4-FFF2-40B4-BE49-F238E27FC236}">
                <a16:creationId xmlns:a16="http://schemas.microsoft.com/office/drawing/2014/main" id="{2EF2DA47-6964-C6C8-3897-9B4EC277D704}"/>
              </a:ext>
            </a:extLst>
          </p:cNvPr>
          <p:cNvSpPr>
            <a:spLocks noGrp="1"/>
          </p:cNvSpPr>
          <p:nvPr/>
        </p:nvSpPr>
        <p:spPr>
          <a:xfrm>
            <a:off x="7784336" y="1003675"/>
            <a:ext cx="1647825" cy="228600"/>
          </a:xfrm>
          <a:prstGeom prst="rect">
            <a:avLst/>
          </a:prstGeom>
          <a:noFill/>
          <a:ln w="0">
            <a:noFill/>
          </a:ln>
        </p:spPr>
        <p:txBody>
          <a:bodyPr wrap="square" lIns="0" tIns="0" rIns="0" bIns="0" anchor="t">
            <a:noAutofit/>
          </a:bodyPr>
          <a:lstStyle/>
          <a:p>
            <a:pPr algn="ctr">
              <a:lnSpc>
                <a:spcPct val="100000"/>
              </a:lnSpc>
              <a:buNone/>
              <a:defRPr sz="1100" b="1">
                <a:solidFill>
                  <a:srgbClr val="FFFFFF"/>
                </a:solidFill>
                <a:latin typeface="Aptos"/>
                <a:ea typeface="Aptos"/>
                <a:cs typeface="Aptos"/>
              </a:defRPr>
            </a:pPr>
            <a:r>
              <a:rPr sz="1100" b="1">
                <a:solidFill>
                  <a:schemeClr val="bg1"/>
                </a:solidFill>
                <a:latin typeface="Aptos"/>
                <a:ea typeface="Aptos"/>
                <a:cs typeface="Aptos"/>
              </a:rPr>
              <a:t>Total Undergraduates</a:t>
            </a:r>
            <a:r>
              <a:rPr lang="en-US" sz="1100" b="1">
                <a:solidFill>
                  <a:schemeClr val="bg1"/>
                </a:solidFill>
                <a:latin typeface="Aptos"/>
                <a:ea typeface="Aptos"/>
                <a:cs typeface="Aptos"/>
              </a:rPr>
              <a:t> </a:t>
            </a:r>
            <a:r>
              <a:rPr lang="en-US" sz="1600" b="1">
                <a:solidFill>
                  <a:schemeClr val="bg1"/>
                </a:solidFill>
                <a:latin typeface="Aptos"/>
                <a:ea typeface="Aptos"/>
                <a:cs typeface="Aptos"/>
              </a:rPr>
              <a:t>2026</a:t>
            </a:r>
            <a:endParaRPr sz="1100" b="1">
              <a:solidFill>
                <a:schemeClr val="bg1"/>
              </a:solidFill>
              <a:latin typeface="Aptos"/>
              <a:ea typeface="Aptos"/>
              <a:cs typeface="Aptos"/>
            </a:endParaRPr>
          </a:p>
        </p:txBody>
      </p:sp>
      <p:sp>
        <p:nvSpPr>
          <p:cNvPr id="29" name="Rounded Rectangle 28">
            <a:extLst>
              <a:ext uri="{FF2B5EF4-FFF2-40B4-BE49-F238E27FC236}">
                <a16:creationId xmlns:a16="http://schemas.microsoft.com/office/drawing/2014/main" id="{878378C1-7DAD-DFDE-0AA9-5E3083C0B3B2}"/>
              </a:ext>
            </a:extLst>
          </p:cNvPr>
          <p:cNvSpPr>
            <a:spLocks noGrp="1"/>
          </p:cNvSpPr>
          <p:nvPr/>
        </p:nvSpPr>
        <p:spPr>
          <a:xfrm>
            <a:off x="9717911" y="456969"/>
            <a:ext cx="1952625" cy="962025"/>
          </a:xfrm>
          <a:prstGeom prst="roundRect">
            <a:avLst>
              <a:gd name="adj" fmla="val 11881"/>
            </a:avLst>
          </a:prstGeom>
          <a:solidFill>
            <a:srgbClr val="E7E5E5">
              <a:alpha val="52986"/>
            </a:srgbClr>
          </a:solidFill>
          <a:ln w="0">
            <a:noFill/>
          </a:ln>
        </p:spPr>
        <p:txBody>
          <a:bodyPr/>
          <a:lstStyle/>
          <a:p>
            <a:endParaRPr lang="en-US"/>
          </a:p>
        </p:txBody>
      </p:sp>
      <p:sp>
        <p:nvSpPr>
          <p:cNvPr id="31" name="Rectangle 30">
            <a:extLst>
              <a:ext uri="{FF2B5EF4-FFF2-40B4-BE49-F238E27FC236}">
                <a16:creationId xmlns:a16="http://schemas.microsoft.com/office/drawing/2014/main" id="{858A76E1-F76D-A7CF-E064-576158D120A6}"/>
              </a:ext>
            </a:extLst>
          </p:cNvPr>
          <p:cNvSpPr>
            <a:spLocks noGrp="1"/>
          </p:cNvSpPr>
          <p:nvPr/>
        </p:nvSpPr>
        <p:spPr>
          <a:xfrm>
            <a:off x="9908411" y="499199"/>
            <a:ext cx="1571625" cy="457200"/>
          </a:xfrm>
          <a:prstGeom prst="rect">
            <a:avLst/>
          </a:prstGeom>
          <a:noFill/>
          <a:ln w="0">
            <a:noFill/>
          </a:ln>
        </p:spPr>
        <p:txBody>
          <a:bodyPr wrap="square" lIns="0" tIns="0" rIns="0" bIns="0" anchor="t">
            <a:noAutofit/>
          </a:bodyPr>
          <a:lstStyle/>
          <a:p>
            <a:pPr algn="ctr">
              <a:lnSpc>
                <a:spcPct val="100000"/>
              </a:lnSpc>
              <a:buNone/>
              <a:defRPr sz="2900" b="1">
                <a:solidFill>
                  <a:srgbClr val="A52191"/>
                </a:solidFill>
                <a:latin typeface="Aptos"/>
                <a:ea typeface="Aptos"/>
                <a:cs typeface="Aptos"/>
              </a:defRPr>
            </a:pPr>
            <a:r>
              <a:rPr sz="2900" b="1">
                <a:solidFill>
                  <a:schemeClr val="bg2">
                    <a:lumMod val="25000"/>
                  </a:schemeClr>
                </a:solidFill>
                <a:latin typeface="Aptos"/>
                <a:ea typeface="Aptos"/>
                <a:cs typeface="Aptos"/>
              </a:rPr>
              <a:t>25,873</a:t>
            </a:r>
          </a:p>
        </p:txBody>
      </p:sp>
      <p:sp>
        <p:nvSpPr>
          <p:cNvPr id="32" name="Rectangle 31">
            <a:extLst>
              <a:ext uri="{FF2B5EF4-FFF2-40B4-BE49-F238E27FC236}">
                <a16:creationId xmlns:a16="http://schemas.microsoft.com/office/drawing/2014/main" id="{364ABDFF-B6FF-2182-8FAE-C0AF0729F714}"/>
              </a:ext>
            </a:extLst>
          </p:cNvPr>
          <p:cNvSpPr>
            <a:spLocks noGrp="1"/>
          </p:cNvSpPr>
          <p:nvPr/>
        </p:nvSpPr>
        <p:spPr>
          <a:xfrm>
            <a:off x="9832211" y="1003675"/>
            <a:ext cx="1724025" cy="228600"/>
          </a:xfrm>
          <a:prstGeom prst="rect">
            <a:avLst/>
          </a:prstGeom>
          <a:noFill/>
          <a:ln w="0">
            <a:noFill/>
          </a:ln>
        </p:spPr>
        <p:txBody>
          <a:bodyPr wrap="square" lIns="0" tIns="0" rIns="0" bIns="0" anchor="t">
            <a:noAutofit/>
          </a:bodyPr>
          <a:lstStyle/>
          <a:p>
            <a:pPr algn="ctr">
              <a:lnSpc>
                <a:spcPct val="100000"/>
              </a:lnSpc>
              <a:buNone/>
              <a:defRPr sz="1100" b="1">
                <a:solidFill>
                  <a:srgbClr val="5B6770"/>
                </a:solidFill>
                <a:latin typeface="Aptos"/>
                <a:ea typeface="Aptos"/>
                <a:cs typeface="Aptos"/>
              </a:defRPr>
            </a:pPr>
            <a:r>
              <a:rPr lang="en-US" sz="1100" b="1">
                <a:solidFill>
                  <a:schemeClr val="bg2">
                    <a:lumMod val="25000"/>
                  </a:schemeClr>
                </a:solidFill>
                <a:latin typeface="Aptos"/>
                <a:ea typeface="Aptos"/>
                <a:cs typeface="Aptos"/>
              </a:rPr>
              <a:t>Total Undergraduates </a:t>
            </a:r>
            <a:r>
              <a:rPr sz="1600" b="1">
                <a:solidFill>
                  <a:schemeClr val="bg2">
                    <a:lumMod val="25000"/>
                  </a:schemeClr>
                </a:solidFill>
                <a:latin typeface="Aptos"/>
                <a:ea typeface="Aptos"/>
                <a:cs typeface="Aptos"/>
              </a:rPr>
              <a:t>2025 </a:t>
            </a:r>
            <a:br>
              <a:rPr lang="en-US" sz="1100" b="1">
                <a:solidFill>
                  <a:schemeClr val="bg2">
                    <a:lumMod val="25000"/>
                  </a:schemeClr>
                </a:solidFill>
                <a:latin typeface="Aptos"/>
                <a:ea typeface="Aptos"/>
                <a:cs typeface="Aptos"/>
              </a:rPr>
            </a:br>
            <a:endParaRPr sz="1100" b="1">
              <a:solidFill>
                <a:schemeClr val="bg2">
                  <a:lumMod val="25000"/>
                </a:schemeClr>
              </a:solidFill>
              <a:latin typeface="Aptos"/>
              <a:ea typeface="Aptos"/>
              <a:cs typeface="Aptos"/>
            </a:endParaRPr>
          </a:p>
        </p:txBody>
      </p:sp>
      <p:sp>
        <p:nvSpPr>
          <p:cNvPr id="33" name="Rectangle 32">
            <a:extLst>
              <a:ext uri="{FF2B5EF4-FFF2-40B4-BE49-F238E27FC236}">
                <a16:creationId xmlns:a16="http://schemas.microsoft.com/office/drawing/2014/main" id="{68FD5141-C213-7080-A4F7-2FD380AEB4B7}"/>
              </a:ext>
            </a:extLst>
          </p:cNvPr>
          <p:cNvSpPr>
            <a:spLocks noGrp="1"/>
          </p:cNvSpPr>
          <p:nvPr/>
        </p:nvSpPr>
        <p:spPr>
          <a:xfrm>
            <a:off x="7708136" y="1666644"/>
            <a:ext cx="3962400" cy="342900"/>
          </a:xfrm>
          <a:prstGeom prst="rect">
            <a:avLst/>
          </a:prstGeom>
          <a:noFill/>
          <a:ln w="0">
            <a:noFill/>
          </a:ln>
        </p:spPr>
        <p:txBody>
          <a:bodyPr wrap="square" lIns="0" tIns="0" rIns="0" bIns="0" anchor="t">
            <a:noAutofit/>
          </a:bodyPr>
          <a:lstStyle/>
          <a:p>
            <a:pPr algn="l">
              <a:lnSpc>
                <a:spcPct val="100000"/>
              </a:lnSpc>
              <a:buNone/>
              <a:defRPr sz="1900" b="1">
                <a:solidFill>
                  <a:srgbClr val="0B2B45"/>
                </a:solidFill>
                <a:latin typeface="Aptos"/>
                <a:ea typeface="Aptos"/>
                <a:cs typeface="Aptos"/>
              </a:defRPr>
            </a:pPr>
            <a:r>
              <a:rPr sz="1900" b="1">
                <a:solidFill>
                  <a:srgbClr val="0B2B45"/>
                </a:solidFill>
                <a:latin typeface="Aptos"/>
                <a:ea typeface="Aptos"/>
                <a:cs typeface="Aptos"/>
              </a:rPr>
              <a:t>New Undergraduates</a:t>
            </a:r>
          </a:p>
        </p:txBody>
      </p:sp>
      <p:graphicFrame>
        <p:nvGraphicFramePr>
          <p:cNvPr id="34" name="Table 33">
            <a:extLst>
              <a:ext uri="{FF2B5EF4-FFF2-40B4-BE49-F238E27FC236}">
                <a16:creationId xmlns:a16="http://schemas.microsoft.com/office/drawing/2014/main" id="{6707FC87-6F80-29E6-1C52-71DA9E65579B}"/>
              </a:ext>
            </a:extLst>
          </p:cNvPr>
          <p:cNvGraphicFramePr/>
          <p:nvPr/>
        </p:nvGraphicFramePr>
        <p:xfrm>
          <a:off x="7708136" y="2104794"/>
          <a:ext cx="3962400" cy="3133090"/>
        </p:xfrm>
        <a:graphic>
          <a:graphicData uri="http://schemas.openxmlformats.org/drawingml/2006/table">
            <a:tbl>
              <a:tblPr/>
              <a:tblGrid>
                <a:gridCol w="1809750">
                  <a:extLst>
                    <a:ext uri="{9D8B030D-6E8A-4147-A177-3AD203B41FA5}">
                      <a16:colId xmlns:a16="http://schemas.microsoft.com/office/drawing/2014/main" val="20000"/>
                    </a:ext>
                  </a:extLst>
                </a:gridCol>
                <a:gridCol w="1076325">
                  <a:extLst>
                    <a:ext uri="{9D8B030D-6E8A-4147-A177-3AD203B41FA5}">
                      <a16:colId xmlns:a16="http://schemas.microsoft.com/office/drawing/2014/main" val="20001"/>
                    </a:ext>
                  </a:extLst>
                </a:gridCol>
                <a:gridCol w="1076325">
                  <a:extLst>
                    <a:ext uri="{9D8B030D-6E8A-4147-A177-3AD203B41FA5}">
                      <a16:colId xmlns:a16="http://schemas.microsoft.com/office/drawing/2014/main" val="20002"/>
                    </a:ext>
                  </a:extLst>
                </a:gridCol>
              </a:tblGrid>
              <a:tr h="520700">
                <a:tc>
                  <a:txBody>
                    <a:bodyPr/>
                    <a:lstStyle/>
                    <a:p>
                      <a:endParaRPr/>
                    </a:p>
                  </a:txBody>
                  <a:tcPr marL="95250" marR="76200" marT="57150" marB="47625" anchor="ctr">
                    <a:solidFill>
                      <a:schemeClr val="accent2">
                        <a:lumMod val="75000"/>
                      </a:schemeClr>
                    </a:solidFill>
                  </a:tcPr>
                </a:tc>
                <a:tc>
                  <a:txBody>
                    <a:bodyPr/>
                    <a:lstStyle/>
                    <a:p>
                      <a:r>
                        <a:rPr sz="1300" b="1">
                          <a:solidFill>
                            <a:srgbClr val="FFFFFF"/>
                          </a:solidFill>
                          <a:latin typeface="Aptos"/>
                          <a:ea typeface="Aptos"/>
                          <a:cs typeface="Aptos"/>
                        </a:rPr>
                        <a:t>Fall 2025</a:t>
                      </a:r>
                    </a:p>
                    <a:p>
                      <a:r>
                        <a:rPr sz="1300" b="1">
                          <a:solidFill>
                            <a:srgbClr val="FFFFFF"/>
                          </a:solidFill>
                          <a:latin typeface="Aptos"/>
                          <a:ea typeface="Aptos"/>
                          <a:cs typeface="Aptos"/>
                        </a:rPr>
                        <a:t>Actual</a:t>
                      </a:r>
                    </a:p>
                  </a:txBody>
                  <a:tcPr marL="95250" marR="76200" marT="57150" marB="47625" anchor="ctr">
                    <a:solidFill>
                      <a:schemeClr val="accent2">
                        <a:lumMod val="75000"/>
                      </a:schemeClr>
                    </a:solidFill>
                  </a:tcPr>
                </a:tc>
                <a:tc>
                  <a:txBody>
                    <a:bodyPr/>
                    <a:lstStyle/>
                    <a:p>
                      <a:r>
                        <a:rPr sz="1300" b="1">
                          <a:solidFill>
                            <a:srgbClr val="FFFFFF"/>
                          </a:solidFill>
                          <a:latin typeface="Aptos"/>
                          <a:ea typeface="Aptos"/>
                          <a:cs typeface="Aptos"/>
                        </a:rPr>
                        <a:t>Fall 2026</a:t>
                      </a:r>
                    </a:p>
                    <a:p>
                      <a:r>
                        <a:rPr sz="1300" b="1">
                          <a:solidFill>
                            <a:srgbClr val="FFFFFF"/>
                          </a:solidFill>
                          <a:latin typeface="Aptos"/>
                          <a:ea typeface="Aptos"/>
                          <a:cs typeface="Aptos"/>
                        </a:rPr>
                        <a:t>Actual</a:t>
                      </a:r>
                    </a:p>
                  </a:txBody>
                  <a:tcPr marL="95250" marR="76200" marT="57150" marB="47625" anchor="ctr">
                    <a:solidFill>
                      <a:schemeClr val="accent2">
                        <a:lumMod val="75000"/>
                      </a:schemeClr>
                    </a:solidFill>
                  </a:tcPr>
                </a:tc>
                <a:extLst>
                  <a:ext uri="{0D108BD9-81ED-4DB2-BD59-A6C34878D82A}">
                    <a16:rowId xmlns:a16="http://schemas.microsoft.com/office/drawing/2014/main" val="10000"/>
                  </a:ext>
                </a:extLst>
              </a:tr>
              <a:tr h="520700">
                <a:tc>
                  <a:txBody>
                    <a:bodyPr/>
                    <a:lstStyle/>
                    <a:p>
                      <a:r>
                        <a:rPr sz="1300" b="1">
                          <a:solidFill>
                            <a:srgbClr val="17212B"/>
                          </a:solidFill>
                          <a:latin typeface="Aptos"/>
                          <a:ea typeface="Aptos"/>
                          <a:cs typeface="Aptos"/>
                        </a:rPr>
                        <a:t>Storrs First Year</a:t>
                      </a:r>
                    </a:p>
                  </a:txBody>
                  <a:tcPr marL="95250" marR="76200" marT="47625" marB="47625" anchor="ctr">
                    <a:solidFill>
                      <a:srgbClr val="FFFFFF"/>
                    </a:solidFill>
                  </a:tcPr>
                </a:tc>
                <a:tc>
                  <a:txBody>
                    <a:bodyPr/>
                    <a:lstStyle/>
                    <a:p>
                      <a:r>
                        <a:rPr sz="1300">
                          <a:solidFill>
                            <a:srgbClr val="17212B"/>
                          </a:solidFill>
                          <a:latin typeface="Aptos"/>
                          <a:ea typeface="Aptos"/>
                          <a:cs typeface="Aptos"/>
                        </a:rPr>
                        <a:t>4,663</a:t>
                      </a:r>
                    </a:p>
                  </a:txBody>
                  <a:tcPr marL="95250" marR="76200" marT="47625" marB="47625" anchor="ctr">
                    <a:solidFill>
                      <a:srgbClr val="FFFFFF"/>
                    </a:solidFill>
                  </a:tcPr>
                </a:tc>
                <a:tc>
                  <a:txBody>
                    <a:bodyPr/>
                    <a:lstStyle/>
                    <a:p>
                      <a:r>
                        <a:rPr sz="1300">
                          <a:solidFill>
                            <a:srgbClr val="17212B"/>
                          </a:solidFill>
                          <a:latin typeface="Aptos"/>
                          <a:ea typeface="Aptos"/>
                          <a:cs typeface="Aptos"/>
                        </a:rPr>
                        <a:t>4,440</a:t>
                      </a:r>
                    </a:p>
                  </a:txBody>
                  <a:tcPr marL="95250" marR="76200" marT="47625" marB="47625" anchor="ctr">
                    <a:solidFill>
                      <a:srgbClr val="FFFFFF"/>
                    </a:solidFill>
                  </a:tcPr>
                </a:tc>
                <a:extLst>
                  <a:ext uri="{0D108BD9-81ED-4DB2-BD59-A6C34878D82A}">
                    <a16:rowId xmlns:a16="http://schemas.microsoft.com/office/drawing/2014/main" val="10001"/>
                  </a:ext>
                </a:extLst>
              </a:tr>
              <a:tr h="520700">
                <a:tc>
                  <a:txBody>
                    <a:bodyPr/>
                    <a:lstStyle/>
                    <a:p>
                      <a:r>
                        <a:rPr sz="1300" b="1">
                          <a:solidFill>
                            <a:srgbClr val="17212B"/>
                          </a:solidFill>
                          <a:latin typeface="Aptos"/>
                          <a:ea typeface="Aptos"/>
                          <a:cs typeface="Aptos"/>
                        </a:rPr>
                        <a:t>Storrs Transfers</a:t>
                      </a:r>
                    </a:p>
                  </a:txBody>
                  <a:tcPr marL="95250" marR="76200" marT="47625" marB="47625" anchor="ctr">
                    <a:solidFill>
                      <a:srgbClr val="EEF2F5"/>
                    </a:solidFill>
                  </a:tcPr>
                </a:tc>
                <a:tc>
                  <a:txBody>
                    <a:bodyPr/>
                    <a:lstStyle/>
                    <a:p>
                      <a:r>
                        <a:rPr sz="1300">
                          <a:solidFill>
                            <a:srgbClr val="17212B"/>
                          </a:solidFill>
                          <a:latin typeface="Aptos"/>
                          <a:ea typeface="Aptos"/>
                          <a:cs typeface="Aptos"/>
                        </a:rPr>
                        <a:t>753</a:t>
                      </a:r>
                    </a:p>
                  </a:txBody>
                  <a:tcPr marL="95250" marR="76200" marT="47625" marB="47625" anchor="ctr">
                    <a:solidFill>
                      <a:srgbClr val="EEF2F5"/>
                    </a:solidFill>
                  </a:tcPr>
                </a:tc>
                <a:tc>
                  <a:txBody>
                    <a:bodyPr/>
                    <a:lstStyle/>
                    <a:p>
                      <a:r>
                        <a:rPr sz="1300">
                          <a:solidFill>
                            <a:srgbClr val="17212B"/>
                          </a:solidFill>
                          <a:latin typeface="Aptos"/>
                          <a:ea typeface="Aptos"/>
                          <a:cs typeface="Aptos"/>
                        </a:rPr>
                        <a:t>725</a:t>
                      </a:r>
                    </a:p>
                  </a:txBody>
                  <a:tcPr marL="95250" marR="76200" marT="47625" marB="47625" anchor="ctr">
                    <a:solidFill>
                      <a:srgbClr val="EEF2F5"/>
                    </a:solidFill>
                  </a:tcPr>
                </a:tc>
                <a:extLst>
                  <a:ext uri="{0D108BD9-81ED-4DB2-BD59-A6C34878D82A}">
                    <a16:rowId xmlns:a16="http://schemas.microsoft.com/office/drawing/2014/main" val="10002"/>
                  </a:ext>
                </a:extLst>
              </a:tr>
              <a:tr h="520700">
                <a:tc>
                  <a:txBody>
                    <a:bodyPr/>
                    <a:lstStyle/>
                    <a:p>
                      <a:r>
                        <a:rPr sz="1300" b="1">
                          <a:solidFill>
                            <a:srgbClr val="17212B"/>
                          </a:solidFill>
                          <a:latin typeface="Aptos"/>
                          <a:ea typeface="Aptos"/>
                          <a:cs typeface="Aptos"/>
                        </a:rPr>
                        <a:t>Regional First Year</a:t>
                      </a:r>
                    </a:p>
                  </a:txBody>
                  <a:tcPr marL="95250" marR="76200" marT="47625" marB="47625" anchor="ctr">
                    <a:solidFill>
                      <a:srgbClr val="FFFFFF"/>
                    </a:solidFill>
                  </a:tcPr>
                </a:tc>
                <a:tc>
                  <a:txBody>
                    <a:bodyPr/>
                    <a:lstStyle/>
                    <a:p>
                      <a:r>
                        <a:rPr sz="1300">
                          <a:solidFill>
                            <a:srgbClr val="17212B"/>
                          </a:solidFill>
                          <a:latin typeface="Aptos"/>
                          <a:ea typeface="Aptos"/>
                          <a:cs typeface="Aptos"/>
                        </a:rPr>
                        <a:t>1,830</a:t>
                      </a:r>
                    </a:p>
                  </a:txBody>
                  <a:tcPr marL="95250" marR="76200" marT="47625" marB="47625" anchor="ctr">
                    <a:solidFill>
                      <a:srgbClr val="FFFFFF"/>
                    </a:solidFill>
                  </a:tcPr>
                </a:tc>
                <a:tc>
                  <a:txBody>
                    <a:bodyPr/>
                    <a:lstStyle/>
                    <a:p>
                      <a:r>
                        <a:rPr sz="1300">
                          <a:solidFill>
                            <a:srgbClr val="17212B"/>
                          </a:solidFill>
                          <a:latin typeface="Aptos"/>
                          <a:ea typeface="Aptos"/>
                          <a:cs typeface="Aptos"/>
                        </a:rPr>
                        <a:t>1,940</a:t>
                      </a:r>
                    </a:p>
                  </a:txBody>
                  <a:tcPr marL="95250" marR="76200" marT="47625" marB="47625" anchor="ctr">
                    <a:solidFill>
                      <a:srgbClr val="FFFFFF"/>
                    </a:solidFill>
                  </a:tcPr>
                </a:tc>
                <a:extLst>
                  <a:ext uri="{0D108BD9-81ED-4DB2-BD59-A6C34878D82A}">
                    <a16:rowId xmlns:a16="http://schemas.microsoft.com/office/drawing/2014/main" val="10003"/>
                  </a:ext>
                </a:extLst>
              </a:tr>
              <a:tr h="520700">
                <a:tc>
                  <a:txBody>
                    <a:bodyPr/>
                    <a:lstStyle/>
                    <a:p>
                      <a:r>
                        <a:rPr sz="1300" b="1">
                          <a:solidFill>
                            <a:srgbClr val="17212B"/>
                          </a:solidFill>
                          <a:latin typeface="Aptos"/>
                          <a:ea typeface="Aptos"/>
                          <a:cs typeface="Aptos"/>
                        </a:rPr>
                        <a:t>Regional Transfers</a:t>
                      </a:r>
                    </a:p>
                  </a:txBody>
                  <a:tcPr marL="95250" marR="76200" marT="47625" marB="47625" anchor="ctr">
                    <a:solidFill>
                      <a:srgbClr val="EEF2F5"/>
                    </a:solidFill>
                  </a:tcPr>
                </a:tc>
                <a:tc>
                  <a:txBody>
                    <a:bodyPr/>
                    <a:lstStyle/>
                    <a:p>
                      <a:r>
                        <a:rPr sz="1300">
                          <a:solidFill>
                            <a:srgbClr val="17212B"/>
                          </a:solidFill>
                          <a:latin typeface="Aptos"/>
                          <a:ea typeface="Aptos"/>
                          <a:cs typeface="Aptos"/>
                        </a:rPr>
                        <a:t>208</a:t>
                      </a:r>
                    </a:p>
                  </a:txBody>
                  <a:tcPr marL="95250" marR="76200" marT="47625" marB="47625" anchor="ctr">
                    <a:solidFill>
                      <a:srgbClr val="EEF2F5"/>
                    </a:solidFill>
                  </a:tcPr>
                </a:tc>
                <a:tc>
                  <a:txBody>
                    <a:bodyPr/>
                    <a:lstStyle/>
                    <a:p>
                      <a:r>
                        <a:rPr sz="1300">
                          <a:solidFill>
                            <a:srgbClr val="17212B"/>
                          </a:solidFill>
                          <a:latin typeface="Aptos"/>
                          <a:ea typeface="Aptos"/>
                          <a:cs typeface="Aptos"/>
                        </a:rPr>
                        <a:t>161</a:t>
                      </a:r>
                    </a:p>
                  </a:txBody>
                  <a:tcPr marL="95250" marR="76200" marT="47625" marB="47625" anchor="ctr">
                    <a:solidFill>
                      <a:srgbClr val="EEF2F5"/>
                    </a:solidFill>
                  </a:tcPr>
                </a:tc>
                <a:extLst>
                  <a:ext uri="{0D108BD9-81ED-4DB2-BD59-A6C34878D82A}">
                    <a16:rowId xmlns:a16="http://schemas.microsoft.com/office/drawing/2014/main" val="10004"/>
                  </a:ext>
                </a:extLst>
              </a:tr>
              <a:tr h="520700">
                <a:tc>
                  <a:txBody>
                    <a:bodyPr/>
                    <a:lstStyle/>
                    <a:p>
                      <a:r>
                        <a:rPr sz="1425" b="1">
                          <a:solidFill>
                            <a:schemeClr val="tx1"/>
                          </a:solidFill>
                          <a:latin typeface="Aptos"/>
                          <a:ea typeface="Aptos"/>
                          <a:cs typeface="Aptos"/>
                        </a:rPr>
                        <a:t>Total New</a:t>
                      </a:r>
                    </a:p>
                    <a:p>
                      <a:r>
                        <a:rPr sz="1425" b="1">
                          <a:solidFill>
                            <a:schemeClr val="tx1"/>
                          </a:solidFill>
                          <a:latin typeface="Aptos"/>
                          <a:ea typeface="Aptos"/>
                          <a:cs typeface="Aptos"/>
                        </a:rPr>
                        <a:t>Undergraduates</a:t>
                      </a:r>
                    </a:p>
                  </a:txBody>
                  <a:tcPr marL="95250" marR="76200" marT="47625" marB="47625" anchor="ctr">
                    <a:solidFill>
                      <a:srgbClr val="F8F1F7"/>
                    </a:solidFill>
                  </a:tcPr>
                </a:tc>
                <a:tc>
                  <a:txBody>
                    <a:bodyPr/>
                    <a:lstStyle/>
                    <a:p>
                      <a:r>
                        <a:rPr sz="1425" b="1">
                          <a:solidFill>
                            <a:schemeClr val="tx1"/>
                          </a:solidFill>
                          <a:latin typeface="Aptos"/>
                          <a:ea typeface="Aptos"/>
                          <a:cs typeface="Aptos"/>
                        </a:rPr>
                        <a:t>7,454</a:t>
                      </a:r>
                    </a:p>
                  </a:txBody>
                  <a:tcPr marL="95250" marR="76200" marT="47625" marB="47625" anchor="ctr">
                    <a:solidFill>
                      <a:srgbClr val="F8F1F7"/>
                    </a:solidFill>
                  </a:tcPr>
                </a:tc>
                <a:tc>
                  <a:txBody>
                    <a:bodyPr/>
                    <a:lstStyle/>
                    <a:p>
                      <a:r>
                        <a:rPr sz="1425" b="1">
                          <a:solidFill>
                            <a:schemeClr val="tx1"/>
                          </a:solidFill>
                          <a:latin typeface="Aptos"/>
                          <a:ea typeface="Aptos"/>
                          <a:cs typeface="Aptos"/>
                        </a:rPr>
                        <a:t>7,266</a:t>
                      </a:r>
                    </a:p>
                  </a:txBody>
                  <a:tcPr marL="95250" marR="76200" marT="47625" marB="47625" anchor="ctr">
                    <a:solidFill>
                      <a:srgbClr val="F8F1F7"/>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9239812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0"/>
          <p:cNvGraphicFramePr/>
          <p:nvPr>
            <p:extLst>
              <p:ext uri="{D42A27DB-BD31-4B8C-83A1-F6EECF244321}">
                <p14:modId xmlns:p14="http://schemas.microsoft.com/office/powerpoint/2010/main" val="243686983"/>
              </p:ext>
            </p:extLst>
          </p:nvPr>
        </p:nvGraphicFramePr>
        <p:xfrm>
          <a:off x="807720" y="1554480"/>
          <a:ext cx="6781800" cy="4754880"/>
        </p:xfrm>
        <a:graphic>
          <a:graphicData uri="http://schemas.openxmlformats.org/drawingml/2006/chart">
            <c:chart xmlns:c="http://schemas.openxmlformats.org/drawingml/2006/chart" xmlns:r="http://schemas.openxmlformats.org/officeDocument/2006/relationships" r:id="rId3"/>
          </a:graphicData>
        </a:graphic>
      </p:graphicFrame>
      <p:sp>
        <p:nvSpPr>
          <p:cNvPr id="5" name="Shape 2"/>
          <p:cNvSpPr/>
          <p:nvPr/>
        </p:nvSpPr>
        <p:spPr>
          <a:xfrm>
            <a:off x="7955280" y="1718548"/>
            <a:ext cx="3657600" cy="2673531"/>
          </a:xfrm>
          <a:prstGeom prst="roundRect">
            <a:avLst>
              <a:gd name="adj" fmla="val 2500"/>
            </a:avLst>
          </a:prstGeom>
          <a:solidFill>
            <a:srgbClr val="E8EDF6"/>
          </a:solidFill>
          <a:ln/>
        </p:spPr>
        <p:txBody>
          <a:bodyPr/>
          <a:lstStyle/>
          <a:p>
            <a:endParaRPr lang="en-US"/>
          </a:p>
        </p:txBody>
      </p:sp>
      <p:sp>
        <p:nvSpPr>
          <p:cNvPr id="6" name="Text 3"/>
          <p:cNvSpPr/>
          <p:nvPr/>
        </p:nvSpPr>
        <p:spPr>
          <a:xfrm>
            <a:off x="8229600" y="1947148"/>
            <a:ext cx="3108960" cy="365760"/>
          </a:xfrm>
          <a:prstGeom prst="rect">
            <a:avLst/>
          </a:prstGeom>
          <a:noFill/>
          <a:ln/>
        </p:spPr>
        <p:txBody>
          <a:bodyPr wrap="square" lIns="0" tIns="0" rIns="0" bIns="0" rtlCol="0" anchor="ctr"/>
          <a:lstStyle/>
          <a:p>
            <a:pPr marL="0" indent="0">
              <a:buNone/>
            </a:pPr>
            <a:r>
              <a:rPr lang="en-US" b="1">
                <a:solidFill>
                  <a:srgbClr val="000E2F"/>
                </a:solidFill>
                <a:ea typeface="Cambria" pitchFamily="34" charset="-122"/>
                <a:cs typeface="Cambria" pitchFamily="34" charset="-120"/>
              </a:rPr>
              <a:t>What this tells us</a:t>
            </a:r>
            <a:endParaRPr lang="en-US"/>
          </a:p>
        </p:txBody>
      </p:sp>
      <p:sp>
        <p:nvSpPr>
          <p:cNvPr id="7" name="Text 4"/>
          <p:cNvSpPr/>
          <p:nvPr/>
        </p:nvSpPr>
        <p:spPr>
          <a:xfrm>
            <a:off x="8229600" y="2358628"/>
            <a:ext cx="3154680" cy="3749040"/>
          </a:xfrm>
          <a:prstGeom prst="rect">
            <a:avLst/>
          </a:prstGeom>
          <a:noFill/>
          <a:ln/>
        </p:spPr>
        <p:txBody>
          <a:bodyPr wrap="square" lIns="0" tIns="0" rIns="0" bIns="0" rtlCol="0" anchor="t"/>
          <a:lstStyle/>
          <a:p>
            <a:pPr marL="342900" indent="-342900">
              <a:spcAft>
                <a:spcPts val="900"/>
              </a:spcAft>
              <a:buSzPct val="100000"/>
              <a:buChar char="•"/>
            </a:pPr>
            <a:r>
              <a:rPr lang="en-US" sz="1400">
                <a:solidFill>
                  <a:srgbClr val="1A1A1A"/>
                </a:solidFill>
                <a:ea typeface="Calibri" pitchFamily="34" charset="-122"/>
                <a:cs typeface="Calibri" pitchFamily="34" charset="-120"/>
              </a:rPr>
              <a:t>Financial factors top the list — tuition (64%) and aid (62%) outrank every campus-experience factor.</a:t>
            </a:r>
            <a:endParaRPr lang="en-US" sz="1400"/>
          </a:p>
          <a:p>
            <a:pPr marL="342900" indent="-342900">
              <a:spcAft>
                <a:spcPts val="900"/>
              </a:spcAft>
              <a:buSzPct val="100000"/>
              <a:buChar char="•"/>
            </a:pPr>
            <a:r>
              <a:rPr lang="en-US" sz="1400">
                <a:solidFill>
                  <a:srgbClr val="1A1A1A"/>
                </a:solidFill>
                <a:ea typeface="Calibri" pitchFamily="34" charset="-122"/>
                <a:cs typeface="Calibri" pitchFamily="34" charset="-120"/>
              </a:rPr>
              <a:t>Academic fit comes next: major options (58%), teaching quality and reputation (50% each), job outcomes (46%).</a:t>
            </a:r>
            <a:endParaRPr lang="en-US" sz="1400"/>
          </a:p>
        </p:txBody>
      </p:sp>
      <p:sp>
        <p:nvSpPr>
          <p:cNvPr id="8" name="Text 5"/>
          <p:cNvSpPr/>
          <p:nvPr/>
        </p:nvSpPr>
        <p:spPr>
          <a:xfrm>
            <a:off x="548640" y="6419088"/>
            <a:ext cx="11064240" cy="274320"/>
          </a:xfrm>
          <a:prstGeom prst="rect">
            <a:avLst/>
          </a:prstGeom>
          <a:noFill/>
          <a:ln/>
        </p:spPr>
        <p:txBody>
          <a:bodyPr wrap="square" lIns="0" tIns="0" rIns="0" bIns="0" rtlCol="0" anchor="ctr"/>
          <a:lstStyle/>
          <a:p>
            <a:pPr marL="0" indent="0">
              <a:buNone/>
            </a:pPr>
            <a:r>
              <a:rPr lang="en-US" sz="950" i="1">
                <a:solidFill>
                  <a:srgbClr val="5A6472"/>
                </a:solidFill>
                <a:latin typeface="Calibri" pitchFamily="34" charset="0"/>
                <a:ea typeface="Calibri" pitchFamily="34" charset="-122"/>
                <a:cs typeface="Calibri" pitchFamily="34" charset="-120"/>
              </a:rPr>
              <a:t>“How important were the following factors in your college decision?” % selecting “Critical.” 2025.</a:t>
            </a:r>
            <a:endParaRPr lang="en-US" sz="950"/>
          </a:p>
        </p:txBody>
      </p:sp>
      <p:sp>
        <p:nvSpPr>
          <p:cNvPr id="2" name="Title 1">
            <a:extLst>
              <a:ext uri="{FF2B5EF4-FFF2-40B4-BE49-F238E27FC236}">
                <a16:creationId xmlns:a16="http://schemas.microsoft.com/office/drawing/2014/main" id="{AFD08076-CCB2-0D57-F750-FE1864EBA3B0}"/>
              </a:ext>
            </a:extLst>
          </p:cNvPr>
          <p:cNvSpPr txBox="1">
            <a:spLocks/>
          </p:cNvSpPr>
          <p:nvPr/>
        </p:nvSpPr>
        <p:spPr>
          <a:xfrm>
            <a:off x="1112520" y="85155"/>
            <a:ext cx="10515600" cy="7969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3480"/>
              </a:lnSpc>
            </a:pPr>
            <a:br>
              <a:rPr lang="en-US" sz="2400" b="1"/>
            </a:br>
            <a:r>
              <a:rPr lang="en-US" b="1"/>
              <a:t>Admitted Student Questionnaire</a:t>
            </a:r>
          </a:p>
        </p:txBody>
      </p:sp>
      <p:pic>
        <p:nvPicPr>
          <p:cNvPr id="9" name="Picture 8">
            <a:extLst>
              <a:ext uri="{FF2B5EF4-FFF2-40B4-BE49-F238E27FC236}">
                <a16:creationId xmlns:a16="http://schemas.microsoft.com/office/drawing/2014/main" id="{3CAA7D7C-55AB-A842-F3FD-0D81D099172D}"/>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159630" y="125282"/>
            <a:ext cx="985581" cy="985581"/>
          </a:xfrm>
          <a:prstGeom prst="rect">
            <a:avLst/>
          </a:prstGeom>
        </p:spPr>
      </p:pic>
      <p:sp>
        <p:nvSpPr>
          <p:cNvPr id="10" name="Text 1">
            <a:extLst>
              <a:ext uri="{FF2B5EF4-FFF2-40B4-BE49-F238E27FC236}">
                <a16:creationId xmlns:a16="http://schemas.microsoft.com/office/drawing/2014/main" id="{087437B7-860B-8B01-06FB-0BF691C4B4DD}"/>
              </a:ext>
            </a:extLst>
          </p:cNvPr>
          <p:cNvSpPr/>
          <p:nvPr/>
        </p:nvSpPr>
        <p:spPr>
          <a:xfrm>
            <a:off x="1145211" y="721329"/>
            <a:ext cx="11064240" cy="685800"/>
          </a:xfrm>
          <a:prstGeom prst="rect">
            <a:avLst/>
          </a:prstGeom>
          <a:noFill/>
          <a:ln/>
        </p:spPr>
        <p:txBody>
          <a:bodyPr wrap="square" lIns="0" tIns="0" rIns="0" bIns="0" rtlCol="0" anchor="ctr"/>
          <a:lstStyle/>
          <a:p>
            <a:pPr marL="0" indent="0">
              <a:buNone/>
            </a:pPr>
            <a:r>
              <a:rPr lang="en-US" b="1">
                <a:solidFill>
                  <a:schemeClr val="accent5">
                    <a:lumMod val="75000"/>
                  </a:schemeClr>
                </a:solidFill>
                <a:latin typeface="Arial" panose="020B0604020202020204" pitchFamily="34" charset="0"/>
                <a:ea typeface="Cambria" pitchFamily="34" charset="-122"/>
                <a:cs typeface="Arial" panose="020B0604020202020204" pitchFamily="34" charset="0"/>
              </a:rPr>
              <a:t>Cost, Aid, and Academic Fit are Top Priorities for Admitted Students</a:t>
            </a:r>
            <a:endParaRPr lang="en-US">
              <a:solidFill>
                <a:schemeClr val="accent5">
                  <a:lumMod val="75000"/>
                </a:schemeClr>
              </a:solidFill>
              <a:latin typeface="Arial" panose="020B0604020202020204" pitchFamily="34" charset="0"/>
              <a:cs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25F7D-171E-6999-46D9-9DC0660670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69A8A3-90D7-BEC4-A5B1-D0EA5B04CD01}"/>
              </a:ext>
            </a:extLst>
          </p:cNvPr>
          <p:cNvSpPr>
            <a:spLocks noGrp="1"/>
          </p:cNvSpPr>
          <p:nvPr>
            <p:ph type="title"/>
          </p:nvPr>
        </p:nvSpPr>
        <p:spPr>
          <a:xfrm>
            <a:off x="1433847" y="-4054"/>
            <a:ext cx="10515600" cy="1325563"/>
          </a:xfrm>
        </p:spPr>
        <p:txBody>
          <a:bodyPr>
            <a:normAutofit/>
          </a:bodyPr>
          <a:lstStyle/>
          <a:p>
            <a:pPr algn="l"/>
            <a:r>
              <a:rPr lang="en-US" b="1">
                <a:cs typeface="Arial" panose="020B0604020202020204" pitchFamily="34" charset="0"/>
              </a:rPr>
              <a:t>Student Access and Affordability</a:t>
            </a:r>
          </a:p>
        </p:txBody>
      </p:sp>
      <p:graphicFrame>
        <p:nvGraphicFramePr>
          <p:cNvPr id="3" name="Chart 2">
            <a:extLst>
              <a:ext uri="{FF2B5EF4-FFF2-40B4-BE49-F238E27FC236}">
                <a16:creationId xmlns:a16="http://schemas.microsoft.com/office/drawing/2014/main" id="{F04858FA-BBA0-8A21-500D-733C5366F692}"/>
              </a:ext>
            </a:extLst>
          </p:cNvPr>
          <p:cNvGraphicFramePr>
            <a:graphicFrameLocks/>
          </p:cNvGraphicFramePr>
          <p:nvPr>
            <p:extLst>
              <p:ext uri="{D42A27DB-BD31-4B8C-83A1-F6EECF244321}">
                <p14:modId xmlns:p14="http://schemas.microsoft.com/office/powerpoint/2010/main" val="1006700413"/>
              </p:ext>
            </p:extLst>
          </p:nvPr>
        </p:nvGraphicFramePr>
        <p:xfrm>
          <a:off x="5971142" y="1220608"/>
          <a:ext cx="5978305" cy="5092878"/>
        </p:xfrm>
        <a:graphic>
          <a:graphicData uri="http://schemas.openxmlformats.org/drawingml/2006/chart">
            <c:chart xmlns:c="http://schemas.openxmlformats.org/drawingml/2006/chart" xmlns:r="http://schemas.openxmlformats.org/officeDocument/2006/relationships" r:id="rId3"/>
          </a:graphicData>
        </a:graphic>
      </p:graphicFrame>
      <p:sp>
        <p:nvSpPr>
          <p:cNvPr id="7" name="Slide Number Placeholder 6">
            <a:extLst>
              <a:ext uri="{FF2B5EF4-FFF2-40B4-BE49-F238E27FC236}">
                <a16:creationId xmlns:a16="http://schemas.microsoft.com/office/drawing/2014/main" id="{89F3DE1F-DD77-EAE5-65F1-2DC63E080F01}"/>
              </a:ext>
            </a:extLst>
          </p:cNvPr>
          <p:cNvSpPr>
            <a:spLocks noGrp="1"/>
          </p:cNvSpPr>
          <p:nvPr>
            <p:ph type="sldNum" sz="quarter" idx="12"/>
          </p:nvPr>
        </p:nvSpPr>
        <p:spPr/>
        <p:txBody>
          <a:bodyPr/>
          <a:lstStyle/>
          <a:p>
            <a:fld id="{97137334-DEED-544E-8B25-3AC73D7F9879}" type="slidenum">
              <a:rPr lang="en-US" smtClean="0"/>
              <a:t>5</a:t>
            </a:fld>
            <a:endParaRPr lang="en-US"/>
          </a:p>
        </p:txBody>
      </p:sp>
      <p:grpSp>
        <p:nvGrpSpPr>
          <p:cNvPr id="5" name="Group 4">
            <a:extLst>
              <a:ext uri="{FF2B5EF4-FFF2-40B4-BE49-F238E27FC236}">
                <a16:creationId xmlns:a16="http://schemas.microsoft.com/office/drawing/2014/main" id="{4E82273E-DF5F-4BB0-E5C8-DA420619ECE7}"/>
              </a:ext>
            </a:extLst>
          </p:cNvPr>
          <p:cNvGrpSpPr/>
          <p:nvPr/>
        </p:nvGrpSpPr>
        <p:grpSpPr>
          <a:xfrm>
            <a:off x="411097" y="169413"/>
            <a:ext cx="985581" cy="985581"/>
            <a:chOff x="6307015" y="138136"/>
            <a:chExt cx="985581" cy="985581"/>
          </a:xfrm>
        </p:grpSpPr>
        <p:sp>
          <p:nvSpPr>
            <p:cNvPr id="9" name="Oval 8">
              <a:extLst>
                <a:ext uri="{FF2B5EF4-FFF2-40B4-BE49-F238E27FC236}">
                  <a16:creationId xmlns:a16="http://schemas.microsoft.com/office/drawing/2014/main" id="{109D3B5E-D608-413A-B51A-AD0F4728A11D}"/>
                </a:ext>
              </a:extLst>
            </p:cNvPr>
            <p:cNvSpPr/>
            <p:nvPr/>
          </p:nvSpPr>
          <p:spPr>
            <a:xfrm>
              <a:off x="6307015" y="243076"/>
              <a:ext cx="802442" cy="77455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129C77CF-C822-7B55-37C4-8843EC0CC2CE}"/>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6307015" y="138136"/>
              <a:ext cx="985581" cy="985581"/>
            </a:xfrm>
            <a:prstGeom prst="rect">
              <a:avLst/>
            </a:prstGeom>
          </p:spPr>
        </p:pic>
      </p:grpSp>
      <p:sp>
        <p:nvSpPr>
          <p:cNvPr id="8" name="Rectangle 7">
            <a:extLst>
              <a:ext uri="{FF2B5EF4-FFF2-40B4-BE49-F238E27FC236}">
                <a16:creationId xmlns:a16="http://schemas.microsoft.com/office/drawing/2014/main" id="{21AC1269-5177-BF15-4F10-F3327D57399B}"/>
              </a:ext>
            </a:extLst>
          </p:cNvPr>
          <p:cNvSpPr/>
          <p:nvPr/>
        </p:nvSpPr>
        <p:spPr>
          <a:xfrm>
            <a:off x="2633031" y="6350252"/>
            <a:ext cx="1366092" cy="334457"/>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cap="all"/>
              <a:t>Enrollment</a:t>
            </a:r>
          </a:p>
        </p:txBody>
      </p:sp>
      <p:sp>
        <p:nvSpPr>
          <p:cNvPr id="12" name="TextBox 11">
            <a:extLst>
              <a:ext uri="{FF2B5EF4-FFF2-40B4-BE49-F238E27FC236}">
                <a16:creationId xmlns:a16="http://schemas.microsoft.com/office/drawing/2014/main" id="{9ECF2FB0-60E3-F376-5AC3-29D85AF3DA07}"/>
              </a:ext>
            </a:extLst>
          </p:cNvPr>
          <p:cNvSpPr txBox="1"/>
          <p:nvPr/>
        </p:nvSpPr>
        <p:spPr>
          <a:xfrm>
            <a:off x="800100" y="1556415"/>
            <a:ext cx="4223592" cy="1519647"/>
          </a:xfrm>
          <a:prstGeom prst="rect">
            <a:avLst/>
          </a:prstGeom>
          <a:noFill/>
        </p:spPr>
        <p:txBody>
          <a:bodyPr wrap="square" rtlCol="0">
            <a:spAutoFit/>
          </a:bodyPr>
          <a:lstStyle/>
          <a:p>
            <a:pPr>
              <a:lnSpc>
                <a:spcPct val="110000"/>
              </a:lnSpc>
              <a:spcAft>
                <a:spcPts val="1200"/>
              </a:spcAft>
            </a:pPr>
            <a:r>
              <a:rPr lang="en-US" sz="1700" b="1">
                <a:solidFill>
                  <a:schemeClr val="bg2">
                    <a:lumMod val="25000"/>
                  </a:schemeClr>
                </a:solidFill>
              </a:rPr>
              <a:t>UConn is committed to  providing a high-quality education that remains accessible and affordable. Most UConn students graduate with no debt or with manageable levels of student loan debt.</a:t>
            </a:r>
          </a:p>
        </p:txBody>
      </p:sp>
      <p:sp>
        <p:nvSpPr>
          <p:cNvPr id="14" name="TextBox 13">
            <a:extLst>
              <a:ext uri="{FF2B5EF4-FFF2-40B4-BE49-F238E27FC236}">
                <a16:creationId xmlns:a16="http://schemas.microsoft.com/office/drawing/2014/main" id="{6213BF75-0A2E-C528-AEA1-815CBFD169F8}"/>
              </a:ext>
            </a:extLst>
          </p:cNvPr>
          <p:cNvSpPr txBox="1"/>
          <p:nvPr/>
        </p:nvSpPr>
        <p:spPr>
          <a:xfrm>
            <a:off x="800100" y="3301993"/>
            <a:ext cx="4223592" cy="1351717"/>
          </a:xfrm>
          <a:prstGeom prst="rect">
            <a:avLst/>
          </a:prstGeom>
          <a:noFill/>
        </p:spPr>
        <p:txBody>
          <a:bodyPr wrap="square">
            <a:spAutoFit/>
          </a:bodyPr>
          <a:lstStyle/>
          <a:p>
            <a:pPr>
              <a:lnSpc>
                <a:spcPct val="110000"/>
              </a:lnSpc>
              <a:spcAft>
                <a:spcPts val="1200"/>
              </a:spcAft>
            </a:pPr>
            <a:r>
              <a:rPr lang="en-US" sz="1500"/>
              <a:t>In 2024–25, </a:t>
            </a:r>
            <a:r>
              <a:rPr lang="en-US" sz="1500" b="1">
                <a:solidFill>
                  <a:schemeClr val="accent5"/>
                </a:solidFill>
              </a:rPr>
              <a:t>91%</a:t>
            </a:r>
            <a:r>
              <a:rPr lang="en-US" sz="1500">
                <a:solidFill>
                  <a:schemeClr val="accent5"/>
                </a:solidFill>
              </a:rPr>
              <a:t> </a:t>
            </a:r>
            <a:r>
              <a:rPr lang="en-US" sz="1500"/>
              <a:t>of responding Storrs undergraduates were employed, admitted to graduate school, committed to military or volunteer service, or had started a company by the end of December following graduation.</a:t>
            </a:r>
          </a:p>
        </p:txBody>
      </p:sp>
      <p:sp>
        <p:nvSpPr>
          <p:cNvPr id="15" name="TextBox 14">
            <a:extLst>
              <a:ext uri="{FF2B5EF4-FFF2-40B4-BE49-F238E27FC236}">
                <a16:creationId xmlns:a16="http://schemas.microsoft.com/office/drawing/2014/main" id="{1C6E6DBF-2C5D-7353-B2A5-E3FC7001EB62}"/>
              </a:ext>
            </a:extLst>
          </p:cNvPr>
          <p:cNvSpPr txBox="1"/>
          <p:nvPr/>
        </p:nvSpPr>
        <p:spPr>
          <a:xfrm>
            <a:off x="812318" y="4879642"/>
            <a:ext cx="4223592" cy="1097801"/>
          </a:xfrm>
          <a:prstGeom prst="rect">
            <a:avLst/>
          </a:prstGeom>
          <a:noFill/>
        </p:spPr>
        <p:txBody>
          <a:bodyPr wrap="square">
            <a:spAutoFit/>
          </a:bodyPr>
          <a:lstStyle/>
          <a:p>
            <a:pPr>
              <a:lnSpc>
                <a:spcPct val="110000"/>
              </a:lnSpc>
              <a:spcAft>
                <a:spcPts val="1200"/>
              </a:spcAft>
            </a:pPr>
            <a:r>
              <a:rPr lang="en-US" sz="1500" b="1" dirty="0">
                <a:solidFill>
                  <a:schemeClr val="accent5"/>
                </a:solidFill>
              </a:rPr>
              <a:t>39%</a:t>
            </a:r>
            <a:r>
              <a:rPr lang="en-US" sz="1500" dirty="0">
                <a:solidFill>
                  <a:schemeClr val="accent5"/>
                </a:solidFill>
              </a:rPr>
              <a:t> </a:t>
            </a:r>
            <a:r>
              <a:rPr lang="en-US" sz="1500" dirty="0"/>
              <a:t>of UConn undergraduates who are Connecticut residents across all campuses receive gift aid equal to or greater than the cost of tuition.</a:t>
            </a:r>
            <a:endParaRPr lang="en-US" sz="1500" dirty="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3860999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91C4F-C903-7C10-FE0C-FB05F52EAC07}"/>
            </a:ext>
          </a:extLst>
        </p:cNvPr>
        <p:cNvGrpSpPr/>
        <p:nvPr/>
      </p:nvGrpSpPr>
      <p:grpSpPr>
        <a:xfrm>
          <a:off x="0" y="0"/>
          <a:ext cx="0" cy="0"/>
          <a:chOff x="0" y="0"/>
          <a:chExt cx="0" cy="0"/>
        </a:xfrm>
      </p:grpSpPr>
      <p:sp>
        <p:nvSpPr>
          <p:cNvPr id="5" name="Off-page Connector 4">
            <a:extLst>
              <a:ext uri="{FF2B5EF4-FFF2-40B4-BE49-F238E27FC236}">
                <a16:creationId xmlns:a16="http://schemas.microsoft.com/office/drawing/2014/main" id="{52609B88-8A77-6D8C-68B4-E94ECBFA4D78}"/>
              </a:ext>
            </a:extLst>
          </p:cNvPr>
          <p:cNvSpPr/>
          <p:nvPr/>
        </p:nvSpPr>
        <p:spPr>
          <a:xfrm rot="16200000">
            <a:off x="705593" y="1513350"/>
            <a:ext cx="4142232" cy="3877019"/>
          </a:xfrm>
          <a:prstGeom prst="flowChartOffpageConnector">
            <a:avLst/>
          </a:prstGeom>
          <a:solidFill>
            <a:srgbClr val="EAF2FB"/>
          </a:solidFill>
          <a:ln>
            <a:solidFill>
              <a:srgbClr val="EAF2F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ext Placeholder 1">
            <a:extLst>
              <a:ext uri="{FF2B5EF4-FFF2-40B4-BE49-F238E27FC236}">
                <a16:creationId xmlns:a16="http://schemas.microsoft.com/office/drawing/2014/main" id="{B11F3C1F-9C5F-71DB-0D21-2BA5CE126AC5}"/>
              </a:ext>
            </a:extLst>
          </p:cNvPr>
          <p:cNvSpPr>
            <a:spLocks noGrp="1"/>
          </p:cNvSpPr>
          <p:nvPr>
            <p:ph type="body" sz="quarter" idx="14"/>
          </p:nvPr>
        </p:nvSpPr>
        <p:spPr/>
        <p:txBody>
          <a:bodyPr/>
          <a:lstStyle/>
          <a:p>
            <a:endParaRPr lang="en-US"/>
          </a:p>
        </p:txBody>
      </p:sp>
      <p:sp>
        <p:nvSpPr>
          <p:cNvPr id="7" name="Context statement 01">
            <a:extLst>
              <a:ext uri="{FF2B5EF4-FFF2-40B4-BE49-F238E27FC236}">
                <a16:creationId xmlns:a16="http://schemas.microsoft.com/office/drawing/2014/main" id="{73A55350-666E-CC29-B4F4-062995D09279}"/>
              </a:ext>
            </a:extLst>
          </p:cNvPr>
          <p:cNvSpPr txBox="1"/>
          <p:nvPr/>
        </p:nvSpPr>
        <p:spPr>
          <a:xfrm>
            <a:off x="1015571" y="1716488"/>
            <a:ext cx="2862366" cy="1606594"/>
          </a:xfrm>
          <a:prstGeom prst="rect">
            <a:avLst/>
          </a:prstGeom>
          <a:noFill/>
        </p:spPr>
        <p:txBody>
          <a:bodyPr wrap="square" lIns="18288" tIns="18288" rIns="18288" bIns="18288" anchor="t">
            <a:spAutoFit/>
          </a:bodyPr>
          <a:lstStyle/>
          <a:p>
            <a:pPr marL="285750" indent="-285750" algn="l">
              <a:lnSpc>
                <a:spcPct val="100000"/>
              </a:lnSpc>
              <a:spcBef>
                <a:spcPts val="0"/>
              </a:spcBef>
              <a:spcAft>
                <a:spcPts val="0"/>
              </a:spcAft>
              <a:buFont typeface="Arial" panose="020B0604020202020204" pitchFamily="34" charset="0"/>
              <a:buChar char="•"/>
            </a:pPr>
            <a:r>
              <a:rPr sz="1700" b="1">
                <a:latin typeface="Aptos SemiBold" panose="020B0004020202020204" pitchFamily="34" charset="0"/>
              </a:rPr>
              <a:t>In the past two years, universities have experienced an unprecedented level of disruption to federal funding for research</a:t>
            </a:r>
          </a:p>
        </p:txBody>
      </p:sp>
      <p:sp>
        <p:nvSpPr>
          <p:cNvPr id="9" name="Context statement 02">
            <a:extLst>
              <a:ext uri="{FF2B5EF4-FFF2-40B4-BE49-F238E27FC236}">
                <a16:creationId xmlns:a16="http://schemas.microsoft.com/office/drawing/2014/main" id="{DF7A5EBE-43E2-05C0-1EF7-3AAC4B13E28E}"/>
              </a:ext>
            </a:extLst>
          </p:cNvPr>
          <p:cNvSpPr txBox="1"/>
          <p:nvPr/>
        </p:nvSpPr>
        <p:spPr>
          <a:xfrm>
            <a:off x="1015572" y="3571623"/>
            <a:ext cx="2862365" cy="1344984"/>
          </a:xfrm>
          <a:prstGeom prst="rect">
            <a:avLst/>
          </a:prstGeom>
          <a:noFill/>
        </p:spPr>
        <p:txBody>
          <a:bodyPr wrap="square" lIns="18288" tIns="18288" rIns="18288" bIns="18288" anchor="t">
            <a:spAutoFit/>
          </a:bodyPr>
          <a:lstStyle/>
          <a:p>
            <a:pPr marL="285750" indent="-285750">
              <a:buFont typeface="Arial" panose="020B0604020202020204" pitchFamily="34" charset="0"/>
              <a:buChar char="•"/>
            </a:pPr>
            <a:r>
              <a:rPr lang="en-US" sz="1700" b="1">
                <a:latin typeface="Aptos SemiBold" panose="020B0004020202020204" pitchFamily="34" charset="0"/>
              </a:rPr>
              <a:t>Ongoing challenges include rapidly changing regulations, cancellations or delays in funding, and executive orders. </a:t>
            </a:r>
          </a:p>
        </p:txBody>
      </p:sp>
      <p:sp>
        <p:nvSpPr>
          <p:cNvPr id="12" name="Rounded Rectangle 11">
            <a:extLst>
              <a:ext uri="{FF2B5EF4-FFF2-40B4-BE49-F238E27FC236}">
                <a16:creationId xmlns:a16="http://schemas.microsoft.com/office/drawing/2014/main" id="{C92E77C7-84EC-82CA-B9A9-FBE29B3679DC}"/>
              </a:ext>
            </a:extLst>
          </p:cNvPr>
          <p:cNvSpPr/>
          <p:nvPr/>
        </p:nvSpPr>
        <p:spPr>
          <a:xfrm>
            <a:off x="4889502" y="2039112"/>
            <a:ext cx="6812280" cy="1143000"/>
          </a:xfrm>
          <a:prstGeom prst="roundRect">
            <a:avLst>
              <a:gd name="adj" fmla="val 8000"/>
            </a:avLst>
          </a:prstGeom>
          <a:noFill/>
          <a:ln>
            <a:solidFill>
              <a:srgbClr val="CFDA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a:extLst>
              <a:ext uri="{FF2B5EF4-FFF2-40B4-BE49-F238E27FC236}">
                <a16:creationId xmlns:a16="http://schemas.microsoft.com/office/drawing/2014/main" id="{D2697344-7EF5-75ED-114F-C641E88117D2}"/>
              </a:ext>
            </a:extLst>
          </p:cNvPr>
          <p:cNvSpPr/>
          <p:nvPr/>
        </p:nvSpPr>
        <p:spPr>
          <a:xfrm>
            <a:off x="5207312" y="2331720"/>
            <a:ext cx="502920" cy="502920"/>
          </a:xfrm>
          <a:prstGeom prst="ellipse">
            <a:avLst/>
          </a:prstGeom>
          <a:solidFill>
            <a:schemeClr val="accent5"/>
          </a:solidFill>
          <a:ln>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sponse number 01">
            <a:extLst>
              <a:ext uri="{FF2B5EF4-FFF2-40B4-BE49-F238E27FC236}">
                <a16:creationId xmlns:a16="http://schemas.microsoft.com/office/drawing/2014/main" id="{7C1EB831-9D3E-1132-321F-49BB21DDDB24}"/>
              </a:ext>
            </a:extLst>
          </p:cNvPr>
          <p:cNvSpPr txBox="1"/>
          <p:nvPr/>
        </p:nvSpPr>
        <p:spPr>
          <a:xfrm>
            <a:off x="5213032" y="2484728"/>
            <a:ext cx="502920" cy="169277"/>
          </a:xfrm>
          <a:prstGeom prst="rect">
            <a:avLst/>
          </a:prstGeom>
          <a:noFill/>
        </p:spPr>
        <p:txBody>
          <a:bodyPr wrap="square" lIns="0" tIns="0" rIns="0" bIns="0" anchor="ctr">
            <a:spAutoFit/>
          </a:bodyPr>
          <a:lstStyle/>
          <a:p>
            <a:pPr algn="ctr">
              <a:lnSpc>
                <a:spcPct val="100000"/>
              </a:lnSpc>
              <a:spcBef>
                <a:spcPts val="0"/>
              </a:spcBef>
              <a:spcAft>
                <a:spcPts val="0"/>
              </a:spcAft>
            </a:pPr>
            <a:r>
              <a:rPr sz="1100" b="1">
                <a:solidFill>
                  <a:srgbClr val="FFFFFF"/>
                </a:solidFill>
                <a:latin typeface="Aptos"/>
              </a:rPr>
              <a:t>01</a:t>
            </a:r>
          </a:p>
        </p:txBody>
      </p:sp>
      <p:sp>
        <p:nvSpPr>
          <p:cNvPr id="15" name="Response statement 01">
            <a:extLst>
              <a:ext uri="{FF2B5EF4-FFF2-40B4-BE49-F238E27FC236}">
                <a16:creationId xmlns:a16="http://schemas.microsoft.com/office/drawing/2014/main" id="{D4456B05-6661-5B14-C5C8-01711CFD2220}"/>
              </a:ext>
            </a:extLst>
          </p:cNvPr>
          <p:cNvSpPr txBox="1"/>
          <p:nvPr/>
        </p:nvSpPr>
        <p:spPr>
          <a:xfrm>
            <a:off x="5960676" y="2345924"/>
            <a:ext cx="5330952" cy="529376"/>
          </a:xfrm>
          <a:prstGeom prst="rect">
            <a:avLst/>
          </a:prstGeom>
          <a:noFill/>
        </p:spPr>
        <p:txBody>
          <a:bodyPr wrap="square" lIns="18288" tIns="18288" rIns="18288" bIns="18288" anchor="ctr">
            <a:spAutoFit/>
          </a:bodyPr>
          <a:lstStyle/>
          <a:p>
            <a:pPr algn="l">
              <a:lnSpc>
                <a:spcPct val="100000"/>
              </a:lnSpc>
              <a:spcBef>
                <a:spcPts val="0"/>
              </a:spcBef>
              <a:spcAft>
                <a:spcPts val="0"/>
              </a:spcAft>
            </a:pPr>
            <a:r>
              <a:rPr lang="en-US" sz="1600" b="1">
                <a:solidFill>
                  <a:srgbClr val="18212A"/>
                </a:solidFill>
                <a:latin typeface="Aptos SemiBold" panose="020B0004020202020204" pitchFamily="34" charset="0"/>
              </a:rPr>
              <a:t>UConn Research has taken aggressive measures to soften the impacts of federal funding disruptions.</a:t>
            </a:r>
          </a:p>
        </p:txBody>
      </p:sp>
      <p:sp>
        <p:nvSpPr>
          <p:cNvPr id="16" name="Rounded Rectangle 15">
            <a:extLst>
              <a:ext uri="{FF2B5EF4-FFF2-40B4-BE49-F238E27FC236}">
                <a16:creationId xmlns:a16="http://schemas.microsoft.com/office/drawing/2014/main" id="{3B28BAB3-3141-B8C0-6CAC-94D3503C34F7}"/>
              </a:ext>
            </a:extLst>
          </p:cNvPr>
          <p:cNvSpPr/>
          <p:nvPr/>
        </p:nvSpPr>
        <p:spPr>
          <a:xfrm>
            <a:off x="4889502" y="3429000"/>
            <a:ext cx="6812280" cy="1143000"/>
          </a:xfrm>
          <a:prstGeom prst="roundRect">
            <a:avLst>
              <a:gd name="adj" fmla="val 8000"/>
            </a:avLst>
          </a:prstGeom>
          <a:solidFill>
            <a:srgbClr val="FFFFFF"/>
          </a:solidFill>
          <a:ln>
            <a:solidFill>
              <a:srgbClr val="CFDA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a:extLst>
              <a:ext uri="{FF2B5EF4-FFF2-40B4-BE49-F238E27FC236}">
                <a16:creationId xmlns:a16="http://schemas.microsoft.com/office/drawing/2014/main" id="{7357796B-D300-8C5B-EF22-42352E235916}"/>
              </a:ext>
            </a:extLst>
          </p:cNvPr>
          <p:cNvSpPr/>
          <p:nvPr/>
        </p:nvSpPr>
        <p:spPr>
          <a:xfrm>
            <a:off x="5220012" y="3721608"/>
            <a:ext cx="502920" cy="502920"/>
          </a:xfrm>
          <a:prstGeom prst="ellipse">
            <a:avLst/>
          </a:prstGeom>
          <a:solidFill>
            <a:schemeClr val="accent5"/>
          </a:solidFill>
          <a:ln>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sponse number 02">
            <a:extLst>
              <a:ext uri="{FF2B5EF4-FFF2-40B4-BE49-F238E27FC236}">
                <a16:creationId xmlns:a16="http://schemas.microsoft.com/office/drawing/2014/main" id="{D6D57791-42AB-9E47-E677-4F508ED50F57}"/>
              </a:ext>
            </a:extLst>
          </p:cNvPr>
          <p:cNvSpPr txBox="1"/>
          <p:nvPr/>
        </p:nvSpPr>
        <p:spPr>
          <a:xfrm>
            <a:off x="5229742" y="3874457"/>
            <a:ext cx="502920" cy="169277"/>
          </a:xfrm>
          <a:prstGeom prst="rect">
            <a:avLst/>
          </a:prstGeom>
          <a:noFill/>
        </p:spPr>
        <p:txBody>
          <a:bodyPr wrap="square" lIns="0" tIns="0" rIns="0" bIns="0" anchor="ctr">
            <a:spAutoFit/>
          </a:bodyPr>
          <a:lstStyle/>
          <a:p>
            <a:pPr algn="ctr">
              <a:lnSpc>
                <a:spcPct val="100000"/>
              </a:lnSpc>
              <a:spcBef>
                <a:spcPts val="0"/>
              </a:spcBef>
              <a:spcAft>
                <a:spcPts val="0"/>
              </a:spcAft>
            </a:pPr>
            <a:r>
              <a:rPr sz="1100" b="1">
                <a:solidFill>
                  <a:srgbClr val="FFFFFF"/>
                </a:solidFill>
                <a:latin typeface="Aptos"/>
              </a:rPr>
              <a:t>02</a:t>
            </a:r>
          </a:p>
        </p:txBody>
      </p:sp>
      <p:sp>
        <p:nvSpPr>
          <p:cNvPr id="19" name="Response statement 02">
            <a:extLst>
              <a:ext uri="{FF2B5EF4-FFF2-40B4-BE49-F238E27FC236}">
                <a16:creationId xmlns:a16="http://schemas.microsoft.com/office/drawing/2014/main" id="{E3A2D0B3-59B2-17E0-4506-64714285CF78}"/>
              </a:ext>
            </a:extLst>
          </p:cNvPr>
          <p:cNvSpPr txBox="1"/>
          <p:nvPr/>
        </p:nvSpPr>
        <p:spPr>
          <a:xfrm>
            <a:off x="5960676" y="3735812"/>
            <a:ext cx="4133087" cy="529376"/>
          </a:xfrm>
          <a:prstGeom prst="rect">
            <a:avLst/>
          </a:prstGeom>
          <a:noFill/>
        </p:spPr>
        <p:txBody>
          <a:bodyPr wrap="square" lIns="18288" tIns="18288" rIns="18288" bIns="18288" anchor="ctr">
            <a:spAutoFit/>
          </a:bodyPr>
          <a:lstStyle/>
          <a:p>
            <a:pPr algn="l">
              <a:lnSpc>
                <a:spcPct val="100000"/>
              </a:lnSpc>
              <a:spcBef>
                <a:spcPts val="0"/>
              </a:spcBef>
              <a:spcAft>
                <a:spcPts val="0"/>
              </a:spcAft>
            </a:pPr>
            <a:r>
              <a:rPr lang="en-US" sz="1600" b="1">
                <a:solidFill>
                  <a:srgbClr val="18212A"/>
                </a:solidFill>
                <a:latin typeface="Aptos SemiBold" panose="020B0004020202020204" pitchFamily="34" charset="0"/>
              </a:rPr>
              <a:t>State support has been critical to helping UConn respond to this crisis</a:t>
            </a:r>
          </a:p>
        </p:txBody>
      </p:sp>
      <p:pic>
        <p:nvPicPr>
          <p:cNvPr id="20" name="Picture 19" descr="image2.png">
            <a:extLst>
              <a:ext uri="{FF2B5EF4-FFF2-40B4-BE49-F238E27FC236}">
                <a16:creationId xmlns:a16="http://schemas.microsoft.com/office/drawing/2014/main" id="{3F1C589A-5CFE-BBFF-5A32-CB12B5EEBA12}"/>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0179108" y="3694176"/>
            <a:ext cx="1307592" cy="576738"/>
          </a:xfrm>
          <a:prstGeom prst="rect">
            <a:avLst/>
          </a:prstGeom>
        </p:spPr>
      </p:pic>
      <p:sp>
        <p:nvSpPr>
          <p:cNvPr id="4" name="Rectangle 3">
            <a:extLst>
              <a:ext uri="{FF2B5EF4-FFF2-40B4-BE49-F238E27FC236}">
                <a16:creationId xmlns:a16="http://schemas.microsoft.com/office/drawing/2014/main" id="{9BD47DB8-0DF8-AC7F-9FF7-74D2620CD5B9}"/>
              </a:ext>
            </a:extLst>
          </p:cNvPr>
          <p:cNvSpPr/>
          <p:nvPr/>
        </p:nvSpPr>
        <p:spPr>
          <a:xfrm>
            <a:off x="2633031" y="6350252"/>
            <a:ext cx="1366092" cy="334457"/>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cap="all"/>
              <a:t>Research</a:t>
            </a:r>
          </a:p>
        </p:txBody>
      </p:sp>
      <p:sp>
        <p:nvSpPr>
          <p:cNvPr id="3" name="Title 2">
            <a:extLst>
              <a:ext uri="{FF2B5EF4-FFF2-40B4-BE49-F238E27FC236}">
                <a16:creationId xmlns:a16="http://schemas.microsoft.com/office/drawing/2014/main" id="{665FF0C4-A179-D59D-6C41-A9F6A4B40DFE}"/>
              </a:ext>
            </a:extLst>
          </p:cNvPr>
          <p:cNvSpPr>
            <a:spLocks noGrp="1"/>
          </p:cNvSpPr>
          <p:nvPr>
            <p:ph type="title"/>
          </p:nvPr>
        </p:nvSpPr>
        <p:spPr>
          <a:xfrm>
            <a:off x="685800" y="-7816"/>
            <a:ext cx="10515600" cy="1325563"/>
          </a:xfrm>
        </p:spPr>
        <p:txBody>
          <a:bodyPr/>
          <a:lstStyle/>
          <a:p>
            <a:r>
              <a:rPr lang="en-US" b="1"/>
              <a:t>Research Update</a:t>
            </a:r>
          </a:p>
        </p:txBody>
      </p:sp>
      <p:sp>
        <p:nvSpPr>
          <p:cNvPr id="10" name="Rectangle 9">
            <a:extLst>
              <a:ext uri="{FF2B5EF4-FFF2-40B4-BE49-F238E27FC236}">
                <a16:creationId xmlns:a16="http://schemas.microsoft.com/office/drawing/2014/main" id="{65F52351-760A-FB41-B7FD-7C78B3393168}"/>
              </a:ext>
            </a:extLst>
          </p:cNvPr>
          <p:cNvSpPr/>
          <p:nvPr/>
        </p:nvSpPr>
        <p:spPr>
          <a:xfrm>
            <a:off x="-1785848" y="853907"/>
            <a:ext cx="5563978" cy="36576"/>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B889B90-DC17-7EB2-F337-22AE6E9D8852}"/>
              </a:ext>
            </a:extLst>
          </p:cNvPr>
          <p:cNvSpPr/>
          <p:nvPr/>
        </p:nvSpPr>
        <p:spPr>
          <a:xfrm>
            <a:off x="3694683" y="852636"/>
            <a:ext cx="1194819" cy="36576"/>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520296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4111B-6236-66D1-E210-9FAC76656028}"/>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134AECD2-ABD2-25DE-DDEA-A4259334C491}"/>
              </a:ext>
            </a:extLst>
          </p:cNvPr>
          <p:cNvSpPr txBox="1"/>
          <p:nvPr/>
        </p:nvSpPr>
        <p:spPr>
          <a:xfrm>
            <a:off x="601335" y="192671"/>
            <a:ext cx="11420442" cy="997453"/>
          </a:xfrm>
          <a:prstGeom prst="rect">
            <a:avLst/>
          </a:prstGeom>
          <a:noFill/>
        </p:spPr>
        <p:txBody>
          <a:bodyPr wrap="square">
            <a:spAutoFit/>
          </a:bodyPr>
          <a:lstStyle/>
          <a:p>
            <a:pPr algn="l">
              <a:lnSpc>
                <a:spcPts val="3380"/>
              </a:lnSpc>
              <a:spcBef>
                <a:spcPts val="0"/>
              </a:spcBef>
              <a:spcAft>
                <a:spcPts val="0"/>
              </a:spcAft>
            </a:pPr>
            <a:r>
              <a:rPr lang="en-US" sz="3600" b="1">
                <a:solidFill>
                  <a:srgbClr val="000E2F"/>
                </a:solidFill>
                <a:latin typeface="+mj-lt"/>
              </a:rPr>
              <a:t>Selected Actions Taken in Response to </a:t>
            </a:r>
            <a:br>
              <a:rPr lang="en-US" sz="3600" b="1">
                <a:solidFill>
                  <a:srgbClr val="000E2F"/>
                </a:solidFill>
                <a:latin typeface="+mj-lt"/>
              </a:rPr>
            </a:br>
            <a:r>
              <a:rPr lang="en-US" sz="3600" b="1">
                <a:solidFill>
                  <a:srgbClr val="000E2F"/>
                </a:solidFill>
                <a:latin typeface="+mj-lt"/>
              </a:rPr>
              <a:t>Federal Funding Disruptions</a:t>
            </a:r>
          </a:p>
        </p:txBody>
      </p:sp>
      <p:sp>
        <p:nvSpPr>
          <p:cNvPr id="7" name="Rounded Rectangle 6">
            <a:extLst>
              <a:ext uri="{FF2B5EF4-FFF2-40B4-BE49-F238E27FC236}">
                <a16:creationId xmlns:a16="http://schemas.microsoft.com/office/drawing/2014/main" id="{CEE6C35A-128D-F3E2-3CCF-081958B467F6}"/>
              </a:ext>
            </a:extLst>
          </p:cNvPr>
          <p:cNvSpPr/>
          <p:nvPr/>
        </p:nvSpPr>
        <p:spPr>
          <a:xfrm>
            <a:off x="905123" y="1235764"/>
            <a:ext cx="3127248" cy="731520"/>
          </a:xfrm>
          <a:prstGeom prst="roundRect">
            <a:avLst>
              <a:gd name="adj" fmla="val 8000"/>
            </a:avLst>
          </a:prstGeom>
          <a:solidFill>
            <a:srgbClr val="000E2F"/>
          </a:solidFill>
          <a:ln>
            <a:solidFill>
              <a:srgbClr val="000E2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Column header: Advocacy with the State to secure funds:">
            <a:extLst>
              <a:ext uri="{FF2B5EF4-FFF2-40B4-BE49-F238E27FC236}">
                <a16:creationId xmlns:a16="http://schemas.microsoft.com/office/drawing/2014/main" id="{D88C7704-1D9E-BCB5-1C3D-FABC4FCFCCE3}"/>
              </a:ext>
            </a:extLst>
          </p:cNvPr>
          <p:cNvSpPr txBox="1"/>
          <p:nvPr/>
        </p:nvSpPr>
        <p:spPr>
          <a:xfrm>
            <a:off x="1069714" y="1289435"/>
            <a:ext cx="2798064" cy="601703"/>
          </a:xfrm>
          <a:prstGeom prst="rect">
            <a:avLst/>
          </a:prstGeom>
          <a:noFill/>
        </p:spPr>
        <p:txBody>
          <a:bodyPr wrap="square" lIns="18288" tIns="18288" rIns="18288" bIns="18288" anchor="ctr">
            <a:spAutoFit/>
          </a:bodyPr>
          <a:lstStyle/>
          <a:p>
            <a:pPr algn="l">
              <a:lnSpc>
                <a:spcPts val="2200"/>
              </a:lnSpc>
              <a:spcBef>
                <a:spcPts val="0"/>
              </a:spcBef>
              <a:spcAft>
                <a:spcPts val="0"/>
              </a:spcAft>
            </a:pPr>
            <a:r>
              <a:rPr sz="1600" b="1">
                <a:solidFill>
                  <a:srgbClr val="FFFFFF"/>
                </a:solidFill>
                <a:latin typeface="Aptos"/>
              </a:rPr>
              <a:t>Advoca</a:t>
            </a:r>
            <a:r>
              <a:rPr lang="en-US" sz="1600" b="1">
                <a:solidFill>
                  <a:srgbClr val="FFFFFF"/>
                </a:solidFill>
                <a:latin typeface="Aptos"/>
              </a:rPr>
              <a:t>te</a:t>
            </a:r>
            <a:r>
              <a:rPr sz="1600" b="1">
                <a:solidFill>
                  <a:srgbClr val="FFFFFF"/>
                </a:solidFill>
                <a:latin typeface="Aptos"/>
              </a:rPr>
              <a:t> with the State to secure funds</a:t>
            </a:r>
          </a:p>
        </p:txBody>
      </p:sp>
      <p:sp>
        <p:nvSpPr>
          <p:cNvPr id="9" name="Rounded Rectangle 8">
            <a:extLst>
              <a:ext uri="{FF2B5EF4-FFF2-40B4-BE49-F238E27FC236}">
                <a16:creationId xmlns:a16="http://schemas.microsoft.com/office/drawing/2014/main" id="{F0DD8821-4D13-F8BE-7A0C-764DBACA5979}"/>
              </a:ext>
            </a:extLst>
          </p:cNvPr>
          <p:cNvSpPr/>
          <p:nvPr/>
        </p:nvSpPr>
        <p:spPr>
          <a:xfrm>
            <a:off x="4343266" y="1235764"/>
            <a:ext cx="3523415" cy="731520"/>
          </a:xfrm>
          <a:prstGeom prst="roundRect">
            <a:avLst>
              <a:gd name="adj" fmla="val 8000"/>
            </a:avLst>
          </a:prstGeom>
          <a:solidFill>
            <a:schemeClr val="accent2">
              <a:lumMod val="75000"/>
            </a:schemeClr>
          </a:solidFill>
          <a:ln>
            <a:solidFill>
              <a:srgbClr val="13499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A2A45"/>
              </a:solidFill>
            </a:endParaRPr>
          </a:p>
        </p:txBody>
      </p:sp>
      <p:sp>
        <p:nvSpPr>
          <p:cNvPr id="10" name="Column header: Support for faculty">
            <a:extLst>
              <a:ext uri="{FF2B5EF4-FFF2-40B4-BE49-F238E27FC236}">
                <a16:creationId xmlns:a16="http://schemas.microsoft.com/office/drawing/2014/main" id="{D71AE73F-A19B-F9B8-98B0-29D939014D44}"/>
              </a:ext>
            </a:extLst>
          </p:cNvPr>
          <p:cNvSpPr txBox="1"/>
          <p:nvPr/>
        </p:nvSpPr>
        <p:spPr>
          <a:xfrm>
            <a:off x="4837043" y="1440277"/>
            <a:ext cx="2980944" cy="283154"/>
          </a:xfrm>
          <a:prstGeom prst="rect">
            <a:avLst/>
          </a:prstGeom>
          <a:noFill/>
        </p:spPr>
        <p:txBody>
          <a:bodyPr wrap="square" lIns="18288" tIns="18288" rIns="18288" bIns="18288" anchor="ctr">
            <a:spAutoFit/>
          </a:bodyPr>
          <a:lstStyle/>
          <a:p>
            <a:pPr algn="l">
              <a:lnSpc>
                <a:spcPct val="100000"/>
              </a:lnSpc>
              <a:spcBef>
                <a:spcPts val="0"/>
              </a:spcBef>
              <a:spcAft>
                <a:spcPts val="0"/>
              </a:spcAft>
            </a:pPr>
            <a:r>
              <a:rPr lang="en-US" sz="1600" b="1">
                <a:solidFill>
                  <a:schemeClr val="bg1"/>
                </a:solidFill>
                <a:latin typeface="Aptos"/>
              </a:rPr>
              <a:t>Stabilize research enterprise</a:t>
            </a:r>
          </a:p>
        </p:txBody>
      </p:sp>
      <p:sp>
        <p:nvSpPr>
          <p:cNvPr id="11" name="Rounded Rectangle 10">
            <a:extLst>
              <a:ext uri="{FF2B5EF4-FFF2-40B4-BE49-F238E27FC236}">
                <a16:creationId xmlns:a16="http://schemas.microsoft.com/office/drawing/2014/main" id="{848F62E1-138F-6EDF-91AA-ADC014C9AF18}"/>
              </a:ext>
            </a:extLst>
          </p:cNvPr>
          <p:cNvSpPr/>
          <p:nvPr/>
        </p:nvSpPr>
        <p:spPr>
          <a:xfrm>
            <a:off x="8183528" y="1235764"/>
            <a:ext cx="3684700" cy="731520"/>
          </a:xfrm>
          <a:prstGeom prst="roundRect">
            <a:avLst>
              <a:gd name="adj" fmla="val 8000"/>
            </a:avLst>
          </a:prstGeom>
          <a:solidFill>
            <a:srgbClr val="000E2F"/>
          </a:solidFill>
          <a:ln>
            <a:solidFill>
              <a:srgbClr val="000E2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Column header: Advance initiatives aligned with current federal priorities">
            <a:extLst>
              <a:ext uri="{FF2B5EF4-FFF2-40B4-BE49-F238E27FC236}">
                <a16:creationId xmlns:a16="http://schemas.microsoft.com/office/drawing/2014/main" id="{CDCF009A-BA59-8D2A-47D3-9AFB3F4D68DE}"/>
              </a:ext>
            </a:extLst>
          </p:cNvPr>
          <p:cNvSpPr txBox="1"/>
          <p:nvPr/>
        </p:nvSpPr>
        <p:spPr>
          <a:xfrm>
            <a:off x="8301408" y="1296520"/>
            <a:ext cx="3684700" cy="587533"/>
          </a:xfrm>
          <a:prstGeom prst="rect">
            <a:avLst/>
          </a:prstGeom>
          <a:noFill/>
        </p:spPr>
        <p:txBody>
          <a:bodyPr wrap="square" lIns="18288" tIns="18288" rIns="18288" bIns="18288" anchor="ctr">
            <a:spAutoFit/>
          </a:bodyPr>
          <a:lstStyle/>
          <a:p>
            <a:pPr algn="l">
              <a:lnSpc>
                <a:spcPts val="2200"/>
              </a:lnSpc>
              <a:spcBef>
                <a:spcPts val="0"/>
              </a:spcBef>
              <a:spcAft>
                <a:spcPts val="0"/>
              </a:spcAft>
            </a:pPr>
            <a:r>
              <a:rPr lang="en-US" sz="1600" b="1">
                <a:solidFill>
                  <a:srgbClr val="FFFFFF"/>
                </a:solidFill>
                <a:latin typeface="Aptos"/>
              </a:rPr>
              <a:t>Respond to changes impacting sponsored programs administration</a:t>
            </a:r>
            <a:endParaRPr sz="1600" b="1">
              <a:solidFill>
                <a:srgbClr val="FFFFFF"/>
              </a:solidFill>
              <a:latin typeface="Aptos"/>
            </a:endParaRPr>
          </a:p>
        </p:txBody>
      </p:sp>
      <p:sp>
        <p:nvSpPr>
          <p:cNvPr id="13" name="Rounded Rectangle 12">
            <a:extLst>
              <a:ext uri="{FF2B5EF4-FFF2-40B4-BE49-F238E27FC236}">
                <a16:creationId xmlns:a16="http://schemas.microsoft.com/office/drawing/2014/main" id="{7299B1C0-A3B8-A41E-35BA-25E2A0195E42}"/>
              </a:ext>
            </a:extLst>
          </p:cNvPr>
          <p:cNvSpPr/>
          <p:nvPr/>
        </p:nvSpPr>
        <p:spPr>
          <a:xfrm>
            <a:off x="905123" y="2104444"/>
            <a:ext cx="3127248" cy="3898791"/>
          </a:xfrm>
          <a:prstGeom prst="roundRect">
            <a:avLst>
              <a:gd name="adj" fmla="val 8000"/>
            </a:avLst>
          </a:prstGeom>
          <a:solidFill>
            <a:srgbClr val="F5F8FC"/>
          </a:solidFill>
          <a:ln>
            <a:solidFill>
              <a:srgbClr val="CFDA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Funding amount $35M">
            <a:extLst>
              <a:ext uri="{FF2B5EF4-FFF2-40B4-BE49-F238E27FC236}">
                <a16:creationId xmlns:a16="http://schemas.microsoft.com/office/drawing/2014/main" id="{A63399B3-4C8E-50BE-14F8-9A5BC3134F94}"/>
              </a:ext>
            </a:extLst>
          </p:cNvPr>
          <p:cNvSpPr txBox="1"/>
          <p:nvPr/>
        </p:nvSpPr>
        <p:spPr>
          <a:xfrm>
            <a:off x="1161155" y="2351332"/>
            <a:ext cx="877824" cy="420624"/>
          </a:xfrm>
          <a:prstGeom prst="rect">
            <a:avLst/>
          </a:prstGeom>
          <a:noFill/>
        </p:spPr>
        <p:txBody>
          <a:bodyPr wrap="square" lIns="18288" tIns="18288" rIns="18288" bIns="18288" anchor="ctr">
            <a:spAutoFit/>
          </a:bodyPr>
          <a:lstStyle/>
          <a:p>
            <a:pPr algn="l">
              <a:lnSpc>
                <a:spcPct val="100000"/>
              </a:lnSpc>
              <a:spcBef>
                <a:spcPts val="0"/>
              </a:spcBef>
              <a:spcAft>
                <a:spcPts val="0"/>
              </a:spcAft>
            </a:pPr>
            <a:r>
              <a:rPr sz="2400" b="1">
                <a:solidFill>
                  <a:schemeClr val="accent2">
                    <a:lumMod val="75000"/>
                  </a:schemeClr>
                </a:solidFill>
                <a:latin typeface="Aptos"/>
              </a:rPr>
              <a:t>$35M</a:t>
            </a:r>
          </a:p>
        </p:txBody>
      </p:sp>
      <p:sp>
        <p:nvSpPr>
          <p:cNvPr id="15" name="Funding description $35M">
            <a:extLst>
              <a:ext uri="{FF2B5EF4-FFF2-40B4-BE49-F238E27FC236}">
                <a16:creationId xmlns:a16="http://schemas.microsoft.com/office/drawing/2014/main" id="{FBFF586F-0000-CC63-15B9-B99AC456C2FF}"/>
              </a:ext>
            </a:extLst>
          </p:cNvPr>
          <p:cNvSpPr txBox="1"/>
          <p:nvPr/>
        </p:nvSpPr>
        <p:spPr>
          <a:xfrm>
            <a:off x="2093843" y="2388396"/>
            <a:ext cx="1700784" cy="529376"/>
          </a:xfrm>
          <a:prstGeom prst="rect">
            <a:avLst/>
          </a:prstGeom>
          <a:noFill/>
        </p:spPr>
        <p:txBody>
          <a:bodyPr wrap="square" lIns="18288" tIns="18288" rIns="18288" bIns="18288" anchor="ctr">
            <a:spAutoFit/>
          </a:bodyPr>
          <a:lstStyle/>
          <a:p>
            <a:pPr algn="l">
              <a:lnSpc>
                <a:spcPct val="100000"/>
              </a:lnSpc>
              <a:spcBef>
                <a:spcPts val="0"/>
              </a:spcBef>
              <a:spcAft>
                <a:spcPts val="0"/>
              </a:spcAft>
            </a:pPr>
            <a:r>
              <a:rPr lang="en-US" sz="1600" b="1">
                <a:solidFill>
                  <a:srgbClr val="18212A"/>
                </a:solidFill>
                <a:latin typeface="Aptos"/>
              </a:rPr>
              <a:t>R</a:t>
            </a:r>
            <a:r>
              <a:rPr sz="1600" b="1">
                <a:solidFill>
                  <a:srgbClr val="18212A"/>
                </a:solidFill>
                <a:latin typeface="Aptos"/>
              </a:rPr>
              <a:t>esearch </a:t>
            </a:r>
            <a:r>
              <a:rPr lang="en-US" sz="1600" b="1">
                <a:solidFill>
                  <a:srgbClr val="18212A"/>
                </a:solidFill>
                <a:latin typeface="Aptos"/>
              </a:rPr>
              <a:t>I</a:t>
            </a:r>
            <a:r>
              <a:rPr sz="1600" b="1">
                <a:solidFill>
                  <a:srgbClr val="18212A"/>
                </a:solidFill>
                <a:latin typeface="Aptos"/>
              </a:rPr>
              <a:t>nvestment </a:t>
            </a:r>
            <a:r>
              <a:rPr lang="en-US" sz="1600" b="1">
                <a:solidFill>
                  <a:srgbClr val="18212A"/>
                </a:solidFill>
                <a:latin typeface="Aptos"/>
              </a:rPr>
              <a:t>F</a:t>
            </a:r>
            <a:r>
              <a:rPr sz="1600" b="1">
                <a:solidFill>
                  <a:srgbClr val="18212A"/>
                </a:solidFill>
                <a:latin typeface="Aptos"/>
              </a:rPr>
              <a:t>und</a:t>
            </a:r>
          </a:p>
        </p:txBody>
      </p:sp>
      <p:sp>
        <p:nvSpPr>
          <p:cNvPr id="16" name="Rectangle 15">
            <a:extLst>
              <a:ext uri="{FF2B5EF4-FFF2-40B4-BE49-F238E27FC236}">
                <a16:creationId xmlns:a16="http://schemas.microsoft.com/office/drawing/2014/main" id="{19A6E74F-0D33-F1E2-AB52-B4EA36CC1683}"/>
              </a:ext>
            </a:extLst>
          </p:cNvPr>
          <p:cNvSpPr/>
          <p:nvPr/>
        </p:nvSpPr>
        <p:spPr>
          <a:xfrm>
            <a:off x="1161155" y="3156004"/>
            <a:ext cx="2615184" cy="10972"/>
          </a:xfrm>
          <a:prstGeom prst="rect">
            <a:avLst/>
          </a:prstGeom>
          <a:solidFill>
            <a:srgbClr val="CFDAE8"/>
          </a:solidFill>
          <a:ln>
            <a:solidFill>
              <a:srgbClr val="CFDA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Funding amount $46M">
            <a:extLst>
              <a:ext uri="{FF2B5EF4-FFF2-40B4-BE49-F238E27FC236}">
                <a16:creationId xmlns:a16="http://schemas.microsoft.com/office/drawing/2014/main" id="{7516977F-3CC8-9474-EF3C-23D5C014A6A0}"/>
              </a:ext>
            </a:extLst>
          </p:cNvPr>
          <p:cNvSpPr txBox="1"/>
          <p:nvPr/>
        </p:nvSpPr>
        <p:spPr>
          <a:xfrm>
            <a:off x="1161155" y="3485188"/>
            <a:ext cx="877824" cy="420624"/>
          </a:xfrm>
          <a:prstGeom prst="rect">
            <a:avLst/>
          </a:prstGeom>
          <a:noFill/>
        </p:spPr>
        <p:txBody>
          <a:bodyPr wrap="square" lIns="18288" tIns="18288" rIns="18288" bIns="18288" anchor="ctr">
            <a:spAutoFit/>
          </a:bodyPr>
          <a:lstStyle/>
          <a:p>
            <a:pPr algn="l">
              <a:lnSpc>
                <a:spcPct val="100000"/>
              </a:lnSpc>
              <a:spcBef>
                <a:spcPts val="0"/>
              </a:spcBef>
              <a:spcAft>
                <a:spcPts val="0"/>
              </a:spcAft>
            </a:pPr>
            <a:r>
              <a:rPr sz="2400" b="1">
                <a:solidFill>
                  <a:schemeClr val="accent2">
                    <a:lumMod val="75000"/>
                  </a:schemeClr>
                </a:solidFill>
                <a:latin typeface="Aptos"/>
              </a:rPr>
              <a:t>$46M</a:t>
            </a:r>
          </a:p>
        </p:txBody>
      </p:sp>
      <p:sp>
        <p:nvSpPr>
          <p:cNvPr id="18" name="Funding description $46M">
            <a:extLst>
              <a:ext uri="{FF2B5EF4-FFF2-40B4-BE49-F238E27FC236}">
                <a16:creationId xmlns:a16="http://schemas.microsoft.com/office/drawing/2014/main" id="{C402497A-7BCA-83DD-EACD-7457E9C3D72E}"/>
              </a:ext>
            </a:extLst>
          </p:cNvPr>
          <p:cNvSpPr txBox="1"/>
          <p:nvPr/>
        </p:nvSpPr>
        <p:spPr>
          <a:xfrm>
            <a:off x="2093843" y="3399142"/>
            <a:ext cx="1700784" cy="775597"/>
          </a:xfrm>
          <a:prstGeom prst="rect">
            <a:avLst/>
          </a:prstGeom>
          <a:noFill/>
        </p:spPr>
        <p:txBody>
          <a:bodyPr wrap="square" lIns="18288" tIns="18288" rIns="18288" bIns="18288" anchor="ctr">
            <a:spAutoFit/>
          </a:bodyPr>
          <a:lstStyle/>
          <a:p>
            <a:pPr algn="l">
              <a:lnSpc>
                <a:spcPct val="100000"/>
              </a:lnSpc>
              <a:spcBef>
                <a:spcPts val="0"/>
              </a:spcBef>
              <a:spcAft>
                <a:spcPts val="0"/>
              </a:spcAft>
            </a:pPr>
            <a:r>
              <a:rPr lang="en-US" sz="1600" b="1">
                <a:solidFill>
                  <a:srgbClr val="18212A"/>
                </a:solidFill>
                <a:latin typeface="Aptos"/>
              </a:rPr>
              <a:t>F</a:t>
            </a:r>
            <a:r>
              <a:rPr sz="1600" b="1">
                <a:solidFill>
                  <a:srgbClr val="18212A"/>
                </a:solidFill>
                <a:latin typeface="Aptos"/>
              </a:rPr>
              <a:t>unding for Innovation Faculty </a:t>
            </a:r>
            <a:r>
              <a:rPr lang="en-US" sz="1600" b="1">
                <a:solidFill>
                  <a:srgbClr val="18212A"/>
                </a:solidFill>
                <a:latin typeface="Aptos"/>
              </a:rPr>
              <a:t>H</a:t>
            </a:r>
            <a:r>
              <a:rPr sz="1600" b="1">
                <a:solidFill>
                  <a:srgbClr val="18212A"/>
                </a:solidFill>
                <a:latin typeface="Aptos"/>
              </a:rPr>
              <a:t>ires</a:t>
            </a:r>
          </a:p>
        </p:txBody>
      </p:sp>
      <p:sp>
        <p:nvSpPr>
          <p:cNvPr id="19" name="Rectangle 18">
            <a:extLst>
              <a:ext uri="{FF2B5EF4-FFF2-40B4-BE49-F238E27FC236}">
                <a16:creationId xmlns:a16="http://schemas.microsoft.com/office/drawing/2014/main" id="{234C2627-426F-720A-A099-D3F198AF9EA2}"/>
              </a:ext>
            </a:extLst>
          </p:cNvPr>
          <p:cNvSpPr/>
          <p:nvPr/>
        </p:nvSpPr>
        <p:spPr>
          <a:xfrm>
            <a:off x="1161155" y="4289860"/>
            <a:ext cx="2615184" cy="10972"/>
          </a:xfrm>
          <a:prstGeom prst="rect">
            <a:avLst/>
          </a:prstGeom>
          <a:solidFill>
            <a:srgbClr val="CFDAE8"/>
          </a:solidFill>
          <a:ln>
            <a:solidFill>
              <a:srgbClr val="CFDA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Funding amount $20M">
            <a:extLst>
              <a:ext uri="{FF2B5EF4-FFF2-40B4-BE49-F238E27FC236}">
                <a16:creationId xmlns:a16="http://schemas.microsoft.com/office/drawing/2014/main" id="{E186A842-2D4C-7D4C-ED3D-421238E95552}"/>
              </a:ext>
            </a:extLst>
          </p:cNvPr>
          <p:cNvSpPr txBox="1"/>
          <p:nvPr/>
        </p:nvSpPr>
        <p:spPr>
          <a:xfrm>
            <a:off x="1161155" y="4619044"/>
            <a:ext cx="877824" cy="420624"/>
          </a:xfrm>
          <a:prstGeom prst="rect">
            <a:avLst/>
          </a:prstGeom>
          <a:noFill/>
        </p:spPr>
        <p:txBody>
          <a:bodyPr wrap="square" lIns="18288" tIns="18288" rIns="18288" bIns="18288" anchor="ctr">
            <a:spAutoFit/>
          </a:bodyPr>
          <a:lstStyle/>
          <a:p>
            <a:pPr algn="l">
              <a:lnSpc>
                <a:spcPct val="100000"/>
              </a:lnSpc>
              <a:spcBef>
                <a:spcPts val="0"/>
              </a:spcBef>
              <a:spcAft>
                <a:spcPts val="0"/>
              </a:spcAft>
            </a:pPr>
            <a:r>
              <a:rPr sz="2400" b="1">
                <a:solidFill>
                  <a:schemeClr val="accent2">
                    <a:lumMod val="75000"/>
                  </a:schemeClr>
                </a:solidFill>
                <a:latin typeface="Aptos"/>
              </a:rPr>
              <a:t>$20M</a:t>
            </a:r>
          </a:p>
        </p:txBody>
      </p:sp>
      <p:sp>
        <p:nvSpPr>
          <p:cNvPr id="21" name="Funding description $20M">
            <a:extLst>
              <a:ext uri="{FF2B5EF4-FFF2-40B4-BE49-F238E27FC236}">
                <a16:creationId xmlns:a16="http://schemas.microsoft.com/office/drawing/2014/main" id="{9EB2B572-F33E-731A-E4FB-B098B33B0F03}"/>
              </a:ext>
            </a:extLst>
          </p:cNvPr>
          <p:cNvSpPr txBox="1"/>
          <p:nvPr/>
        </p:nvSpPr>
        <p:spPr>
          <a:xfrm>
            <a:off x="2093843" y="4532998"/>
            <a:ext cx="1700784" cy="775597"/>
          </a:xfrm>
          <a:prstGeom prst="rect">
            <a:avLst/>
          </a:prstGeom>
          <a:noFill/>
        </p:spPr>
        <p:txBody>
          <a:bodyPr wrap="square" lIns="18288" tIns="18288" rIns="18288" bIns="18288" anchor="ctr">
            <a:spAutoFit/>
          </a:bodyPr>
          <a:lstStyle/>
          <a:p>
            <a:pPr algn="l">
              <a:lnSpc>
                <a:spcPct val="100000"/>
              </a:lnSpc>
              <a:spcBef>
                <a:spcPts val="0"/>
              </a:spcBef>
              <a:spcAft>
                <a:spcPts val="0"/>
              </a:spcAft>
            </a:pPr>
            <a:r>
              <a:rPr lang="en-US" sz="1600" b="1">
                <a:solidFill>
                  <a:srgbClr val="18212A"/>
                </a:solidFill>
                <a:latin typeface="Aptos"/>
              </a:rPr>
              <a:t>F</a:t>
            </a:r>
            <a:r>
              <a:rPr sz="1600" b="1">
                <a:solidFill>
                  <a:srgbClr val="18212A"/>
                </a:solidFill>
                <a:latin typeface="Aptos"/>
              </a:rPr>
              <a:t>unding for Top Tier Faculty Hiring Initiative</a:t>
            </a:r>
          </a:p>
        </p:txBody>
      </p:sp>
      <p:sp>
        <p:nvSpPr>
          <p:cNvPr id="22" name="Rounded Rectangle 21">
            <a:extLst>
              <a:ext uri="{FF2B5EF4-FFF2-40B4-BE49-F238E27FC236}">
                <a16:creationId xmlns:a16="http://schemas.microsoft.com/office/drawing/2014/main" id="{E1702A9E-01F0-4F73-33A4-D93168D1E94B}"/>
              </a:ext>
            </a:extLst>
          </p:cNvPr>
          <p:cNvSpPr/>
          <p:nvPr/>
        </p:nvSpPr>
        <p:spPr>
          <a:xfrm>
            <a:off x="4343267" y="2104444"/>
            <a:ext cx="3523414" cy="3898791"/>
          </a:xfrm>
          <a:prstGeom prst="roundRect">
            <a:avLst>
              <a:gd name="adj" fmla="val 8000"/>
            </a:avLst>
          </a:prstGeom>
          <a:solidFill>
            <a:srgbClr val="FFFFFF"/>
          </a:solidFill>
          <a:ln>
            <a:solidFill>
              <a:srgbClr val="CFDA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Faculty support actions">
            <a:extLst>
              <a:ext uri="{FF2B5EF4-FFF2-40B4-BE49-F238E27FC236}">
                <a16:creationId xmlns:a16="http://schemas.microsoft.com/office/drawing/2014/main" id="{EDBAF31F-47F0-09E8-F096-69BB22A00CB8}"/>
              </a:ext>
            </a:extLst>
          </p:cNvPr>
          <p:cNvSpPr txBox="1"/>
          <p:nvPr/>
        </p:nvSpPr>
        <p:spPr>
          <a:xfrm>
            <a:off x="4637996" y="2305612"/>
            <a:ext cx="3016569" cy="3152401"/>
          </a:xfrm>
          <a:prstGeom prst="rect">
            <a:avLst/>
          </a:prstGeom>
          <a:noFill/>
        </p:spPr>
        <p:txBody>
          <a:bodyPr wrap="square" lIns="0" tIns="0" rIns="0" bIns="0">
            <a:spAutoFit/>
          </a:bodyPr>
          <a:lstStyle/>
          <a:p>
            <a:pPr>
              <a:lnSpc>
                <a:spcPct val="96000"/>
              </a:lnSpc>
              <a:spcBef>
                <a:spcPts val="0"/>
              </a:spcBef>
              <a:spcAft>
                <a:spcPts val="1000"/>
              </a:spcAft>
            </a:pPr>
            <a:r>
              <a:rPr sz="1400" b="1">
                <a:solidFill>
                  <a:srgbClr val="000E2F"/>
                </a:solidFill>
                <a:latin typeface="Aptos"/>
              </a:rPr>
              <a:t>Launched EMERGE internal funding program</a:t>
            </a:r>
            <a:r>
              <a:rPr sz="1400" b="0">
                <a:solidFill>
                  <a:srgbClr val="18212A"/>
                </a:solidFill>
                <a:latin typeface="Aptos"/>
              </a:rPr>
              <a:t> to provide investigators with emergency funding in presence of grant terminations, delays, unexpected program closures. Supported by state emergency funds</a:t>
            </a:r>
          </a:p>
          <a:p>
            <a:pPr>
              <a:lnSpc>
                <a:spcPct val="96000"/>
              </a:lnSpc>
              <a:spcBef>
                <a:spcPts val="0"/>
              </a:spcBef>
              <a:spcAft>
                <a:spcPts val="1000"/>
              </a:spcAft>
            </a:pPr>
            <a:r>
              <a:rPr sz="1400" b="1">
                <a:solidFill>
                  <a:srgbClr val="000E2F"/>
                </a:solidFill>
                <a:latin typeface="Aptos"/>
              </a:rPr>
              <a:t>Worked with faculty </a:t>
            </a:r>
            <a:r>
              <a:rPr lang="en-US" sz="1400" b="1">
                <a:solidFill>
                  <a:srgbClr val="000E2F"/>
                </a:solidFill>
                <a:latin typeface="Aptos"/>
              </a:rPr>
              <a:t>to respond to federal shifts </a:t>
            </a:r>
            <a:r>
              <a:rPr lang="en-US" sz="1400">
                <a:solidFill>
                  <a:srgbClr val="000E2F"/>
                </a:solidFill>
                <a:latin typeface="Aptos"/>
              </a:rPr>
              <a:t>by helping them find alternate sources of funding and l</a:t>
            </a:r>
            <a:r>
              <a:rPr lang="en-US" sz="1400">
                <a:solidFill>
                  <a:srgbClr val="000E2F"/>
                </a:solidFill>
              </a:rPr>
              <a:t>aunched business developmen</a:t>
            </a:r>
            <a:r>
              <a:rPr lang="en-US" sz="1400" b="1">
                <a:solidFill>
                  <a:srgbClr val="000E2F"/>
                </a:solidFill>
              </a:rPr>
              <a:t>t </a:t>
            </a:r>
            <a:r>
              <a:rPr lang="en-US" sz="1400">
                <a:solidFill>
                  <a:srgbClr val="000E2F"/>
                </a:solidFill>
              </a:rPr>
              <a:t>training workshops for faculty</a:t>
            </a:r>
          </a:p>
          <a:p>
            <a:pPr>
              <a:lnSpc>
                <a:spcPct val="96000"/>
              </a:lnSpc>
              <a:spcBef>
                <a:spcPts val="0"/>
              </a:spcBef>
              <a:spcAft>
                <a:spcPts val="1000"/>
              </a:spcAft>
            </a:pPr>
            <a:r>
              <a:rPr lang="en-US" sz="1400" b="1">
                <a:solidFill>
                  <a:srgbClr val="000E2F"/>
                </a:solidFill>
              </a:rPr>
              <a:t>Advance initiatives aligned with current federal priorities</a:t>
            </a:r>
            <a:r>
              <a:rPr lang="en-US" sz="1400">
                <a:solidFill>
                  <a:srgbClr val="000E2F"/>
                </a:solidFill>
              </a:rPr>
              <a:t> including quantum, national security, and AI. </a:t>
            </a:r>
            <a:endParaRPr lang="en-US" sz="1400" b="1">
              <a:solidFill>
                <a:srgbClr val="000E2F"/>
              </a:solidFill>
            </a:endParaRPr>
          </a:p>
        </p:txBody>
      </p:sp>
      <p:sp>
        <p:nvSpPr>
          <p:cNvPr id="26" name="Rounded Rectangle 25">
            <a:extLst>
              <a:ext uri="{FF2B5EF4-FFF2-40B4-BE49-F238E27FC236}">
                <a16:creationId xmlns:a16="http://schemas.microsoft.com/office/drawing/2014/main" id="{C73881B0-6794-81E9-E2B2-F741E8627F3B}"/>
              </a:ext>
            </a:extLst>
          </p:cNvPr>
          <p:cNvSpPr/>
          <p:nvPr/>
        </p:nvSpPr>
        <p:spPr>
          <a:xfrm>
            <a:off x="8159631" y="2104445"/>
            <a:ext cx="3627193" cy="3898790"/>
          </a:xfrm>
          <a:prstGeom prst="roundRect">
            <a:avLst>
              <a:gd name="adj" fmla="val 8000"/>
            </a:avLst>
          </a:prstGeom>
          <a:solidFill>
            <a:srgbClr val="F5F8FC"/>
          </a:solidFill>
          <a:ln>
            <a:solidFill>
              <a:srgbClr val="CFDA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Priority action Reorganized National">
            <a:extLst>
              <a:ext uri="{FF2B5EF4-FFF2-40B4-BE49-F238E27FC236}">
                <a16:creationId xmlns:a16="http://schemas.microsoft.com/office/drawing/2014/main" id="{E911208C-4998-E0C2-7987-98FF66291205}"/>
              </a:ext>
            </a:extLst>
          </p:cNvPr>
          <p:cNvSpPr txBox="1"/>
          <p:nvPr/>
        </p:nvSpPr>
        <p:spPr>
          <a:xfrm>
            <a:off x="8402431" y="3370111"/>
            <a:ext cx="3288757" cy="2406813"/>
          </a:xfrm>
          <a:prstGeom prst="rect">
            <a:avLst/>
          </a:prstGeom>
          <a:noFill/>
        </p:spPr>
        <p:txBody>
          <a:bodyPr wrap="square" lIns="18288" tIns="18288" rIns="18288" bIns="18288" anchor="t">
            <a:spAutoFit/>
          </a:bodyPr>
          <a:lstStyle/>
          <a:p>
            <a:r>
              <a:rPr lang="en-US" sz="1400" b="1">
                <a:solidFill>
                  <a:srgbClr val="000E2F"/>
                </a:solidFill>
                <a:latin typeface="Aptos"/>
              </a:rPr>
              <a:t>We are working to prepare the University for the wide-ranging impacts of changes related to:</a:t>
            </a:r>
          </a:p>
          <a:p>
            <a:pPr marL="285750" indent="-285750">
              <a:buFont typeface="Arial" panose="020B0604020202020204" pitchFamily="34" charset="0"/>
              <a:buChar char="•"/>
            </a:pPr>
            <a:r>
              <a:rPr lang="en-US" sz="1400">
                <a:solidFill>
                  <a:srgbClr val="000E2F"/>
                </a:solidFill>
                <a:latin typeface="Aptos"/>
              </a:rPr>
              <a:t>New federal uniform guidance</a:t>
            </a:r>
          </a:p>
          <a:p>
            <a:pPr marL="285750" indent="-285750">
              <a:buFont typeface="Arial" panose="020B0604020202020204" pitchFamily="34" charset="0"/>
              <a:buChar char="•"/>
            </a:pPr>
            <a:r>
              <a:rPr lang="en-US" sz="1400">
                <a:solidFill>
                  <a:srgbClr val="000E2F"/>
                </a:solidFill>
                <a:latin typeface="Aptos"/>
              </a:rPr>
              <a:t>Indirect cost reimbursements</a:t>
            </a:r>
          </a:p>
          <a:p>
            <a:pPr marL="285750" indent="-285750">
              <a:buFont typeface="Arial" panose="020B0604020202020204" pitchFamily="34" charset="0"/>
              <a:buChar char="•"/>
            </a:pPr>
            <a:endParaRPr lang="en-US" sz="1400">
              <a:solidFill>
                <a:srgbClr val="000E2F"/>
              </a:solidFill>
              <a:latin typeface="Aptos"/>
            </a:endParaRPr>
          </a:p>
          <a:p>
            <a:r>
              <a:rPr lang="en-US" sz="1400" b="1">
                <a:solidFill>
                  <a:srgbClr val="000E2F"/>
                </a:solidFill>
                <a:latin typeface="Aptos"/>
              </a:rPr>
              <a:t>We are continuing to address grant discontinuations, reinstatements, and delays</a:t>
            </a:r>
          </a:p>
          <a:p>
            <a:pPr marL="285750" indent="-285750">
              <a:buFont typeface="Arial" panose="020B0604020202020204" pitchFamily="34" charset="0"/>
              <a:buChar char="•"/>
            </a:pPr>
            <a:endParaRPr lang="en-US" sz="1400">
              <a:solidFill>
                <a:srgbClr val="000E2F"/>
              </a:solidFill>
              <a:latin typeface="Aptos"/>
            </a:endParaRPr>
          </a:p>
          <a:p>
            <a:pPr marL="285750" indent="-285750">
              <a:buFont typeface="Arial" panose="020B0604020202020204" pitchFamily="34" charset="0"/>
              <a:buChar char="•"/>
            </a:pPr>
            <a:endParaRPr lang="en-US" sz="1400">
              <a:solidFill>
                <a:srgbClr val="000E2F"/>
              </a:solidFill>
              <a:latin typeface="Aptos"/>
            </a:endParaRPr>
          </a:p>
        </p:txBody>
      </p:sp>
      <p:sp>
        <p:nvSpPr>
          <p:cNvPr id="29" name="Priority action Pursuing faculty hir">
            <a:extLst>
              <a:ext uri="{FF2B5EF4-FFF2-40B4-BE49-F238E27FC236}">
                <a16:creationId xmlns:a16="http://schemas.microsoft.com/office/drawing/2014/main" id="{FF08999A-11EB-1B28-6B0F-A9FD225EB471}"/>
              </a:ext>
            </a:extLst>
          </p:cNvPr>
          <p:cNvSpPr txBox="1"/>
          <p:nvPr/>
        </p:nvSpPr>
        <p:spPr>
          <a:xfrm>
            <a:off x="8381499" y="2257296"/>
            <a:ext cx="3288757" cy="898708"/>
          </a:xfrm>
          <a:prstGeom prst="rect">
            <a:avLst/>
          </a:prstGeom>
          <a:noFill/>
        </p:spPr>
        <p:txBody>
          <a:bodyPr wrap="square" lIns="18288" tIns="18288" rIns="18288" bIns="18288" anchor="t">
            <a:spAutoFit/>
          </a:bodyPr>
          <a:lstStyle/>
          <a:p>
            <a:r>
              <a:rPr lang="en-US" sz="1400" b="1">
                <a:solidFill>
                  <a:srgbClr val="000E2F"/>
                </a:solidFill>
              </a:rPr>
              <a:t>OVPR has purposefully increased frequency and types of communication </a:t>
            </a:r>
            <a:r>
              <a:rPr lang="en-US" sz="1400">
                <a:solidFill>
                  <a:srgbClr val="000E2F"/>
                </a:solidFill>
              </a:rPr>
              <a:t>to keep all stakeholders apprised of federal shifts and our responses</a:t>
            </a:r>
            <a:endParaRPr lang="en-US" sz="1400" b="1">
              <a:solidFill>
                <a:srgbClr val="000E2F"/>
              </a:solidFill>
            </a:endParaRPr>
          </a:p>
        </p:txBody>
      </p:sp>
      <p:sp>
        <p:nvSpPr>
          <p:cNvPr id="3" name="Rectangle 2">
            <a:extLst>
              <a:ext uri="{FF2B5EF4-FFF2-40B4-BE49-F238E27FC236}">
                <a16:creationId xmlns:a16="http://schemas.microsoft.com/office/drawing/2014/main" id="{3FD97409-6774-7EB0-6A21-BCBB9E7F5207}"/>
              </a:ext>
            </a:extLst>
          </p:cNvPr>
          <p:cNvSpPr/>
          <p:nvPr/>
        </p:nvSpPr>
        <p:spPr>
          <a:xfrm>
            <a:off x="2633031" y="6350252"/>
            <a:ext cx="1366092" cy="334457"/>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cap="all"/>
              <a:t>Research</a:t>
            </a:r>
          </a:p>
        </p:txBody>
      </p:sp>
      <p:sp>
        <p:nvSpPr>
          <p:cNvPr id="5" name="TextBox 4">
            <a:extLst>
              <a:ext uri="{FF2B5EF4-FFF2-40B4-BE49-F238E27FC236}">
                <a16:creationId xmlns:a16="http://schemas.microsoft.com/office/drawing/2014/main" id="{89036429-A4BE-BB97-7D20-5A0F056D72FD}"/>
              </a:ext>
            </a:extLst>
          </p:cNvPr>
          <p:cNvSpPr txBox="1"/>
          <p:nvPr/>
        </p:nvSpPr>
        <p:spPr>
          <a:xfrm>
            <a:off x="810340" y="5422336"/>
            <a:ext cx="2778369" cy="584775"/>
          </a:xfrm>
          <a:prstGeom prst="rect">
            <a:avLst/>
          </a:prstGeom>
          <a:noFill/>
        </p:spPr>
        <p:txBody>
          <a:bodyPr wrap="square" rtlCol="0">
            <a:spAutoFit/>
          </a:bodyPr>
          <a:lstStyle/>
          <a:p>
            <a:pPr algn="ctr"/>
            <a:r>
              <a:rPr lang="en-US" sz="3200">
                <a:solidFill>
                  <a:schemeClr val="accent5"/>
                </a:solidFill>
                <a:latin typeface="Freestyle Script" panose="030804020302050B0404" pitchFamily="66" charset="77"/>
              </a:rPr>
              <a:t>Thank you!</a:t>
            </a:r>
          </a:p>
        </p:txBody>
      </p:sp>
      <p:pic>
        <p:nvPicPr>
          <p:cNvPr id="23" name="Picture 22">
            <a:extLst>
              <a:ext uri="{FF2B5EF4-FFF2-40B4-BE49-F238E27FC236}">
                <a16:creationId xmlns:a16="http://schemas.microsoft.com/office/drawing/2014/main" id="{E9B77FD0-9326-07E3-29D1-44460E183C10}"/>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923397" y="5478128"/>
            <a:ext cx="852942" cy="377452"/>
          </a:xfrm>
          <a:prstGeom prst="rect">
            <a:avLst/>
          </a:prstGeom>
        </p:spPr>
      </p:pic>
    </p:spTree>
    <p:extLst>
      <p:ext uri="{BB962C8B-B14F-4D97-AF65-F5344CB8AC3E}">
        <p14:creationId xmlns:p14="http://schemas.microsoft.com/office/powerpoint/2010/main" val="10635215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7FF8D-60F9-CA1F-1F41-541939A6C3B1}"/>
            </a:ext>
          </a:extLst>
        </p:cNvPr>
        <p:cNvGrpSpPr/>
        <p:nvPr/>
      </p:nvGrpSpPr>
      <p:grpSpPr>
        <a:xfrm>
          <a:off x="0" y="0"/>
          <a:ext cx="0" cy="0"/>
          <a:chOff x="0" y="0"/>
          <a:chExt cx="0" cy="0"/>
        </a:xfrm>
      </p:grpSpPr>
      <p:sp>
        <p:nvSpPr>
          <p:cNvPr id="5" name="Off-page Connector 4">
            <a:extLst>
              <a:ext uri="{FF2B5EF4-FFF2-40B4-BE49-F238E27FC236}">
                <a16:creationId xmlns:a16="http://schemas.microsoft.com/office/drawing/2014/main" id="{D8C1A5EC-9DF8-EA3D-7384-9591E93C087F}"/>
              </a:ext>
            </a:extLst>
          </p:cNvPr>
          <p:cNvSpPr/>
          <p:nvPr/>
        </p:nvSpPr>
        <p:spPr>
          <a:xfrm rot="16200000">
            <a:off x="671614" y="1539098"/>
            <a:ext cx="4412974" cy="4026784"/>
          </a:xfrm>
          <a:prstGeom prst="flowChartOffpageConnector">
            <a:avLst/>
          </a:prstGeom>
          <a:solidFill>
            <a:srgbClr val="EAF2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Chart 7">
            <a:extLst>
              <a:ext uri="{FF2B5EF4-FFF2-40B4-BE49-F238E27FC236}">
                <a16:creationId xmlns:a16="http://schemas.microsoft.com/office/drawing/2014/main" id="{8B9ADC6E-6D3B-2BA9-55B7-FF9427CCEC05}"/>
              </a:ext>
            </a:extLst>
          </p:cNvPr>
          <p:cNvGraphicFramePr>
            <a:graphicFrameLocks noGrp="1"/>
          </p:cNvGraphicFramePr>
          <p:nvPr>
            <p:extLst>
              <p:ext uri="{D42A27DB-BD31-4B8C-83A1-F6EECF244321}">
                <p14:modId xmlns:p14="http://schemas.microsoft.com/office/powerpoint/2010/main" val="657024906"/>
              </p:ext>
            </p:extLst>
          </p:nvPr>
        </p:nvGraphicFramePr>
        <p:xfrm>
          <a:off x="5087815" y="1224366"/>
          <a:ext cx="7298675" cy="5859480"/>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 Placeholder 12">
            <a:extLst>
              <a:ext uri="{FF2B5EF4-FFF2-40B4-BE49-F238E27FC236}">
                <a16:creationId xmlns:a16="http://schemas.microsoft.com/office/drawing/2014/main" id="{9307D9A2-2EE5-570A-EE79-3174F2A3DC6D}"/>
              </a:ext>
            </a:extLst>
          </p:cNvPr>
          <p:cNvSpPr>
            <a:spLocks noGrp="1"/>
          </p:cNvSpPr>
          <p:nvPr>
            <p:ph type="body" sz="quarter" idx="14"/>
          </p:nvPr>
        </p:nvSpPr>
        <p:spPr/>
        <p:txBody>
          <a:bodyPr/>
          <a:lstStyle/>
          <a:p>
            <a:endParaRPr lang="en-US"/>
          </a:p>
        </p:txBody>
      </p:sp>
      <p:sp>
        <p:nvSpPr>
          <p:cNvPr id="14" name="TextBox 13">
            <a:extLst>
              <a:ext uri="{FF2B5EF4-FFF2-40B4-BE49-F238E27FC236}">
                <a16:creationId xmlns:a16="http://schemas.microsoft.com/office/drawing/2014/main" id="{9DB270D7-6F76-9A5F-3136-BEF04382D69D}"/>
              </a:ext>
            </a:extLst>
          </p:cNvPr>
          <p:cNvSpPr txBox="1"/>
          <p:nvPr/>
        </p:nvSpPr>
        <p:spPr>
          <a:xfrm>
            <a:off x="5816717" y="1216340"/>
            <a:ext cx="5956183" cy="861774"/>
          </a:xfrm>
          <a:prstGeom prst="rect">
            <a:avLst/>
          </a:prstGeom>
          <a:noFill/>
        </p:spPr>
        <p:txBody>
          <a:bodyPr wrap="square" rtlCol="0">
            <a:spAutoFit/>
          </a:bodyPr>
          <a:lstStyle/>
          <a:p>
            <a:pPr algn="ctr"/>
            <a:r>
              <a:rPr lang="en-US" sz="1600" b="1" spc="-30"/>
              <a:t>UConn and UConn Health New Awards and Expenditures </a:t>
            </a:r>
            <a:br>
              <a:rPr lang="en-US" sz="1600" b="1" spc="-30"/>
            </a:br>
            <a:r>
              <a:rPr lang="en-US" sz="1600" b="1"/>
              <a:t>FY2018-FY2026 (Preliminary) </a:t>
            </a:r>
          </a:p>
          <a:p>
            <a:endParaRPr lang="en-US" b="1"/>
          </a:p>
        </p:txBody>
      </p:sp>
      <p:sp>
        <p:nvSpPr>
          <p:cNvPr id="16" name="TextBox 15">
            <a:extLst>
              <a:ext uri="{FF2B5EF4-FFF2-40B4-BE49-F238E27FC236}">
                <a16:creationId xmlns:a16="http://schemas.microsoft.com/office/drawing/2014/main" id="{7DF2EA36-6452-47D2-8AC6-802FB1E9CF8E}"/>
              </a:ext>
            </a:extLst>
          </p:cNvPr>
          <p:cNvSpPr txBox="1"/>
          <p:nvPr/>
        </p:nvSpPr>
        <p:spPr>
          <a:xfrm>
            <a:off x="1345777" y="1882423"/>
            <a:ext cx="2730464" cy="3093154"/>
          </a:xfrm>
          <a:prstGeom prst="rect">
            <a:avLst/>
          </a:prstGeom>
          <a:noFill/>
        </p:spPr>
        <p:txBody>
          <a:bodyPr wrap="square" rtlCol="0">
            <a:spAutoFit/>
          </a:bodyPr>
          <a:lstStyle/>
          <a:p>
            <a:pPr>
              <a:spcAft>
                <a:spcPts val="1800"/>
              </a:spcAft>
            </a:pPr>
            <a:r>
              <a:rPr lang="en-US" b="1">
                <a:solidFill>
                  <a:schemeClr val="tx2"/>
                </a:solidFill>
                <a:latin typeface="Aptos SemiBold" panose="020B0004020202020204" pitchFamily="34" charset="0"/>
              </a:rPr>
              <a:t>Our aggressive response to federal volatility has allowed UConn Research to achieve a measure of stability in our current funding. </a:t>
            </a:r>
          </a:p>
          <a:p>
            <a:r>
              <a:rPr lang="en-US" b="1">
                <a:solidFill>
                  <a:schemeClr val="tx2"/>
                </a:solidFill>
                <a:latin typeface="Aptos SemiBold" panose="020B0004020202020204" pitchFamily="34" charset="0"/>
              </a:rPr>
              <a:t>FY2025 was on track to be a growth period; instead, we are in a period of recovery.</a:t>
            </a:r>
          </a:p>
        </p:txBody>
      </p:sp>
      <p:sp>
        <p:nvSpPr>
          <p:cNvPr id="3" name="Title 2">
            <a:extLst>
              <a:ext uri="{FF2B5EF4-FFF2-40B4-BE49-F238E27FC236}">
                <a16:creationId xmlns:a16="http://schemas.microsoft.com/office/drawing/2014/main" id="{0CA48829-1258-27D6-FD4B-D1B6B5B07A8C}"/>
              </a:ext>
            </a:extLst>
          </p:cNvPr>
          <p:cNvSpPr txBox="1">
            <a:spLocks/>
          </p:cNvSpPr>
          <p:nvPr/>
        </p:nvSpPr>
        <p:spPr>
          <a:xfrm>
            <a:off x="685800" y="318712"/>
            <a:ext cx="10515600" cy="63935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t>Research Update</a:t>
            </a:r>
          </a:p>
        </p:txBody>
      </p:sp>
      <p:sp>
        <p:nvSpPr>
          <p:cNvPr id="4" name="Rectangle 3">
            <a:extLst>
              <a:ext uri="{FF2B5EF4-FFF2-40B4-BE49-F238E27FC236}">
                <a16:creationId xmlns:a16="http://schemas.microsoft.com/office/drawing/2014/main" id="{1946DAEF-D591-BEC3-9563-919A59A293BF}"/>
              </a:ext>
            </a:extLst>
          </p:cNvPr>
          <p:cNvSpPr/>
          <p:nvPr/>
        </p:nvSpPr>
        <p:spPr>
          <a:xfrm>
            <a:off x="2633031" y="6350252"/>
            <a:ext cx="1366092" cy="334457"/>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cap="all"/>
              <a:t>Research</a:t>
            </a:r>
          </a:p>
        </p:txBody>
      </p:sp>
    </p:spTree>
    <p:extLst>
      <p:ext uri="{BB962C8B-B14F-4D97-AF65-F5344CB8AC3E}">
        <p14:creationId xmlns:p14="http://schemas.microsoft.com/office/powerpoint/2010/main" val="26271732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E1224E-1F0C-1D70-E7A3-EDDB343DDE11}"/>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A465EA8E-BC5E-FC4F-538D-5E402F00F949}"/>
              </a:ext>
            </a:extLst>
          </p:cNvPr>
          <p:cNvSpPr/>
          <p:nvPr/>
        </p:nvSpPr>
        <p:spPr>
          <a:xfrm>
            <a:off x="7109323" y="918221"/>
            <a:ext cx="1771857" cy="392105"/>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C9B0E72-A5B3-C31A-C273-0CBFB44D100F}"/>
              </a:ext>
            </a:extLst>
          </p:cNvPr>
          <p:cNvSpPr txBox="1"/>
          <p:nvPr/>
        </p:nvSpPr>
        <p:spPr>
          <a:xfrm>
            <a:off x="7109323" y="918221"/>
            <a:ext cx="4701660" cy="2246769"/>
          </a:xfrm>
          <a:prstGeom prst="rect">
            <a:avLst/>
          </a:prstGeom>
          <a:noFill/>
        </p:spPr>
        <p:txBody>
          <a:bodyPr wrap="square">
            <a:spAutoFit/>
          </a:bodyPr>
          <a:lstStyle/>
          <a:p>
            <a:pPr marL="0" indent="0">
              <a:spcBef>
                <a:spcPts val="800"/>
              </a:spcBef>
              <a:spcAft>
                <a:spcPts val="1200"/>
              </a:spcAft>
              <a:buNone/>
            </a:pPr>
            <a:r>
              <a:rPr lang="en-US" b="1">
                <a:solidFill>
                  <a:schemeClr val="bg1"/>
                </a:solidFill>
                <a:latin typeface="Arial" panose="020B0604020202020204" pitchFamily="34" charset="0"/>
                <a:ea typeface="Open Sans"/>
                <a:cs typeface="Arial" panose="020B0604020202020204" pitchFamily="34" charset="0"/>
              </a:rPr>
              <a:t>Engine Goals: </a:t>
            </a:r>
          </a:p>
          <a:p>
            <a:pPr marL="292100" indent="-227013">
              <a:lnSpc>
                <a:spcPct val="100000"/>
              </a:lnSpc>
              <a:spcBef>
                <a:spcPts val="0"/>
              </a:spcBef>
              <a:buFont typeface="Arial" panose="020B0604020202020204" pitchFamily="34" charset="0"/>
              <a:buChar char="•"/>
            </a:pPr>
            <a:r>
              <a:rPr lang="en-US" sz="1400">
                <a:latin typeface="Arial" panose="020B0604020202020204" pitchFamily="34" charset="0"/>
                <a:cs typeface="Arial" panose="020B0604020202020204" pitchFamily="34" charset="0"/>
              </a:rPr>
              <a:t>Build American competitiveness in quantum technologies</a:t>
            </a:r>
          </a:p>
          <a:p>
            <a:pPr marL="292100" lvl="0" indent="-227013">
              <a:lnSpc>
                <a:spcPct val="100000"/>
              </a:lnSpc>
              <a:spcBef>
                <a:spcPts val="0"/>
              </a:spcBef>
              <a:buFont typeface="Arial" panose="020B0604020202020204" pitchFamily="34" charset="0"/>
              <a:buChar char="•"/>
            </a:pPr>
            <a:r>
              <a:rPr lang="en-US" sz="1400">
                <a:latin typeface="Arial" panose="020B0604020202020204" pitchFamily="34" charset="0"/>
                <a:cs typeface="Arial" panose="020B0604020202020204" pitchFamily="34" charset="0"/>
              </a:rPr>
              <a:t>Transform pharmaceuticals/biotechnology, defense/aerospace, and finance/insurance sectors using quantum innovation</a:t>
            </a:r>
          </a:p>
          <a:p>
            <a:pPr marL="292100" lvl="0" indent="-227013">
              <a:lnSpc>
                <a:spcPct val="100000"/>
              </a:lnSpc>
              <a:spcBef>
                <a:spcPts val="0"/>
              </a:spcBef>
              <a:buFont typeface="Arial" panose="020B0604020202020204" pitchFamily="34" charset="0"/>
              <a:buChar char="•"/>
            </a:pPr>
            <a:r>
              <a:rPr lang="en-US" sz="1400">
                <a:latin typeface="Arial" panose="020B0604020202020204" pitchFamily="34" charset="0"/>
                <a:cs typeface="Arial" panose="020B0604020202020204" pitchFamily="34" charset="0"/>
              </a:rPr>
              <a:t>Proactively develop the next generation of the American workforce for quantum supremacy</a:t>
            </a:r>
          </a:p>
          <a:p>
            <a:pPr marL="292100" lvl="0" indent="-227013">
              <a:lnSpc>
                <a:spcPct val="100000"/>
              </a:lnSpc>
              <a:spcBef>
                <a:spcPts val="0"/>
              </a:spcBef>
              <a:buFont typeface="Arial" panose="020B0604020202020204" pitchFamily="34" charset="0"/>
              <a:buChar char="•"/>
            </a:pPr>
            <a:r>
              <a:rPr lang="en-US" sz="1400">
                <a:latin typeface="Arial" panose="020B0604020202020204" pitchFamily="34" charset="0"/>
                <a:cs typeface="Arial" panose="020B0604020202020204" pitchFamily="34" charset="0"/>
              </a:rPr>
              <a:t>Fuel the growth of a broad entrepreneurial ecosystem</a:t>
            </a:r>
          </a:p>
        </p:txBody>
      </p:sp>
      <p:sp>
        <p:nvSpPr>
          <p:cNvPr id="11" name="Rectangle 10">
            <a:extLst>
              <a:ext uri="{FF2B5EF4-FFF2-40B4-BE49-F238E27FC236}">
                <a16:creationId xmlns:a16="http://schemas.microsoft.com/office/drawing/2014/main" id="{40ED3C7F-B69A-8F06-6707-572FC8AD8A2D}"/>
              </a:ext>
            </a:extLst>
          </p:cNvPr>
          <p:cNvSpPr/>
          <p:nvPr/>
        </p:nvSpPr>
        <p:spPr>
          <a:xfrm>
            <a:off x="2309945" y="3499059"/>
            <a:ext cx="2725193" cy="392105"/>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0618A2F-3150-700C-0803-AFB2FF6F9E9B}"/>
              </a:ext>
            </a:extLst>
          </p:cNvPr>
          <p:cNvSpPr/>
          <p:nvPr/>
        </p:nvSpPr>
        <p:spPr>
          <a:xfrm>
            <a:off x="7212079" y="3492958"/>
            <a:ext cx="2478179" cy="392105"/>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41465F4-1A57-A563-8B00-454C597C5D2A}"/>
              </a:ext>
            </a:extLst>
          </p:cNvPr>
          <p:cNvSpPr/>
          <p:nvPr/>
        </p:nvSpPr>
        <p:spPr>
          <a:xfrm>
            <a:off x="2340542" y="1777776"/>
            <a:ext cx="3886412" cy="16027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55" name="Rectangle 3154">
            <a:extLst>
              <a:ext uri="{FF2B5EF4-FFF2-40B4-BE49-F238E27FC236}">
                <a16:creationId xmlns:a16="http://schemas.microsoft.com/office/drawing/2014/main" id="{DC012751-2C4E-D1E1-632B-F2CB3C38BCBB}"/>
              </a:ext>
            </a:extLst>
          </p:cNvPr>
          <p:cNvSpPr/>
          <p:nvPr/>
        </p:nvSpPr>
        <p:spPr>
          <a:xfrm>
            <a:off x="6858042" y="4011614"/>
            <a:ext cx="5120598" cy="27457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52" name="Straight Connector 3151">
            <a:extLst>
              <a:ext uri="{FF2B5EF4-FFF2-40B4-BE49-F238E27FC236}">
                <a16:creationId xmlns:a16="http://schemas.microsoft.com/office/drawing/2014/main" id="{EF99B8E3-A97F-5876-2EBB-4B2715B4718B}"/>
              </a:ext>
            </a:extLst>
          </p:cNvPr>
          <p:cNvCxnSpPr>
            <a:cxnSpLocks/>
          </p:cNvCxnSpPr>
          <p:nvPr/>
        </p:nvCxnSpPr>
        <p:spPr bwMode="auto">
          <a:xfrm>
            <a:off x="2098250" y="3402358"/>
            <a:ext cx="10149840" cy="0"/>
          </a:xfrm>
          <a:prstGeom prst="line">
            <a:avLst/>
          </a:prstGeom>
          <a:solidFill>
            <a:schemeClr val="accent1"/>
          </a:solidFill>
          <a:ln w="12700" cap="flat" cmpd="sng" algn="ctr">
            <a:solidFill>
              <a:srgbClr val="002060">
                <a:alpha val="21176"/>
              </a:srgbClr>
            </a:solidFill>
            <a:prstDash val="solid"/>
            <a:round/>
            <a:headEnd type="none" w="sm" len="sm"/>
            <a:tailEnd type="none" w="sm" len="sm"/>
          </a:ln>
          <a:effectLst/>
        </p:spPr>
      </p:cxnSp>
      <p:cxnSp>
        <p:nvCxnSpPr>
          <p:cNvPr id="3154" name="Straight Connector 3153">
            <a:extLst>
              <a:ext uri="{FF2B5EF4-FFF2-40B4-BE49-F238E27FC236}">
                <a16:creationId xmlns:a16="http://schemas.microsoft.com/office/drawing/2014/main" id="{26AB5848-E554-7FA9-421F-EB77830B3AB3}"/>
              </a:ext>
            </a:extLst>
          </p:cNvPr>
          <p:cNvCxnSpPr>
            <a:cxnSpLocks/>
          </p:cNvCxnSpPr>
          <p:nvPr/>
        </p:nvCxnSpPr>
        <p:spPr bwMode="auto">
          <a:xfrm flipV="1">
            <a:off x="6627899" y="833152"/>
            <a:ext cx="0" cy="6217920"/>
          </a:xfrm>
          <a:prstGeom prst="line">
            <a:avLst/>
          </a:prstGeom>
          <a:solidFill>
            <a:schemeClr val="accent1"/>
          </a:solidFill>
          <a:ln w="12700" cap="flat" cmpd="sng" algn="ctr">
            <a:solidFill>
              <a:srgbClr val="002060">
                <a:alpha val="21176"/>
              </a:srgbClr>
            </a:solidFill>
            <a:prstDash val="solid"/>
            <a:round/>
            <a:headEnd type="none" w="sm" len="sm"/>
            <a:tailEnd type="none" w="sm" len="sm"/>
          </a:ln>
          <a:effectLst/>
        </p:spPr>
      </p:cxnSp>
      <p:sp>
        <p:nvSpPr>
          <p:cNvPr id="3081" name="Text Box 18">
            <a:extLst>
              <a:ext uri="{FF2B5EF4-FFF2-40B4-BE49-F238E27FC236}">
                <a16:creationId xmlns:a16="http://schemas.microsoft.com/office/drawing/2014/main" id="{F4CD03F4-BC90-0EFB-AC9E-0B8219FC64CA}"/>
              </a:ext>
            </a:extLst>
          </p:cNvPr>
          <p:cNvSpPr txBox="1">
            <a:spLocks noChangeArrowheads="1"/>
          </p:cNvSpPr>
          <p:nvPr/>
        </p:nvSpPr>
        <p:spPr bwMode="auto">
          <a:xfrm>
            <a:off x="2207806" y="221592"/>
            <a:ext cx="10043674"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spcBef>
                <a:spcPct val="20000"/>
              </a:spcBef>
              <a:buChar char="•"/>
              <a:defRPr sz="2400">
                <a:solidFill>
                  <a:schemeClr val="tx1"/>
                </a:solidFill>
                <a:latin typeface="Century Gothic" panose="020B0502020202020204" pitchFamily="34" charset="0"/>
                <a:ea typeface="ＭＳ Ｐゴシック" panose="020B0600070205080204" pitchFamily="34" charset="-128"/>
              </a:defRPr>
            </a:lvl1pPr>
            <a:lvl2pPr marL="742950" indent="-285750">
              <a:spcBef>
                <a:spcPct val="20000"/>
              </a:spcBef>
              <a:buChar char="–"/>
              <a:defRPr sz="1600">
                <a:solidFill>
                  <a:schemeClr val="tx1"/>
                </a:solidFill>
                <a:latin typeface="Century Gothic" panose="020B0502020202020204" pitchFamily="34" charset="0"/>
                <a:ea typeface="ＭＳ Ｐゴシック" panose="020B0600070205080204" pitchFamily="34" charset="-128"/>
              </a:defRPr>
            </a:lvl2pPr>
            <a:lvl3pPr marL="1143000" indent="-228600">
              <a:spcBef>
                <a:spcPct val="20000"/>
              </a:spcBef>
              <a:buChar char="•"/>
              <a:defRPr sz="1400">
                <a:solidFill>
                  <a:schemeClr val="tx1"/>
                </a:solidFill>
                <a:latin typeface="Century Gothic" panose="020B0502020202020204" pitchFamily="34" charset="0"/>
                <a:ea typeface="ＭＳ Ｐゴシック" panose="020B0600070205080204" pitchFamily="34" charset="-128"/>
              </a:defRPr>
            </a:lvl3pPr>
            <a:lvl4pPr marL="1600200" indent="-228600">
              <a:spcBef>
                <a:spcPct val="20000"/>
              </a:spcBef>
              <a:buChar char="–"/>
              <a:defRPr sz="1400">
                <a:solidFill>
                  <a:schemeClr val="tx1"/>
                </a:solidFill>
                <a:latin typeface="Century Gothic" panose="020B0502020202020204" pitchFamily="34" charset="0"/>
                <a:ea typeface="ＭＳ Ｐゴシック" panose="020B0600070205080204" pitchFamily="34" charset="-128"/>
              </a:defRPr>
            </a:lvl4pPr>
            <a:lvl5pPr marL="2057400" indent="-228600">
              <a:spcBef>
                <a:spcPct val="20000"/>
              </a:spcBef>
              <a:buChar char="•"/>
              <a:defRPr sz="1400">
                <a:solidFill>
                  <a:schemeClr val="tx1"/>
                </a:solidFill>
                <a:latin typeface="Century Gothic" panose="020B0502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Century Gothic" panose="020B0502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Century Gothic" panose="020B0502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Century Gothic" panose="020B0502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Century Gothic" panose="020B0502020202020204" pitchFamily="34" charset="0"/>
                <a:ea typeface="ＭＳ Ｐゴシック" panose="020B0600070205080204" pitchFamily="34" charset="-128"/>
              </a:defRPr>
            </a:lvl9pPr>
          </a:lstStyle>
          <a:p>
            <a:pPr fontAlgn="base">
              <a:spcBef>
                <a:spcPct val="5000"/>
              </a:spcBef>
              <a:spcAft>
                <a:spcPct val="0"/>
              </a:spcAft>
              <a:buNone/>
            </a:pPr>
            <a:r>
              <a:rPr lang="en-US" altLang="en-US" sz="3300" b="1" spc="-60">
                <a:latin typeface="+mn-lt"/>
                <a:cs typeface="Times New Roman" panose="02020603050405020304" pitchFamily="18" charset="0"/>
              </a:rPr>
              <a:t>NSF Quantum Technologies Engine in Connecticut </a:t>
            </a:r>
          </a:p>
        </p:txBody>
      </p:sp>
      <p:pic>
        <p:nvPicPr>
          <p:cNvPr id="3139" name="Picture 3138">
            <a:extLst>
              <a:ext uri="{FF2B5EF4-FFF2-40B4-BE49-F238E27FC236}">
                <a16:creationId xmlns:a16="http://schemas.microsoft.com/office/drawing/2014/main" id="{6BCE8AED-C2CE-3014-3C27-B482B5D2C7C3}"/>
              </a:ext>
            </a:extLst>
          </p:cNvPr>
          <p:cNvPicPr>
            <a:picLocks noChangeAspect="1"/>
          </p:cNvPicPr>
          <p:nvPr/>
        </p:nvPicPr>
        <p:blipFill>
          <a:blip r:embed="rId3" cstate="hqprint">
            <a:extLst>
              <a:ext uri="{28A0092B-C50C-407E-A947-70E740481C1C}">
                <a14:useLocalDpi xmlns:a14="http://schemas.microsoft.com/office/drawing/2010/main"/>
              </a:ext>
            </a:extLst>
          </a:blip>
          <a:srcRect b="4412"/>
          <a:stretch>
            <a:fillRect/>
          </a:stretch>
        </p:blipFill>
        <p:spPr>
          <a:xfrm>
            <a:off x="2444703" y="1792388"/>
            <a:ext cx="3709614" cy="1477102"/>
          </a:xfrm>
          <a:prstGeom prst="rect">
            <a:avLst/>
          </a:prstGeom>
        </p:spPr>
      </p:pic>
      <p:pic>
        <p:nvPicPr>
          <p:cNvPr id="3" name="Picture 2">
            <a:extLst>
              <a:ext uri="{FF2B5EF4-FFF2-40B4-BE49-F238E27FC236}">
                <a16:creationId xmlns:a16="http://schemas.microsoft.com/office/drawing/2014/main" id="{04A3F800-2494-8BBA-3061-E9B5AEB821DF}"/>
              </a:ext>
            </a:extLst>
          </p:cNvPr>
          <p:cNvPicPr>
            <a:picLocks noChangeAspect="1"/>
          </p:cNvPicPr>
          <p:nvPr/>
        </p:nvPicPr>
        <p:blipFill>
          <a:blip r:embed="rId4" cstate="hqprint">
            <a:extLst>
              <a:ext uri="{28A0092B-C50C-407E-A947-70E740481C1C}">
                <a14:useLocalDpi xmlns:a14="http://schemas.microsoft.com/office/drawing/2010/main"/>
              </a:ext>
            </a:extLst>
          </a:blip>
          <a:srcRect b="-199"/>
          <a:stretch>
            <a:fillRect/>
          </a:stretch>
        </p:blipFill>
        <p:spPr>
          <a:xfrm>
            <a:off x="-8082" y="-284037"/>
            <a:ext cx="2184650" cy="3822604"/>
          </a:xfrm>
          <a:prstGeom prst="rect">
            <a:avLst/>
          </a:prstGeom>
        </p:spPr>
      </p:pic>
      <p:pic>
        <p:nvPicPr>
          <p:cNvPr id="2" name="Picture 1" descr="Two researchers in lab clothes work on a project.">
            <a:extLst>
              <a:ext uri="{FF2B5EF4-FFF2-40B4-BE49-F238E27FC236}">
                <a16:creationId xmlns:a16="http://schemas.microsoft.com/office/drawing/2014/main" id="{B63C9EBA-09DF-6212-A6DA-6C973CE0B565}"/>
              </a:ext>
            </a:extLst>
          </p:cNvPr>
          <p:cNvPicPr>
            <a:picLocks noChangeAspect="1"/>
          </p:cNvPicPr>
          <p:nvPr/>
        </p:nvPicPr>
        <p:blipFill>
          <a:blip r:embed="rId5" cstate="hqprint">
            <a:extLst>
              <a:ext uri="{28A0092B-C50C-407E-A947-70E740481C1C}">
                <a14:useLocalDpi xmlns:a14="http://schemas.microsoft.com/office/drawing/2010/main"/>
              </a:ext>
            </a:extLst>
          </a:blip>
          <a:srcRect b="-44"/>
          <a:stretch>
            <a:fillRect/>
          </a:stretch>
        </p:blipFill>
        <p:spPr>
          <a:xfrm>
            <a:off x="-10082" y="3535392"/>
            <a:ext cx="2186651" cy="3331066"/>
          </a:xfrm>
          <a:prstGeom prst="rect">
            <a:avLst/>
          </a:prstGeom>
        </p:spPr>
      </p:pic>
      <p:pic>
        <p:nvPicPr>
          <p:cNvPr id="3137" name="Picture 3136">
            <a:extLst>
              <a:ext uri="{FF2B5EF4-FFF2-40B4-BE49-F238E27FC236}">
                <a16:creationId xmlns:a16="http://schemas.microsoft.com/office/drawing/2014/main" id="{A7FFB906-1228-12C7-8172-13432F248783}"/>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7557361" y="4539803"/>
            <a:ext cx="705431" cy="304343"/>
          </a:xfrm>
          <a:prstGeom prst="rect">
            <a:avLst/>
          </a:prstGeom>
        </p:spPr>
      </p:pic>
      <p:pic>
        <p:nvPicPr>
          <p:cNvPr id="3138" name="Picture 3137">
            <a:extLst>
              <a:ext uri="{FF2B5EF4-FFF2-40B4-BE49-F238E27FC236}">
                <a16:creationId xmlns:a16="http://schemas.microsoft.com/office/drawing/2014/main" id="{E7046669-9C78-EFB9-FEEB-10A451B9E357}"/>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7379865" y="5526434"/>
            <a:ext cx="1060423" cy="419625"/>
          </a:xfrm>
          <a:prstGeom prst="rect">
            <a:avLst/>
          </a:prstGeom>
        </p:spPr>
      </p:pic>
      <p:pic>
        <p:nvPicPr>
          <p:cNvPr id="3140" name="Picture 3139">
            <a:extLst>
              <a:ext uri="{FF2B5EF4-FFF2-40B4-BE49-F238E27FC236}">
                <a16:creationId xmlns:a16="http://schemas.microsoft.com/office/drawing/2014/main" id="{5A09BD9C-D1AF-DDF1-8EB0-64D5488009D2}"/>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7409052" y="5026367"/>
            <a:ext cx="1002049" cy="293457"/>
          </a:xfrm>
          <a:prstGeom prst="rect">
            <a:avLst/>
          </a:prstGeom>
        </p:spPr>
      </p:pic>
      <p:pic>
        <p:nvPicPr>
          <p:cNvPr id="3141" name="Picture 3140">
            <a:extLst>
              <a:ext uri="{FF2B5EF4-FFF2-40B4-BE49-F238E27FC236}">
                <a16:creationId xmlns:a16="http://schemas.microsoft.com/office/drawing/2014/main" id="{1F853B8A-FC34-9FBC-9906-180E61B82A35}"/>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7300183" y="6337072"/>
            <a:ext cx="1185398" cy="299736"/>
          </a:xfrm>
          <a:prstGeom prst="rect">
            <a:avLst/>
          </a:prstGeom>
        </p:spPr>
      </p:pic>
      <p:pic>
        <p:nvPicPr>
          <p:cNvPr id="3142" name="Picture 3141">
            <a:extLst>
              <a:ext uri="{FF2B5EF4-FFF2-40B4-BE49-F238E27FC236}">
                <a16:creationId xmlns:a16="http://schemas.microsoft.com/office/drawing/2014/main" id="{64E3A414-4DFA-8DC7-CCE5-0E0FB9C6075A}"/>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7629634" y="6007451"/>
            <a:ext cx="981160" cy="182215"/>
          </a:xfrm>
          <a:prstGeom prst="rect">
            <a:avLst/>
          </a:prstGeom>
        </p:spPr>
      </p:pic>
      <p:pic>
        <p:nvPicPr>
          <p:cNvPr id="3144" name="Picture 3143">
            <a:extLst>
              <a:ext uri="{FF2B5EF4-FFF2-40B4-BE49-F238E27FC236}">
                <a16:creationId xmlns:a16="http://schemas.microsoft.com/office/drawing/2014/main" id="{3A53680D-1A4F-C11B-8E1E-00D75AEE2FE8}"/>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7229643" y="4102213"/>
            <a:ext cx="1353523" cy="283746"/>
          </a:xfrm>
          <a:prstGeom prst="rect">
            <a:avLst/>
          </a:prstGeom>
        </p:spPr>
      </p:pic>
      <p:sp>
        <p:nvSpPr>
          <p:cNvPr id="4" name="TextBox 3">
            <a:extLst>
              <a:ext uri="{FF2B5EF4-FFF2-40B4-BE49-F238E27FC236}">
                <a16:creationId xmlns:a16="http://schemas.microsoft.com/office/drawing/2014/main" id="{D48A6EBB-26B2-E334-3437-5F244874A130}"/>
              </a:ext>
            </a:extLst>
          </p:cNvPr>
          <p:cNvSpPr txBox="1"/>
          <p:nvPr/>
        </p:nvSpPr>
        <p:spPr>
          <a:xfrm>
            <a:off x="7215008" y="3504274"/>
            <a:ext cx="3421602" cy="369332"/>
          </a:xfrm>
          <a:prstGeom prst="rect">
            <a:avLst/>
          </a:prstGeom>
          <a:noFill/>
        </p:spPr>
        <p:txBody>
          <a:bodyPr wrap="square" rtlCol="0">
            <a:spAutoFit/>
          </a:bodyPr>
          <a:lstStyle/>
          <a:p>
            <a:r>
              <a:rPr lang="en-US" b="1">
                <a:solidFill>
                  <a:schemeClr val="bg1"/>
                </a:solidFill>
                <a:latin typeface="Arial" panose="020B0604020202020204" pitchFamily="34" charset="0"/>
                <a:cs typeface="Arial" panose="020B0604020202020204" pitchFamily="34" charset="0"/>
              </a:rPr>
              <a:t>NSF Engine Partners</a:t>
            </a:r>
          </a:p>
        </p:txBody>
      </p:sp>
      <p:pic>
        <p:nvPicPr>
          <p:cNvPr id="6" name="Picture 5" descr="A blue circle with a letter in it&#10;&#10;Description automatically generated">
            <a:extLst>
              <a:ext uri="{FF2B5EF4-FFF2-40B4-BE49-F238E27FC236}">
                <a16:creationId xmlns:a16="http://schemas.microsoft.com/office/drawing/2014/main" id="{504AEA7D-413C-D34A-D277-405DB94708D6}"/>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0567463" y="5986338"/>
            <a:ext cx="1302381" cy="574038"/>
          </a:xfrm>
          <a:prstGeom prst="rect">
            <a:avLst/>
          </a:prstGeom>
        </p:spPr>
      </p:pic>
      <p:pic>
        <p:nvPicPr>
          <p:cNvPr id="3143" name="Picture 3142">
            <a:extLst>
              <a:ext uri="{FF2B5EF4-FFF2-40B4-BE49-F238E27FC236}">
                <a16:creationId xmlns:a16="http://schemas.microsoft.com/office/drawing/2014/main" id="{BA689BCB-9768-1BD9-CA70-2BE36B306D95}"/>
              </a:ext>
            </a:extLst>
          </p:cNvPr>
          <p:cNvPicPr>
            <a:picLocks noChangeAspect="1"/>
          </p:cNvPicPr>
          <p:nvPr/>
        </p:nvPicPr>
        <p:blipFill>
          <a:blip r:embed="rId13"/>
          <a:stretch>
            <a:fillRect/>
          </a:stretch>
        </p:blipFill>
        <p:spPr>
          <a:xfrm>
            <a:off x="8881180" y="4125748"/>
            <a:ext cx="1239174" cy="348992"/>
          </a:xfrm>
          <a:prstGeom prst="rect">
            <a:avLst/>
          </a:prstGeom>
        </p:spPr>
      </p:pic>
      <p:pic>
        <p:nvPicPr>
          <p:cNvPr id="3145" name="Picture 3144" descr="A black and white logo&#10;&#10;AI-generated content may be incorrect.">
            <a:extLst>
              <a:ext uri="{FF2B5EF4-FFF2-40B4-BE49-F238E27FC236}">
                <a16:creationId xmlns:a16="http://schemas.microsoft.com/office/drawing/2014/main" id="{23337C73-4FF6-FC3E-52A2-B669CBD6392F}"/>
              </a:ext>
            </a:extLst>
          </p:cNvPr>
          <p:cNvPicPr>
            <a:picLocks noChangeAspect="1"/>
          </p:cNvPicPr>
          <p:nvPr/>
        </p:nvPicPr>
        <p:blipFill>
          <a:blip r:embed="rId14" cstate="hqprint">
            <a:extLst>
              <a:ext uri="{28A0092B-C50C-407E-A947-70E740481C1C}">
                <a14:useLocalDpi xmlns:a14="http://schemas.microsoft.com/office/drawing/2010/main"/>
              </a:ext>
            </a:extLst>
          </a:blip>
          <a:stretch>
            <a:fillRect/>
          </a:stretch>
        </p:blipFill>
        <p:spPr>
          <a:xfrm>
            <a:off x="8970438" y="5034505"/>
            <a:ext cx="1149916" cy="603067"/>
          </a:xfrm>
          <a:prstGeom prst="rect">
            <a:avLst/>
          </a:prstGeom>
        </p:spPr>
      </p:pic>
      <p:pic>
        <p:nvPicPr>
          <p:cNvPr id="3146" name="Picture 2" descr="RTX Cyber">
            <a:extLst>
              <a:ext uri="{FF2B5EF4-FFF2-40B4-BE49-F238E27FC236}">
                <a16:creationId xmlns:a16="http://schemas.microsoft.com/office/drawing/2014/main" id="{D4BAF1B8-AB40-156A-02C9-F4C21FFFCC8B}"/>
              </a:ext>
            </a:extLst>
          </p:cNvPr>
          <p:cNvPicPr>
            <a:picLocks noChangeAspect="1" noChangeArrowheads="1"/>
          </p:cNvPicPr>
          <p:nvPr/>
        </p:nvPicPr>
        <p:blipFill>
          <a:blip r:embed="rId15" cstate="hqprint">
            <a:extLst>
              <a:ext uri="{28A0092B-C50C-407E-A947-70E740481C1C}">
                <a14:useLocalDpi xmlns:a14="http://schemas.microsoft.com/office/drawing/2010/main"/>
              </a:ext>
            </a:extLst>
          </a:blip>
          <a:srcRect/>
          <a:stretch>
            <a:fillRect/>
          </a:stretch>
        </p:blipFill>
        <p:spPr bwMode="auto">
          <a:xfrm>
            <a:off x="10624169" y="4123447"/>
            <a:ext cx="953526" cy="364649"/>
          </a:xfrm>
          <a:prstGeom prst="rect">
            <a:avLst/>
          </a:prstGeom>
          <a:noFill/>
          <a:extLst>
            <a:ext uri="{909E8E84-426E-40DD-AFC4-6F175D3DCCD1}">
              <a14:hiddenFill xmlns:a14="http://schemas.microsoft.com/office/drawing/2010/main">
                <a:solidFill>
                  <a:srgbClr val="FFFFFF"/>
                </a:solidFill>
              </a14:hiddenFill>
            </a:ext>
          </a:extLst>
        </p:spPr>
      </p:pic>
      <p:pic>
        <p:nvPicPr>
          <p:cNvPr id="3147" name="Picture 14" descr="Boehringer-Ingelheim-logo | Incluyeme.com Guatemala">
            <a:extLst>
              <a:ext uri="{FF2B5EF4-FFF2-40B4-BE49-F238E27FC236}">
                <a16:creationId xmlns:a16="http://schemas.microsoft.com/office/drawing/2014/main" id="{2FA5C986-ABC9-B55C-30B0-DA8615B0CB6E}"/>
              </a:ext>
            </a:extLst>
          </p:cNvPr>
          <p:cNvPicPr>
            <a:picLocks noChangeAspect="1" noChangeArrowheads="1"/>
          </p:cNvPicPr>
          <p:nvPr/>
        </p:nvPicPr>
        <p:blipFill rotWithShape="1">
          <a:blip r:embed="rId16" cstate="hqprint">
            <a:extLst>
              <a:ext uri="{28A0092B-C50C-407E-A947-70E740481C1C}">
                <a14:useLocalDpi xmlns:a14="http://schemas.microsoft.com/office/drawing/2010/main"/>
              </a:ext>
            </a:extLst>
          </a:blip>
          <a:srcRect/>
          <a:stretch>
            <a:fillRect/>
          </a:stretch>
        </p:blipFill>
        <p:spPr bwMode="auto">
          <a:xfrm>
            <a:off x="10463885" y="4574041"/>
            <a:ext cx="1274094" cy="380148"/>
          </a:xfrm>
          <a:prstGeom prst="rect">
            <a:avLst/>
          </a:prstGeom>
          <a:noFill/>
          <a:extLst>
            <a:ext uri="{909E8E84-426E-40DD-AFC4-6F175D3DCCD1}">
              <a14:hiddenFill xmlns:a14="http://schemas.microsoft.com/office/drawing/2010/main">
                <a:solidFill>
                  <a:srgbClr val="FFFFFF"/>
                </a:solidFill>
              </a14:hiddenFill>
            </a:ext>
          </a:extLst>
        </p:spPr>
      </p:pic>
      <p:pic>
        <p:nvPicPr>
          <p:cNvPr id="3148" name="Picture 3147" descr="A black background with a black square&#10;&#10;AI-generated content may be incorrect.">
            <a:extLst>
              <a:ext uri="{FF2B5EF4-FFF2-40B4-BE49-F238E27FC236}">
                <a16:creationId xmlns:a16="http://schemas.microsoft.com/office/drawing/2014/main" id="{F7E3B745-F2FB-244D-3637-4423BFC45C29}"/>
              </a:ext>
            </a:extLst>
          </p:cNvPr>
          <p:cNvPicPr>
            <a:picLocks noChangeAspect="1"/>
          </p:cNvPicPr>
          <p:nvPr/>
        </p:nvPicPr>
        <p:blipFill>
          <a:blip r:embed="rId17" cstate="hqprint">
            <a:extLst>
              <a:ext uri="{28A0092B-C50C-407E-A947-70E740481C1C}">
                <a14:useLocalDpi xmlns:a14="http://schemas.microsoft.com/office/drawing/2010/main"/>
              </a:ext>
            </a:extLst>
          </a:blip>
          <a:stretch>
            <a:fillRect/>
          </a:stretch>
        </p:blipFill>
        <p:spPr>
          <a:xfrm>
            <a:off x="8925809" y="5857621"/>
            <a:ext cx="1239175" cy="231377"/>
          </a:xfrm>
          <a:prstGeom prst="rect">
            <a:avLst/>
          </a:prstGeom>
        </p:spPr>
      </p:pic>
      <p:pic>
        <p:nvPicPr>
          <p:cNvPr id="3149" name="Picture 3148" descr="File:Logo dwave.png">
            <a:extLst>
              <a:ext uri="{FF2B5EF4-FFF2-40B4-BE49-F238E27FC236}">
                <a16:creationId xmlns:a16="http://schemas.microsoft.com/office/drawing/2014/main" id="{623C7141-9FB9-78D5-F8BE-04DC8570D8C4}"/>
              </a:ext>
            </a:extLst>
          </p:cNvPr>
          <p:cNvPicPr>
            <a:picLocks noChangeAspect="1"/>
          </p:cNvPicPr>
          <p:nvPr/>
        </p:nvPicPr>
        <p:blipFill>
          <a:blip r:embed="rId18" cstate="hqprint">
            <a:extLst>
              <a:ext uri="{28A0092B-C50C-407E-A947-70E740481C1C}">
                <a14:useLocalDpi xmlns:a14="http://schemas.microsoft.com/office/drawing/2010/main"/>
              </a:ext>
            </a:extLst>
          </a:blip>
          <a:stretch>
            <a:fillRect/>
          </a:stretch>
        </p:blipFill>
        <p:spPr>
          <a:xfrm>
            <a:off x="9028566" y="6270037"/>
            <a:ext cx="1185398" cy="331911"/>
          </a:xfrm>
          <a:prstGeom prst="rect">
            <a:avLst/>
          </a:prstGeom>
        </p:spPr>
      </p:pic>
      <p:pic>
        <p:nvPicPr>
          <p:cNvPr id="3150" name="Picture 3149" descr="A blue letters on a black background&#10;&#10;AI-generated content may be incorrect.">
            <a:extLst>
              <a:ext uri="{FF2B5EF4-FFF2-40B4-BE49-F238E27FC236}">
                <a16:creationId xmlns:a16="http://schemas.microsoft.com/office/drawing/2014/main" id="{E7C15D8C-3832-525C-AB9C-45D2388BA58D}"/>
              </a:ext>
            </a:extLst>
          </p:cNvPr>
          <p:cNvPicPr>
            <a:picLocks noChangeAspect="1"/>
          </p:cNvPicPr>
          <p:nvPr/>
        </p:nvPicPr>
        <p:blipFill>
          <a:blip r:embed="rId19" cstate="hqprint">
            <a:extLst>
              <a:ext uri="{28A0092B-C50C-407E-A947-70E740481C1C}">
                <a14:useLocalDpi xmlns:a14="http://schemas.microsoft.com/office/drawing/2010/main"/>
              </a:ext>
            </a:extLst>
          </a:blip>
          <a:stretch>
            <a:fillRect/>
          </a:stretch>
        </p:blipFill>
        <p:spPr>
          <a:xfrm>
            <a:off x="10579777" y="5105596"/>
            <a:ext cx="1042311" cy="198436"/>
          </a:xfrm>
          <a:prstGeom prst="rect">
            <a:avLst/>
          </a:prstGeom>
        </p:spPr>
      </p:pic>
      <p:pic>
        <p:nvPicPr>
          <p:cNvPr id="3151" name="Picture 8" descr="Microsoft Logo, symbol, meaning, history, PNG, brand">
            <a:extLst>
              <a:ext uri="{FF2B5EF4-FFF2-40B4-BE49-F238E27FC236}">
                <a16:creationId xmlns:a16="http://schemas.microsoft.com/office/drawing/2014/main" id="{6CEEA2A7-DAFF-A5E6-862A-162CB00242A5}"/>
              </a:ext>
            </a:extLst>
          </p:cNvPr>
          <p:cNvPicPr>
            <a:picLocks noChangeAspect="1" noChangeArrowheads="1"/>
          </p:cNvPicPr>
          <p:nvPr/>
        </p:nvPicPr>
        <p:blipFill rotWithShape="1">
          <a:blip r:embed="rId20" cstate="hqprint">
            <a:extLst>
              <a:ext uri="{28A0092B-C50C-407E-A947-70E740481C1C}">
                <a14:useLocalDpi xmlns:a14="http://schemas.microsoft.com/office/drawing/2010/main"/>
              </a:ext>
            </a:extLst>
          </a:blip>
          <a:srcRect/>
          <a:stretch>
            <a:fillRect/>
          </a:stretch>
        </p:blipFill>
        <p:spPr bwMode="auto">
          <a:xfrm>
            <a:off x="10562602" y="5538156"/>
            <a:ext cx="1076661" cy="286126"/>
          </a:xfrm>
          <a:prstGeom prst="rect">
            <a:avLst/>
          </a:prstGeom>
          <a:noFill/>
          <a:extLst>
            <a:ext uri="{909E8E84-426E-40DD-AFC4-6F175D3DCCD1}">
              <a14:hiddenFill xmlns:a14="http://schemas.microsoft.com/office/drawing/2010/main">
                <a:solidFill>
                  <a:srgbClr val="FFFFFF"/>
                </a:solidFill>
              </a14:hiddenFill>
            </a:ext>
          </a:extLst>
        </p:spPr>
      </p:pic>
      <p:pic>
        <p:nvPicPr>
          <p:cNvPr id="3153" name="Picture 3152" descr="A blue and grey logo&#10;&#10;AI-generated content may be incorrect.">
            <a:extLst>
              <a:ext uri="{FF2B5EF4-FFF2-40B4-BE49-F238E27FC236}">
                <a16:creationId xmlns:a16="http://schemas.microsoft.com/office/drawing/2014/main" id="{3E06B81B-F1DB-8240-7513-008C174F747E}"/>
              </a:ext>
            </a:extLst>
          </p:cNvPr>
          <p:cNvPicPr>
            <a:picLocks noChangeAspect="1"/>
          </p:cNvPicPr>
          <p:nvPr/>
        </p:nvPicPr>
        <p:blipFill>
          <a:blip r:embed="rId21" cstate="hqprint">
            <a:extLst>
              <a:ext uri="{28A0092B-C50C-407E-A947-70E740481C1C}">
                <a14:useLocalDpi xmlns:a14="http://schemas.microsoft.com/office/drawing/2010/main"/>
              </a:ext>
            </a:extLst>
          </a:blip>
          <a:stretch>
            <a:fillRect/>
          </a:stretch>
        </p:blipFill>
        <p:spPr>
          <a:xfrm>
            <a:off x="9036906" y="4341955"/>
            <a:ext cx="1266328" cy="410290"/>
          </a:xfrm>
          <a:prstGeom prst="rect">
            <a:avLst/>
          </a:prstGeom>
        </p:spPr>
      </p:pic>
      <p:pic>
        <p:nvPicPr>
          <p:cNvPr id="3158" name="Picture 3157">
            <a:extLst>
              <a:ext uri="{FF2B5EF4-FFF2-40B4-BE49-F238E27FC236}">
                <a16:creationId xmlns:a16="http://schemas.microsoft.com/office/drawing/2014/main" id="{1AE5184B-DCC1-DEB6-05EC-82032FD999C3}"/>
              </a:ext>
            </a:extLst>
          </p:cNvPr>
          <p:cNvPicPr>
            <a:picLocks noChangeAspect="1"/>
          </p:cNvPicPr>
          <p:nvPr/>
        </p:nvPicPr>
        <p:blipFill>
          <a:blip r:embed="rId22" cstate="hqprint">
            <a:extLst>
              <a:ext uri="{28A0092B-C50C-407E-A947-70E740481C1C}">
                <a14:useLocalDpi xmlns:a14="http://schemas.microsoft.com/office/drawing/2010/main"/>
              </a:ext>
            </a:extLst>
          </a:blip>
          <a:stretch>
            <a:fillRect/>
          </a:stretch>
        </p:blipFill>
        <p:spPr>
          <a:xfrm>
            <a:off x="2437066" y="883148"/>
            <a:ext cx="2975191" cy="989845"/>
          </a:xfrm>
          <a:prstGeom prst="rect">
            <a:avLst/>
          </a:prstGeom>
        </p:spPr>
      </p:pic>
      <p:sp>
        <p:nvSpPr>
          <p:cNvPr id="8" name="TextBox 7">
            <a:extLst>
              <a:ext uri="{FF2B5EF4-FFF2-40B4-BE49-F238E27FC236}">
                <a16:creationId xmlns:a16="http://schemas.microsoft.com/office/drawing/2014/main" id="{7CE3549F-3F1F-8D79-D819-C6B46FCFE369}"/>
              </a:ext>
            </a:extLst>
          </p:cNvPr>
          <p:cNvSpPr txBox="1"/>
          <p:nvPr/>
        </p:nvSpPr>
        <p:spPr>
          <a:xfrm>
            <a:off x="2340542" y="3493405"/>
            <a:ext cx="4282944" cy="3123932"/>
          </a:xfrm>
          <a:prstGeom prst="rect">
            <a:avLst/>
          </a:prstGeom>
          <a:noFill/>
        </p:spPr>
        <p:txBody>
          <a:bodyPr wrap="square">
            <a:spAutoFit/>
          </a:bodyPr>
          <a:lstStyle/>
          <a:p>
            <a:pPr marL="0" indent="0">
              <a:spcBef>
                <a:spcPts val="800"/>
              </a:spcBef>
              <a:spcAft>
                <a:spcPts val="1200"/>
              </a:spcAft>
              <a:buNone/>
            </a:pPr>
            <a:r>
              <a:rPr lang="en-US" b="1">
                <a:solidFill>
                  <a:schemeClr val="bg1"/>
                </a:solidFill>
                <a:latin typeface="Arial" panose="020B0604020202020204" pitchFamily="34" charset="0"/>
                <a:ea typeface="Open Sans"/>
                <a:cs typeface="Arial" panose="020B0604020202020204" pitchFamily="34" charset="0"/>
              </a:rPr>
              <a:t>Achievements to Date: </a:t>
            </a:r>
          </a:p>
          <a:p>
            <a:pPr marL="292100" indent="-227013">
              <a:lnSpc>
                <a:spcPct val="100000"/>
              </a:lnSpc>
              <a:spcBef>
                <a:spcPts val="0"/>
              </a:spcBef>
              <a:spcAft>
                <a:spcPts val="600"/>
              </a:spcAft>
              <a:buFont typeface="Arial" panose="020B0604020202020204" pitchFamily="34" charset="0"/>
              <a:buChar char="•"/>
            </a:pPr>
            <a:r>
              <a:rPr lang="en-US" sz="1400">
                <a:latin typeface="Arial" panose="020B0604020202020204" pitchFamily="34" charset="0"/>
                <a:cs typeface="Arial" panose="020B0604020202020204" pitchFamily="34" charset="0"/>
              </a:rPr>
              <a:t>Established the statewide infrastructure and partnerships needed to secure this award</a:t>
            </a:r>
          </a:p>
          <a:p>
            <a:pPr marL="292100" indent="-227013">
              <a:lnSpc>
                <a:spcPct val="100000"/>
              </a:lnSpc>
              <a:spcBef>
                <a:spcPts val="0"/>
              </a:spcBef>
              <a:spcAft>
                <a:spcPts val="600"/>
              </a:spcAft>
              <a:buFont typeface="Arial" panose="020B0604020202020204" pitchFamily="34" charset="0"/>
              <a:buChar char="•"/>
            </a:pPr>
            <a:r>
              <a:rPr lang="en-US" sz="1400">
                <a:latin typeface="Arial" panose="020B0604020202020204" pitchFamily="34" charset="0"/>
                <a:cs typeface="Arial" panose="020B0604020202020204" pitchFamily="34" charset="0"/>
              </a:rPr>
              <a:t>Workforce development initiatives launched, including vocational training, professional credentials/ </a:t>
            </a:r>
            <a:r>
              <a:rPr lang="en-US" sz="1400" err="1">
                <a:latin typeface="Arial" panose="020B0604020202020204" pitchFamily="34" charset="0"/>
                <a:cs typeface="Arial" panose="020B0604020202020204" pitchFamily="34" charset="0"/>
              </a:rPr>
              <a:t>upskillling</a:t>
            </a:r>
            <a:r>
              <a:rPr lang="en-US" sz="1400">
                <a:latin typeface="Arial" panose="020B0604020202020204" pitchFamily="34" charset="0"/>
                <a:cs typeface="Arial" panose="020B0604020202020204" pitchFamily="34" charset="0"/>
              </a:rPr>
              <a:t> and traditional education pathways.</a:t>
            </a:r>
          </a:p>
          <a:p>
            <a:pPr marL="292100" indent="-227013">
              <a:lnSpc>
                <a:spcPct val="100000"/>
              </a:lnSpc>
              <a:spcBef>
                <a:spcPts val="0"/>
              </a:spcBef>
              <a:spcAft>
                <a:spcPts val="600"/>
              </a:spcAft>
              <a:buFont typeface="Arial" panose="020B0604020202020204" pitchFamily="34" charset="0"/>
              <a:buChar char="•"/>
            </a:pPr>
            <a:r>
              <a:rPr lang="en-US" sz="1400">
                <a:latin typeface="Arial" panose="020B0604020202020204" pitchFamily="34" charset="0"/>
                <a:cs typeface="Arial" panose="020B0604020202020204" pitchFamily="34" charset="0"/>
              </a:rPr>
              <a:t>Applied research projects conducted that connect industry with university researchers</a:t>
            </a:r>
          </a:p>
          <a:p>
            <a:pPr marL="292100" indent="-227013">
              <a:lnSpc>
                <a:spcPct val="100000"/>
              </a:lnSpc>
              <a:spcBef>
                <a:spcPts val="0"/>
              </a:spcBef>
              <a:spcAft>
                <a:spcPts val="600"/>
              </a:spcAft>
              <a:buFont typeface="Arial" panose="020B0604020202020204" pitchFamily="34" charset="0"/>
              <a:buChar char="•"/>
            </a:pPr>
            <a:r>
              <a:rPr lang="en-US" sz="1400">
                <a:latin typeface="Arial" panose="020B0604020202020204" pitchFamily="34" charset="0"/>
                <a:cs typeface="Arial" panose="020B0604020202020204" pitchFamily="34" charset="0"/>
              </a:rPr>
              <a:t>Secured $121M commitment from the State for quantum infrastructure in support of </a:t>
            </a:r>
            <a:r>
              <a:rPr lang="en-US" sz="1400" err="1">
                <a:latin typeface="Arial" panose="020B0604020202020204" pitchFamily="34" charset="0"/>
                <a:cs typeface="Arial" panose="020B0604020202020204" pitchFamily="34" charset="0"/>
              </a:rPr>
              <a:t>QuantumCT</a:t>
            </a:r>
            <a:endParaRPr lang="en-US" sz="1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58301310"/>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D2B3C-1E4E-F688-8705-AE65BE2016CC}"/>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CBC546FB-20A9-5F13-2236-DEDAA72CA668}"/>
              </a:ext>
            </a:extLst>
          </p:cNvPr>
          <p:cNvPicPr>
            <a:picLocks noChangeAspect="1"/>
          </p:cNvPicPr>
          <p:nvPr/>
        </p:nvPicPr>
        <p:blipFill>
          <a:blip r:embed="rId3" cstate="hqprint">
            <a:extLst>
              <a:ext uri="{28A0092B-C50C-407E-A947-70E740481C1C}">
                <a14:useLocalDpi xmlns:a14="http://schemas.microsoft.com/office/drawing/2010/main"/>
              </a:ext>
            </a:extLst>
          </a:blip>
          <a:srcRect b="-506"/>
          <a:stretch>
            <a:fillRect/>
          </a:stretch>
        </p:blipFill>
        <p:spPr>
          <a:xfrm>
            <a:off x="6594339" y="1342031"/>
            <a:ext cx="2241734" cy="4524496"/>
          </a:xfrm>
          <a:prstGeom prst="rect">
            <a:avLst/>
          </a:prstGeom>
        </p:spPr>
      </p:pic>
      <p:sp>
        <p:nvSpPr>
          <p:cNvPr id="6" name="TextBox 5">
            <a:extLst>
              <a:ext uri="{FF2B5EF4-FFF2-40B4-BE49-F238E27FC236}">
                <a16:creationId xmlns:a16="http://schemas.microsoft.com/office/drawing/2014/main" id="{7007AD67-9640-F15E-B1CC-A49E4B8A1765}"/>
              </a:ext>
            </a:extLst>
          </p:cNvPr>
          <p:cNvSpPr txBox="1"/>
          <p:nvPr/>
        </p:nvSpPr>
        <p:spPr>
          <a:xfrm>
            <a:off x="3569761" y="1253914"/>
            <a:ext cx="2843159" cy="4539704"/>
          </a:xfrm>
          <a:prstGeom prst="rect">
            <a:avLst/>
          </a:prstGeom>
          <a:noFill/>
        </p:spPr>
        <p:txBody>
          <a:bodyPr wrap="square">
            <a:spAutoFit/>
          </a:bodyPr>
          <a:lstStyle/>
          <a:p>
            <a:pPr marL="0" marR="0" indent="0" algn="l">
              <a:buNone/>
            </a:pPr>
            <a:r>
              <a:rPr lang="en-US" b="1" i="0">
                <a:solidFill>
                  <a:schemeClr val="tx1"/>
                </a:solidFill>
                <a:effectLst/>
                <a:latin typeface="+mn-lt"/>
              </a:rPr>
              <a:t>Genesis Mission Award</a:t>
            </a:r>
          </a:p>
          <a:p>
            <a:pPr marL="0" marR="0" indent="0" algn="l">
              <a:spcAft>
                <a:spcPts val="600"/>
              </a:spcAft>
              <a:buNone/>
            </a:pPr>
            <a:r>
              <a:rPr lang="en-US" sz="1400" i="0">
                <a:solidFill>
                  <a:schemeClr val="tx1"/>
                </a:solidFill>
                <a:effectLst/>
                <a:latin typeface="+mn-lt"/>
              </a:rPr>
              <a:t>AI-Enabled Digital Twin Framework for Coupled Surface–Subsurface Hydrologic and Biogeochemical Simulation in the Northeast U.S. Coastal Region.</a:t>
            </a:r>
          </a:p>
          <a:p>
            <a:pPr marL="0" marR="0" indent="0" algn="l">
              <a:buNone/>
            </a:pPr>
            <a:r>
              <a:rPr lang="en-US" sz="1400" b="0" i="1">
                <a:solidFill>
                  <a:schemeClr val="tx1"/>
                </a:solidFill>
                <a:effectLst/>
                <a:latin typeface="+mn-lt"/>
              </a:rPr>
              <a:t>PI: Wei Ren</a:t>
            </a:r>
          </a:p>
          <a:p>
            <a:pPr marL="0" marR="0" indent="0" algn="l">
              <a:buNone/>
            </a:pPr>
            <a:r>
              <a:rPr lang="en-US" sz="1400" b="0" i="0">
                <a:solidFill>
                  <a:schemeClr val="tx1"/>
                </a:solidFill>
                <a:effectLst/>
                <a:latin typeface="+mn-lt"/>
              </a:rPr>
              <a:t>Funding Agency: US Department of Energy</a:t>
            </a:r>
          </a:p>
          <a:p>
            <a:pPr marL="0" marR="0" indent="0" algn="l">
              <a:buNone/>
            </a:pPr>
            <a:r>
              <a:rPr lang="en-US" sz="1400" b="0" i="0">
                <a:solidFill>
                  <a:schemeClr val="tx1"/>
                </a:solidFill>
                <a:effectLst/>
                <a:latin typeface="+mn-lt"/>
              </a:rPr>
              <a:t>Awarded amount</a:t>
            </a:r>
            <a:r>
              <a:rPr lang="en-US" sz="1400" b="1" i="0">
                <a:solidFill>
                  <a:schemeClr val="tx1"/>
                </a:solidFill>
                <a:effectLst/>
                <a:latin typeface="+mn-lt"/>
              </a:rPr>
              <a:t>: $525,000</a:t>
            </a:r>
            <a:r>
              <a:rPr lang="en-US" sz="1400" b="0" i="0">
                <a:solidFill>
                  <a:schemeClr val="tx1"/>
                </a:solidFill>
                <a:effectLst/>
                <a:latin typeface="+mn-lt"/>
              </a:rPr>
              <a:t> </a:t>
            </a:r>
          </a:p>
          <a:p>
            <a:pPr marL="0" marR="0" indent="0" algn="l">
              <a:buNone/>
            </a:pPr>
            <a:r>
              <a:rPr lang="en-US" sz="1400" b="0" i="0">
                <a:solidFill>
                  <a:schemeClr val="tx1"/>
                </a:solidFill>
                <a:effectLst/>
                <a:latin typeface="+mn-lt"/>
              </a:rPr>
              <a:t>  </a:t>
            </a:r>
          </a:p>
          <a:p>
            <a:pPr marL="0" marR="0" indent="0" algn="l">
              <a:buNone/>
            </a:pPr>
            <a:r>
              <a:rPr lang="en-US" sz="1400" b="0" i="0">
                <a:solidFill>
                  <a:schemeClr val="tx1"/>
                </a:solidFill>
                <a:effectLst/>
                <a:latin typeface="+mn-lt"/>
              </a:rPr>
              <a:t>The project will build an AI-powered ‘digital twin’ of the Northeast U.S.—a virtual replica that combines satellite observations, field measurements, and state-of-the-art numerical models to reveal how water and chemicals move above and below the ground.</a:t>
            </a:r>
            <a:endParaRPr lang="en-US" sz="1400" b="0" i="0">
              <a:solidFill>
                <a:srgbClr val="212121"/>
              </a:solidFill>
              <a:effectLst/>
              <a:latin typeface="Aptos" panose="020B0004020202020204" pitchFamily="34" charset="0"/>
            </a:endParaRPr>
          </a:p>
        </p:txBody>
      </p:sp>
      <p:sp>
        <p:nvSpPr>
          <p:cNvPr id="8" name="TextBox 7">
            <a:extLst>
              <a:ext uri="{FF2B5EF4-FFF2-40B4-BE49-F238E27FC236}">
                <a16:creationId xmlns:a16="http://schemas.microsoft.com/office/drawing/2014/main" id="{6E50621D-354D-9F40-FC09-1C66C556761A}"/>
              </a:ext>
            </a:extLst>
          </p:cNvPr>
          <p:cNvSpPr txBox="1"/>
          <p:nvPr/>
        </p:nvSpPr>
        <p:spPr>
          <a:xfrm>
            <a:off x="9024413" y="1194856"/>
            <a:ext cx="2854195" cy="4678204"/>
          </a:xfrm>
          <a:prstGeom prst="rect">
            <a:avLst/>
          </a:prstGeom>
          <a:noFill/>
        </p:spPr>
        <p:txBody>
          <a:bodyPr wrap="square">
            <a:spAutoFit/>
          </a:bodyPr>
          <a:lstStyle/>
          <a:p>
            <a:pPr marL="0" marR="0" indent="0" algn="l">
              <a:buNone/>
            </a:pPr>
            <a:r>
              <a:rPr lang="en-US" b="1" i="0">
                <a:solidFill>
                  <a:schemeClr val="tx1"/>
                </a:solidFill>
                <a:effectLst/>
                <a:latin typeface="+mn-lt"/>
              </a:rPr>
              <a:t>K-3 Literacy Support</a:t>
            </a:r>
          </a:p>
          <a:p>
            <a:pPr marL="0" marR="0" indent="0" algn="l">
              <a:buNone/>
            </a:pPr>
            <a:r>
              <a:rPr lang="en-US" sz="1400" b="0" i="1">
                <a:solidFill>
                  <a:schemeClr val="tx1"/>
                </a:solidFill>
                <a:effectLst/>
                <a:latin typeface="+mn-lt"/>
              </a:rPr>
              <a:t>PI: Michael Coyne</a:t>
            </a:r>
          </a:p>
          <a:p>
            <a:pPr marL="0" marR="0" indent="0" algn="l">
              <a:buNone/>
            </a:pPr>
            <a:r>
              <a:rPr lang="en-US" sz="1400" i="1"/>
              <a:t>Co-PI: Brandi Simonsen</a:t>
            </a:r>
            <a:endParaRPr lang="en-US" sz="1400" b="0" i="1">
              <a:solidFill>
                <a:schemeClr val="tx1"/>
              </a:solidFill>
              <a:effectLst/>
              <a:latin typeface="+mn-lt"/>
            </a:endParaRPr>
          </a:p>
          <a:p>
            <a:pPr marL="0" marR="0" indent="0" algn="l">
              <a:buNone/>
            </a:pPr>
            <a:r>
              <a:rPr lang="en-US" sz="1400" b="0" i="0">
                <a:solidFill>
                  <a:schemeClr val="tx1"/>
                </a:solidFill>
                <a:effectLst/>
                <a:latin typeface="+mn-lt"/>
              </a:rPr>
              <a:t>Funding Agency : </a:t>
            </a:r>
            <a:r>
              <a:rPr lang="en-US" sz="1400"/>
              <a:t>US Dept. of Education </a:t>
            </a:r>
          </a:p>
          <a:p>
            <a:pPr marL="0" marR="0" indent="0" algn="l">
              <a:buNone/>
            </a:pPr>
            <a:r>
              <a:rPr lang="en-US" sz="1400"/>
              <a:t>Prime recipient: CT State Dept. of Education.  </a:t>
            </a:r>
          </a:p>
          <a:p>
            <a:pPr marL="0" marR="0" indent="0" algn="l">
              <a:buNone/>
            </a:pPr>
            <a:r>
              <a:rPr lang="en-US" sz="1400" b="0" i="0">
                <a:solidFill>
                  <a:schemeClr val="tx1"/>
                </a:solidFill>
                <a:effectLst/>
                <a:latin typeface="+mn-lt"/>
              </a:rPr>
              <a:t>Amount to </a:t>
            </a:r>
            <a:r>
              <a:rPr lang="en-US" sz="1400"/>
              <a:t>State of CT: $10M</a:t>
            </a:r>
            <a:endParaRPr lang="en-US" sz="1400" b="0" i="0">
              <a:solidFill>
                <a:schemeClr val="tx1"/>
              </a:solidFill>
              <a:effectLst/>
              <a:latin typeface="+mn-lt"/>
            </a:endParaRPr>
          </a:p>
          <a:p>
            <a:pPr marL="0" marR="0" indent="0" algn="l">
              <a:buNone/>
            </a:pPr>
            <a:r>
              <a:rPr lang="en-US" sz="1400" b="0" i="0">
                <a:solidFill>
                  <a:schemeClr val="tx1"/>
                </a:solidFill>
                <a:effectLst/>
                <a:latin typeface="+mn-lt"/>
              </a:rPr>
              <a:t>Subaward to UConn: </a:t>
            </a:r>
            <a:r>
              <a:rPr lang="en-US" sz="1400" b="1" i="0">
                <a:solidFill>
                  <a:schemeClr val="tx1"/>
                </a:solidFill>
                <a:effectLst/>
                <a:latin typeface="+mn-lt"/>
              </a:rPr>
              <a:t>$4,313,899</a:t>
            </a:r>
            <a:r>
              <a:rPr lang="en-US" sz="1400" b="0" i="0">
                <a:solidFill>
                  <a:schemeClr val="tx1"/>
                </a:solidFill>
                <a:effectLst/>
                <a:latin typeface="+mn-lt"/>
              </a:rPr>
              <a:t> </a:t>
            </a:r>
          </a:p>
          <a:p>
            <a:pPr marL="0" marR="0" indent="0" algn="l">
              <a:buNone/>
            </a:pPr>
            <a:r>
              <a:rPr lang="en-US" sz="1400" b="0" i="0">
                <a:solidFill>
                  <a:schemeClr val="tx1"/>
                </a:solidFill>
                <a:effectLst/>
                <a:latin typeface="+mn-lt"/>
              </a:rPr>
              <a:t> </a:t>
            </a:r>
          </a:p>
          <a:p>
            <a:pPr marL="0" marR="0" indent="0" algn="l">
              <a:buNone/>
            </a:pPr>
            <a:r>
              <a:rPr lang="en-US" sz="1400"/>
              <a:t>This grant will help schools enhance targeted reading interventions and integrated positive behavioral supports. It builds on more than a decade of collaboration among CSDE, UConn, districts, schools, and partners through the Connecticut Literacy Model, while also aligning with Connecticut’s Multi-Tiered System of Support framework</a:t>
            </a:r>
            <a:endParaRPr lang="en-US" sz="1400" b="0" i="0">
              <a:solidFill>
                <a:srgbClr val="212121"/>
              </a:solidFill>
              <a:effectLst/>
              <a:latin typeface="Aptos" panose="020B0004020202020204" pitchFamily="34" charset="0"/>
            </a:endParaRPr>
          </a:p>
        </p:txBody>
      </p:sp>
      <p:sp>
        <p:nvSpPr>
          <p:cNvPr id="5" name="Text Placeholder 4">
            <a:extLst>
              <a:ext uri="{FF2B5EF4-FFF2-40B4-BE49-F238E27FC236}">
                <a16:creationId xmlns:a16="http://schemas.microsoft.com/office/drawing/2014/main" id="{F079673F-83D7-F3DE-CE30-4DE8685A9C59}"/>
              </a:ext>
            </a:extLst>
          </p:cNvPr>
          <p:cNvSpPr>
            <a:spLocks noGrp="1"/>
          </p:cNvSpPr>
          <p:nvPr>
            <p:ph type="body" sz="quarter" idx="14"/>
          </p:nvPr>
        </p:nvSpPr>
        <p:spPr/>
        <p:txBody>
          <a:bodyPr/>
          <a:lstStyle/>
          <a:p>
            <a:endParaRPr lang="en-US"/>
          </a:p>
        </p:txBody>
      </p:sp>
      <p:sp>
        <p:nvSpPr>
          <p:cNvPr id="2" name="Title 1">
            <a:extLst>
              <a:ext uri="{FF2B5EF4-FFF2-40B4-BE49-F238E27FC236}">
                <a16:creationId xmlns:a16="http://schemas.microsoft.com/office/drawing/2014/main" id="{71C4B9AB-9799-A22D-D0EF-5AE2F859D420}"/>
              </a:ext>
            </a:extLst>
          </p:cNvPr>
          <p:cNvSpPr>
            <a:spLocks noGrp="1"/>
          </p:cNvSpPr>
          <p:nvPr>
            <p:ph type="title"/>
          </p:nvPr>
        </p:nvSpPr>
        <p:spPr>
          <a:xfrm>
            <a:off x="697297" y="237405"/>
            <a:ext cx="6433265" cy="827586"/>
          </a:xfrm>
        </p:spPr>
        <p:txBody>
          <a:bodyPr>
            <a:normAutofit/>
          </a:bodyPr>
          <a:lstStyle/>
          <a:p>
            <a:r>
              <a:rPr lang="en-US" b="1"/>
              <a:t>Major Research Awards</a:t>
            </a:r>
          </a:p>
        </p:txBody>
      </p:sp>
      <p:pic>
        <p:nvPicPr>
          <p:cNvPr id="20" name="Picture 19">
            <a:extLst>
              <a:ext uri="{FF2B5EF4-FFF2-40B4-BE49-F238E27FC236}">
                <a16:creationId xmlns:a16="http://schemas.microsoft.com/office/drawing/2014/main" id="{81040506-C2D6-CF63-7058-396C007DCDCB}"/>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5039893" y="1958212"/>
            <a:ext cx="1768965" cy="879875"/>
          </a:xfrm>
          <a:prstGeom prst="rect">
            <a:avLst/>
          </a:prstGeom>
        </p:spPr>
      </p:pic>
      <p:pic>
        <p:nvPicPr>
          <p:cNvPr id="4" name="Picture 3" descr="new black and white genesis logo">
            <a:extLst>
              <a:ext uri="{FF2B5EF4-FFF2-40B4-BE49-F238E27FC236}">
                <a16:creationId xmlns:a16="http://schemas.microsoft.com/office/drawing/2014/main" id="{4E061645-E123-14DD-6226-E080F6E2C0DC}"/>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581384" y="911007"/>
            <a:ext cx="2894207" cy="2974284"/>
          </a:xfrm>
          <a:prstGeom prst="rect">
            <a:avLst/>
          </a:prstGeom>
        </p:spPr>
      </p:pic>
      <p:sp>
        <p:nvSpPr>
          <p:cNvPr id="9" name="TextBox 8">
            <a:extLst>
              <a:ext uri="{FF2B5EF4-FFF2-40B4-BE49-F238E27FC236}">
                <a16:creationId xmlns:a16="http://schemas.microsoft.com/office/drawing/2014/main" id="{05596626-4AD5-99E4-A003-9BA6A160DEEA}"/>
              </a:ext>
            </a:extLst>
          </p:cNvPr>
          <p:cNvSpPr txBox="1"/>
          <p:nvPr/>
        </p:nvSpPr>
        <p:spPr>
          <a:xfrm>
            <a:off x="1032718" y="3777708"/>
            <a:ext cx="2331580" cy="1600438"/>
          </a:xfrm>
          <a:prstGeom prst="rect">
            <a:avLst/>
          </a:prstGeom>
          <a:noFill/>
        </p:spPr>
        <p:txBody>
          <a:bodyPr wrap="square">
            <a:spAutoFit/>
          </a:bodyPr>
          <a:lstStyle/>
          <a:p>
            <a:pPr indent="0" algn="l" rtl="0">
              <a:buNone/>
            </a:pPr>
            <a:r>
              <a:rPr lang="en-US" sz="1400" b="1">
                <a:solidFill>
                  <a:schemeClr val="tx1"/>
                </a:solidFill>
                <a:effectLst/>
                <a:latin typeface="Arial Narrow" panose="020B0604020202020204" pitchFamily="34" charset="0"/>
                <a:cs typeface="Arial Narrow" panose="020B0604020202020204" pitchFamily="34" charset="0"/>
              </a:rPr>
              <a:t>The Genesis Mission unites DOE National Labs, industry, academia, and more to harness AI for breakthroughs in energy dominance, discovery science, and national security.</a:t>
            </a:r>
            <a:endParaRPr lang="en-US" sz="1400" b="1">
              <a:solidFill>
                <a:srgbClr val="000000"/>
              </a:solidFill>
              <a:effectLst/>
              <a:latin typeface="Arial Narrow" panose="020B0604020202020204" pitchFamily="34" charset="0"/>
              <a:cs typeface="Arial Narrow" panose="020B0604020202020204" pitchFamily="34" charset="0"/>
            </a:endParaRPr>
          </a:p>
        </p:txBody>
      </p:sp>
      <p:sp>
        <p:nvSpPr>
          <p:cNvPr id="3" name="Rectangle 2">
            <a:extLst>
              <a:ext uri="{FF2B5EF4-FFF2-40B4-BE49-F238E27FC236}">
                <a16:creationId xmlns:a16="http://schemas.microsoft.com/office/drawing/2014/main" id="{B6199F5A-0F50-B4DC-360F-D259C7745BC0}"/>
              </a:ext>
            </a:extLst>
          </p:cNvPr>
          <p:cNvSpPr/>
          <p:nvPr/>
        </p:nvSpPr>
        <p:spPr>
          <a:xfrm>
            <a:off x="2633031" y="6350252"/>
            <a:ext cx="1366092" cy="334457"/>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cap="all"/>
              <a:t>Research</a:t>
            </a:r>
          </a:p>
        </p:txBody>
      </p:sp>
    </p:spTree>
    <p:extLst>
      <p:ext uri="{BB962C8B-B14F-4D97-AF65-F5344CB8AC3E}">
        <p14:creationId xmlns:p14="http://schemas.microsoft.com/office/powerpoint/2010/main" val="3613276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ABDAC-F176-D6BE-D5CD-0DAEBA3CD0FA}"/>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BC9BA7E3-D432-C3CA-9524-CF6C0B780852}"/>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6340948" y="1327041"/>
            <a:ext cx="2241734" cy="4524496"/>
          </a:xfrm>
          <a:prstGeom prst="rect">
            <a:avLst/>
          </a:prstGeom>
        </p:spPr>
      </p:pic>
      <p:sp>
        <p:nvSpPr>
          <p:cNvPr id="3" name="Rectangle 2">
            <a:extLst>
              <a:ext uri="{FF2B5EF4-FFF2-40B4-BE49-F238E27FC236}">
                <a16:creationId xmlns:a16="http://schemas.microsoft.com/office/drawing/2014/main" id="{ED0AB399-198F-B180-E086-90C61D8845FD}"/>
              </a:ext>
            </a:extLst>
          </p:cNvPr>
          <p:cNvSpPr/>
          <p:nvPr/>
        </p:nvSpPr>
        <p:spPr>
          <a:xfrm>
            <a:off x="6340948" y="1625945"/>
            <a:ext cx="2241734" cy="584992"/>
          </a:xfrm>
          <a:prstGeom prst="rect">
            <a:avLst/>
          </a:prstGeom>
          <a:solidFill>
            <a:srgbClr val="E9F7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A1F44A6-E56F-3D4D-C645-E11CBB39AF73}"/>
              </a:ext>
            </a:extLst>
          </p:cNvPr>
          <p:cNvSpPr txBox="1"/>
          <p:nvPr/>
        </p:nvSpPr>
        <p:spPr>
          <a:xfrm>
            <a:off x="3151113" y="1238924"/>
            <a:ext cx="2843159" cy="4093428"/>
          </a:xfrm>
          <a:prstGeom prst="rect">
            <a:avLst/>
          </a:prstGeom>
          <a:noFill/>
        </p:spPr>
        <p:txBody>
          <a:bodyPr wrap="square">
            <a:spAutoFit/>
          </a:bodyPr>
          <a:lstStyle/>
          <a:p>
            <a:pPr marL="0" marR="0" indent="0" algn="l">
              <a:buNone/>
            </a:pPr>
            <a:r>
              <a:rPr lang="en-US" b="1" i="0">
                <a:solidFill>
                  <a:schemeClr val="tx1"/>
                </a:solidFill>
                <a:effectLst/>
                <a:latin typeface="+mn-lt"/>
              </a:rPr>
              <a:t>Connecticut Rural Health Transformation Program</a:t>
            </a:r>
          </a:p>
          <a:p>
            <a:pPr marL="0" marR="0" indent="0" algn="l">
              <a:buNone/>
            </a:pPr>
            <a:r>
              <a:rPr lang="en-US" sz="1400" b="0" i="1">
                <a:solidFill>
                  <a:schemeClr val="tx1"/>
                </a:solidFill>
                <a:effectLst/>
                <a:latin typeface="+mn-lt"/>
              </a:rPr>
              <a:t>PI: Petra Clark-Dufner</a:t>
            </a:r>
          </a:p>
          <a:p>
            <a:pPr marL="0" marR="0" indent="0" algn="l">
              <a:buNone/>
            </a:pPr>
            <a:r>
              <a:rPr lang="en-US" sz="1400" b="0" i="0">
                <a:solidFill>
                  <a:schemeClr val="tx1"/>
                </a:solidFill>
                <a:effectLst/>
                <a:latin typeface="+mn-lt"/>
              </a:rPr>
              <a:t>Funding Agency: State Dept. of Public Health</a:t>
            </a:r>
          </a:p>
          <a:p>
            <a:pPr marL="0" marR="0" indent="0" algn="l">
              <a:buNone/>
            </a:pPr>
            <a:r>
              <a:rPr lang="en-US" sz="1400" b="0" i="0">
                <a:solidFill>
                  <a:schemeClr val="tx1"/>
                </a:solidFill>
                <a:effectLst/>
                <a:latin typeface="+mn-lt"/>
              </a:rPr>
              <a:t>Awarded amount</a:t>
            </a:r>
            <a:r>
              <a:rPr lang="en-US" sz="1400" b="1" i="0">
                <a:solidFill>
                  <a:schemeClr val="tx1"/>
                </a:solidFill>
                <a:effectLst/>
                <a:latin typeface="+mn-lt"/>
              </a:rPr>
              <a:t>: $37,400,000</a:t>
            </a:r>
            <a:r>
              <a:rPr lang="en-US" sz="1400" b="0" i="0">
                <a:solidFill>
                  <a:schemeClr val="tx1"/>
                </a:solidFill>
                <a:effectLst/>
                <a:latin typeface="+mn-lt"/>
              </a:rPr>
              <a:t> for 8/1/26 – 6/30/31  (approx. $7.5M per year)</a:t>
            </a:r>
          </a:p>
          <a:p>
            <a:pPr marL="0" marR="0" indent="0" algn="l">
              <a:buNone/>
            </a:pPr>
            <a:r>
              <a:rPr lang="en-US" sz="1400" b="0" i="0">
                <a:solidFill>
                  <a:schemeClr val="tx1"/>
                </a:solidFill>
                <a:effectLst/>
                <a:latin typeface="+mn-lt"/>
              </a:rPr>
              <a:t>  </a:t>
            </a:r>
          </a:p>
          <a:p>
            <a:pPr marL="0" marR="0" indent="0" algn="l">
              <a:buNone/>
            </a:pPr>
            <a:r>
              <a:rPr lang="en-US" sz="1400" b="0" i="0">
                <a:solidFill>
                  <a:schemeClr val="tx1"/>
                </a:solidFill>
                <a:effectLst/>
                <a:latin typeface="+mn-lt"/>
              </a:rPr>
              <a:t>UConn is the coordinator for The Rural Provider Incentive Program (RPI Program), a core component of the CT Rural Health Transformation Grant Program, which is designed to incentivize medical providers to provide long term Primary Care and Behavioral Health services in Rural Towns.</a:t>
            </a:r>
            <a:endParaRPr lang="en-US" sz="1400" b="0" i="0">
              <a:solidFill>
                <a:srgbClr val="212121"/>
              </a:solidFill>
              <a:effectLst/>
              <a:latin typeface="Aptos" panose="020B0004020202020204" pitchFamily="34" charset="0"/>
            </a:endParaRPr>
          </a:p>
        </p:txBody>
      </p:sp>
      <p:sp>
        <p:nvSpPr>
          <p:cNvPr id="8" name="TextBox 7">
            <a:extLst>
              <a:ext uri="{FF2B5EF4-FFF2-40B4-BE49-F238E27FC236}">
                <a16:creationId xmlns:a16="http://schemas.microsoft.com/office/drawing/2014/main" id="{4F1D8A12-E183-736A-3B1C-31A574188D50}"/>
              </a:ext>
            </a:extLst>
          </p:cNvPr>
          <p:cNvSpPr txBox="1"/>
          <p:nvPr/>
        </p:nvSpPr>
        <p:spPr>
          <a:xfrm>
            <a:off x="8771022" y="1179866"/>
            <a:ext cx="3176648" cy="4370427"/>
          </a:xfrm>
          <a:prstGeom prst="rect">
            <a:avLst/>
          </a:prstGeom>
          <a:noFill/>
        </p:spPr>
        <p:txBody>
          <a:bodyPr wrap="square">
            <a:spAutoFit/>
          </a:bodyPr>
          <a:lstStyle/>
          <a:p>
            <a:pPr marL="0" marR="0" indent="0" algn="l">
              <a:buNone/>
            </a:pPr>
            <a:r>
              <a:rPr lang="en-US" b="1" i="0">
                <a:solidFill>
                  <a:schemeClr val="tx1"/>
                </a:solidFill>
                <a:effectLst/>
                <a:latin typeface="+mn-lt"/>
              </a:rPr>
              <a:t>Claude D. Pepper Older Americans Independence Center</a:t>
            </a:r>
          </a:p>
          <a:p>
            <a:pPr marL="0" marR="0" indent="0" algn="l">
              <a:buNone/>
            </a:pPr>
            <a:r>
              <a:rPr lang="en-US" sz="1400" b="0" i="1">
                <a:solidFill>
                  <a:schemeClr val="tx1"/>
                </a:solidFill>
                <a:effectLst/>
                <a:latin typeface="+mn-lt"/>
              </a:rPr>
              <a:t>PI: George Kuchel and Richard </a:t>
            </a:r>
            <a:r>
              <a:rPr lang="en-US" sz="1400" b="0" i="1" err="1">
                <a:solidFill>
                  <a:schemeClr val="tx1"/>
                </a:solidFill>
                <a:effectLst/>
                <a:latin typeface="+mn-lt"/>
              </a:rPr>
              <a:t>Fortinsky</a:t>
            </a:r>
            <a:r>
              <a:rPr lang="en-US" sz="1400" b="0" i="1">
                <a:solidFill>
                  <a:schemeClr val="tx1"/>
                </a:solidFill>
                <a:effectLst/>
                <a:latin typeface="+mn-lt"/>
              </a:rPr>
              <a:t> (Multi-PIs)</a:t>
            </a:r>
          </a:p>
          <a:p>
            <a:pPr marL="0" marR="0" indent="0" algn="l">
              <a:buNone/>
            </a:pPr>
            <a:r>
              <a:rPr lang="en-US" sz="1400" b="0" i="0">
                <a:solidFill>
                  <a:schemeClr val="tx1"/>
                </a:solidFill>
                <a:effectLst/>
                <a:latin typeface="+mn-lt"/>
              </a:rPr>
              <a:t>Funding Agency : NIH/National Institute on Aging</a:t>
            </a:r>
          </a:p>
          <a:p>
            <a:pPr marL="0" marR="0" indent="0" algn="l">
              <a:buNone/>
            </a:pPr>
            <a:r>
              <a:rPr lang="en-US" sz="1400" b="0" i="0">
                <a:solidFill>
                  <a:schemeClr val="tx1"/>
                </a:solidFill>
                <a:effectLst/>
                <a:latin typeface="+mn-lt"/>
              </a:rPr>
              <a:t>Amount: </a:t>
            </a:r>
            <a:r>
              <a:rPr lang="en-US" sz="1400" b="1" i="0">
                <a:solidFill>
                  <a:schemeClr val="tx1"/>
                </a:solidFill>
                <a:effectLst/>
                <a:latin typeface="+mn-lt"/>
              </a:rPr>
              <a:t>$6,579,883 </a:t>
            </a:r>
            <a:r>
              <a:rPr lang="en-US" sz="1400" b="0" i="0">
                <a:solidFill>
                  <a:schemeClr val="tx1"/>
                </a:solidFill>
                <a:effectLst/>
                <a:latin typeface="+mn-lt"/>
              </a:rPr>
              <a:t>for the period 9/1/26 – 8/31/31</a:t>
            </a:r>
          </a:p>
          <a:p>
            <a:pPr marL="0" marR="0" indent="0" algn="l">
              <a:buNone/>
            </a:pPr>
            <a:r>
              <a:rPr lang="en-US" sz="1400" b="0" i="0">
                <a:solidFill>
                  <a:schemeClr val="tx1"/>
                </a:solidFill>
                <a:effectLst/>
                <a:latin typeface="+mn-lt"/>
              </a:rPr>
              <a:t> </a:t>
            </a:r>
          </a:p>
          <a:p>
            <a:pPr marL="0" marR="0" indent="0" algn="l">
              <a:buNone/>
            </a:pPr>
            <a:r>
              <a:rPr lang="en-US" sz="1400"/>
              <a:t>This renewed award supports </a:t>
            </a:r>
            <a:r>
              <a:rPr lang="en-US" sz="1400" b="0" i="0">
                <a:solidFill>
                  <a:schemeClr val="tx1"/>
                </a:solidFill>
                <a:effectLst/>
                <a:latin typeface="+mn-lt"/>
              </a:rPr>
              <a:t>the Claude D Pepper Older Americans Independence Center at UConn (UConn OAIC). UConn’s Pepper Center is one of 16 centers nationwide designed to increase scientific knowledge that allows older adults to maintain or restore their independence.</a:t>
            </a:r>
            <a:endParaRPr lang="en-US" sz="1400" b="0" i="0">
              <a:solidFill>
                <a:srgbClr val="212121"/>
              </a:solidFill>
              <a:effectLst/>
              <a:latin typeface="Aptos" panose="020B0004020202020204" pitchFamily="34" charset="0"/>
            </a:endParaRPr>
          </a:p>
        </p:txBody>
      </p:sp>
      <p:sp>
        <p:nvSpPr>
          <p:cNvPr id="5" name="Text Placeholder 4">
            <a:extLst>
              <a:ext uri="{FF2B5EF4-FFF2-40B4-BE49-F238E27FC236}">
                <a16:creationId xmlns:a16="http://schemas.microsoft.com/office/drawing/2014/main" id="{3C02821F-D020-038F-D726-8962BEB8740F}"/>
              </a:ext>
            </a:extLst>
          </p:cNvPr>
          <p:cNvSpPr>
            <a:spLocks noGrp="1"/>
          </p:cNvSpPr>
          <p:nvPr>
            <p:ph type="body" sz="quarter" idx="14"/>
          </p:nvPr>
        </p:nvSpPr>
        <p:spPr/>
        <p:txBody>
          <a:bodyPr/>
          <a:lstStyle/>
          <a:p>
            <a:endParaRPr lang="en-US"/>
          </a:p>
        </p:txBody>
      </p:sp>
      <p:sp>
        <p:nvSpPr>
          <p:cNvPr id="2" name="Title 1">
            <a:extLst>
              <a:ext uri="{FF2B5EF4-FFF2-40B4-BE49-F238E27FC236}">
                <a16:creationId xmlns:a16="http://schemas.microsoft.com/office/drawing/2014/main" id="{7D92077E-1FD7-4B93-FC9A-DF0F51010B65}"/>
              </a:ext>
            </a:extLst>
          </p:cNvPr>
          <p:cNvSpPr>
            <a:spLocks noGrp="1"/>
          </p:cNvSpPr>
          <p:nvPr>
            <p:ph type="title"/>
          </p:nvPr>
        </p:nvSpPr>
        <p:spPr>
          <a:xfrm>
            <a:off x="685800" y="249962"/>
            <a:ext cx="10515600" cy="827586"/>
          </a:xfrm>
        </p:spPr>
        <p:txBody>
          <a:bodyPr>
            <a:normAutofit/>
          </a:bodyPr>
          <a:lstStyle/>
          <a:p>
            <a:r>
              <a:rPr lang="en-US" b="1"/>
              <a:t>Major Awards at UConn Health</a:t>
            </a:r>
          </a:p>
        </p:txBody>
      </p:sp>
      <p:pic>
        <p:nvPicPr>
          <p:cNvPr id="11" name="Picture 10">
            <a:extLst>
              <a:ext uri="{FF2B5EF4-FFF2-40B4-BE49-F238E27FC236}">
                <a16:creationId xmlns:a16="http://schemas.microsoft.com/office/drawing/2014/main" id="{4FC36A05-5F40-C924-4589-381898DB424F}"/>
              </a:ext>
            </a:extLst>
          </p:cNvPr>
          <p:cNvPicPr>
            <a:picLocks noChangeAspect="1"/>
          </p:cNvPicPr>
          <p:nvPr/>
        </p:nvPicPr>
        <p:blipFill>
          <a:blip r:embed="rId4" cstate="hqprint">
            <a:extLst>
              <a:ext uri="{28A0092B-C50C-407E-A947-70E740481C1C}">
                <a14:useLocalDpi xmlns:a14="http://schemas.microsoft.com/office/drawing/2010/main"/>
              </a:ext>
            </a:extLst>
          </a:blip>
          <a:srcRect t="-440"/>
          <a:stretch>
            <a:fillRect/>
          </a:stretch>
        </p:blipFill>
        <p:spPr>
          <a:xfrm>
            <a:off x="825592" y="1179867"/>
            <a:ext cx="2291408" cy="4737188"/>
          </a:xfrm>
          <a:prstGeom prst="rect">
            <a:avLst/>
          </a:prstGeom>
        </p:spPr>
      </p:pic>
      <p:pic>
        <p:nvPicPr>
          <p:cNvPr id="12" name="Picture 11">
            <a:extLst>
              <a:ext uri="{FF2B5EF4-FFF2-40B4-BE49-F238E27FC236}">
                <a16:creationId xmlns:a16="http://schemas.microsoft.com/office/drawing/2014/main" id="{F4636270-B9E1-4578-684D-68FEAD14DBDE}"/>
              </a:ext>
            </a:extLst>
          </p:cNvPr>
          <p:cNvPicPr>
            <a:picLocks noChangeAspect="1"/>
          </p:cNvPicPr>
          <p:nvPr/>
        </p:nvPicPr>
        <p:blipFill>
          <a:blip r:embed="rId5"/>
          <a:srcRect/>
          <a:stretch>
            <a:fillRect/>
          </a:stretch>
        </p:blipFill>
        <p:spPr>
          <a:xfrm>
            <a:off x="6586033" y="1666889"/>
            <a:ext cx="1751564" cy="478760"/>
          </a:xfrm>
          <a:prstGeom prst="rect">
            <a:avLst/>
          </a:prstGeom>
        </p:spPr>
      </p:pic>
      <p:sp>
        <p:nvSpPr>
          <p:cNvPr id="4" name="Rectangle 3">
            <a:extLst>
              <a:ext uri="{FF2B5EF4-FFF2-40B4-BE49-F238E27FC236}">
                <a16:creationId xmlns:a16="http://schemas.microsoft.com/office/drawing/2014/main" id="{0684E3D7-E360-C6FF-00C1-B53FAB51C126}"/>
              </a:ext>
            </a:extLst>
          </p:cNvPr>
          <p:cNvSpPr/>
          <p:nvPr/>
        </p:nvSpPr>
        <p:spPr>
          <a:xfrm>
            <a:off x="2633031" y="6350252"/>
            <a:ext cx="1366092" cy="334457"/>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cap="all"/>
              <a:t>Research</a:t>
            </a:r>
          </a:p>
        </p:txBody>
      </p:sp>
    </p:spTree>
    <p:extLst>
      <p:ext uri="{BB962C8B-B14F-4D97-AF65-F5344CB8AC3E}">
        <p14:creationId xmlns:p14="http://schemas.microsoft.com/office/powerpoint/2010/main" val="39977264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1B032-1679-2E71-57B7-2733EFC6BCB4}"/>
            </a:ext>
          </a:extLst>
        </p:cNvPr>
        <p:cNvGrpSpPr/>
        <p:nvPr/>
      </p:nvGrpSpPr>
      <p:grpSpPr>
        <a:xfrm>
          <a:off x="0" y="0"/>
          <a:ext cx="0" cy="0"/>
          <a:chOff x="0" y="0"/>
          <a:chExt cx="0" cy="0"/>
        </a:xfrm>
      </p:grpSpPr>
      <p:sp>
        <p:nvSpPr>
          <p:cNvPr id="88" name="Rounded Rectangle 87">
            <a:extLst>
              <a:ext uri="{FF2B5EF4-FFF2-40B4-BE49-F238E27FC236}">
                <a16:creationId xmlns:a16="http://schemas.microsoft.com/office/drawing/2014/main" id="{322381E6-DBCE-0480-537B-83F673825413}"/>
              </a:ext>
            </a:extLst>
          </p:cNvPr>
          <p:cNvSpPr>
            <a:spLocks noGrp="1"/>
          </p:cNvSpPr>
          <p:nvPr/>
        </p:nvSpPr>
        <p:spPr>
          <a:xfrm>
            <a:off x="3224052" y="2157751"/>
            <a:ext cx="2392775" cy="1456193"/>
          </a:xfrm>
          <a:prstGeom prst="roundRect">
            <a:avLst>
              <a:gd name="adj" fmla="val 4698"/>
            </a:avLst>
          </a:prstGeom>
          <a:solidFill>
            <a:srgbClr val="F0F3F5"/>
          </a:solidFill>
          <a:ln w="0">
            <a:noFill/>
          </a:ln>
        </p:spPr>
        <p:txBody>
          <a:bodyPr/>
          <a:lstStyle/>
          <a:p>
            <a:endParaRPr lang="en-US"/>
          </a:p>
        </p:txBody>
      </p:sp>
      <p:sp>
        <p:nvSpPr>
          <p:cNvPr id="87" name="Rounded Rectangle 86">
            <a:extLst>
              <a:ext uri="{FF2B5EF4-FFF2-40B4-BE49-F238E27FC236}">
                <a16:creationId xmlns:a16="http://schemas.microsoft.com/office/drawing/2014/main" id="{FAA07151-1241-1D46-3665-45D0F820B17D}"/>
              </a:ext>
            </a:extLst>
          </p:cNvPr>
          <p:cNvSpPr>
            <a:spLocks noGrp="1"/>
          </p:cNvSpPr>
          <p:nvPr/>
        </p:nvSpPr>
        <p:spPr>
          <a:xfrm>
            <a:off x="655798" y="2157751"/>
            <a:ext cx="2392775" cy="1456193"/>
          </a:xfrm>
          <a:prstGeom prst="roundRect">
            <a:avLst>
              <a:gd name="adj" fmla="val 4698"/>
            </a:avLst>
          </a:prstGeom>
          <a:solidFill>
            <a:srgbClr val="F0F3F5"/>
          </a:solidFill>
          <a:ln w="0">
            <a:noFill/>
          </a:ln>
        </p:spPr>
        <p:txBody>
          <a:bodyPr/>
          <a:lstStyle/>
          <a:p>
            <a:endParaRPr lang="en-US"/>
          </a:p>
        </p:txBody>
      </p:sp>
      <p:sp>
        <p:nvSpPr>
          <p:cNvPr id="8" name="Rounded Rectangle 7">
            <a:extLst>
              <a:ext uri="{FF2B5EF4-FFF2-40B4-BE49-F238E27FC236}">
                <a16:creationId xmlns:a16="http://schemas.microsoft.com/office/drawing/2014/main" id="{E7D739FE-26FD-B320-955C-94D568C13504}"/>
              </a:ext>
            </a:extLst>
          </p:cNvPr>
          <p:cNvSpPr>
            <a:spLocks noGrp="1"/>
          </p:cNvSpPr>
          <p:nvPr/>
        </p:nvSpPr>
        <p:spPr>
          <a:xfrm>
            <a:off x="8707868" y="308635"/>
            <a:ext cx="3238402" cy="5579337"/>
          </a:xfrm>
          <a:prstGeom prst="roundRect">
            <a:avLst>
              <a:gd name="adj" fmla="val 4698"/>
            </a:avLst>
          </a:prstGeom>
          <a:solidFill>
            <a:srgbClr val="F0F3F5"/>
          </a:solidFill>
          <a:ln w="0">
            <a:noFill/>
          </a:ln>
        </p:spPr>
        <p:txBody>
          <a:bodyPr/>
          <a:lstStyle/>
          <a:p>
            <a:endParaRPr lang="en-US"/>
          </a:p>
        </p:txBody>
      </p:sp>
      <p:sp>
        <p:nvSpPr>
          <p:cNvPr id="9" name="Rectangle 8">
            <a:extLst>
              <a:ext uri="{FF2B5EF4-FFF2-40B4-BE49-F238E27FC236}">
                <a16:creationId xmlns:a16="http://schemas.microsoft.com/office/drawing/2014/main" id="{4969EE0A-0C7B-4F8A-A1FA-BF10D4506B50}"/>
              </a:ext>
            </a:extLst>
          </p:cNvPr>
          <p:cNvSpPr>
            <a:spLocks noGrp="1"/>
          </p:cNvSpPr>
          <p:nvPr/>
        </p:nvSpPr>
        <p:spPr>
          <a:xfrm>
            <a:off x="8974568" y="820307"/>
            <a:ext cx="2743200" cy="504825"/>
          </a:xfrm>
          <a:prstGeom prst="rect">
            <a:avLst/>
          </a:prstGeom>
          <a:noFill/>
          <a:ln w="0">
            <a:noFill/>
          </a:ln>
        </p:spPr>
        <p:txBody>
          <a:bodyPr wrap="square" lIns="0" tIns="0" rIns="0" bIns="0" anchor="t">
            <a:noAutofit/>
          </a:bodyPr>
          <a:lstStyle/>
          <a:p>
            <a:pPr algn="l">
              <a:lnSpc>
                <a:spcPct val="95000"/>
              </a:lnSpc>
              <a:buNone/>
              <a:defRPr sz="1750" b="1">
                <a:solidFill>
                  <a:srgbClr val="0B2B45"/>
                </a:solidFill>
                <a:latin typeface="Aptos"/>
                <a:ea typeface="Aptos"/>
                <a:cs typeface="Aptos"/>
              </a:defRPr>
            </a:pPr>
            <a:endParaRPr b="1">
              <a:solidFill>
                <a:srgbClr val="0B2B45"/>
              </a:solidFill>
              <a:latin typeface="Aptos"/>
              <a:ea typeface="Aptos"/>
              <a:cs typeface="Aptos"/>
            </a:endParaRPr>
          </a:p>
        </p:txBody>
      </p:sp>
      <p:sp>
        <p:nvSpPr>
          <p:cNvPr id="10" name="Rectangle 9">
            <a:extLst>
              <a:ext uri="{FF2B5EF4-FFF2-40B4-BE49-F238E27FC236}">
                <a16:creationId xmlns:a16="http://schemas.microsoft.com/office/drawing/2014/main" id="{EEA97020-66F8-447D-6D40-5765277C35E4}"/>
              </a:ext>
            </a:extLst>
          </p:cNvPr>
          <p:cNvSpPr>
            <a:spLocks noGrp="1"/>
          </p:cNvSpPr>
          <p:nvPr/>
        </p:nvSpPr>
        <p:spPr>
          <a:xfrm>
            <a:off x="8974568" y="1215934"/>
            <a:ext cx="2286000" cy="200025"/>
          </a:xfrm>
          <a:prstGeom prst="rect">
            <a:avLst/>
          </a:prstGeom>
          <a:noFill/>
          <a:ln w="0">
            <a:noFill/>
          </a:ln>
        </p:spPr>
        <p:txBody>
          <a:bodyPr wrap="square" lIns="0" tIns="0" rIns="0" bIns="0" anchor="t">
            <a:noAutofit/>
          </a:bodyPr>
          <a:lstStyle/>
          <a:p>
            <a:pPr algn="l">
              <a:lnSpc>
                <a:spcPct val="100000"/>
              </a:lnSpc>
              <a:buNone/>
              <a:defRPr sz="1100" b="1">
                <a:solidFill>
                  <a:srgbClr val="D91C73"/>
                </a:solidFill>
                <a:latin typeface="Aptos"/>
                <a:ea typeface="Aptos"/>
                <a:cs typeface="Aptos"/>
              </a:defRPr>
            </a:pPr>
            <a:r>
              <a:rPr lang="en-US" sz="1100" b="1">
                <a:solidFill>
                  <a:schemeClr val="accent1"/>
                </a:solidFill>
                <a:latin typeface="Aptos"/>
                <a:ea typeface="Aptos"/>
                <a:cs typeface="Aptos"/>
              </a:rPr>
              <a:t>raised to date</a:t>
            </a:r>
          </a:p>
        </p:txBody>
      </p:sp>
      <p:sp>
        <p:nvSpPr>
          <p:cNvPr id="12" name="Rectangle 11">
            <a:extLst>
              <a:ext uri="{FF2B5EF4-FFF2-40B4-BE49-F238E27FC236}">
                <a16:creationId xmlns:a16="http://schemas.microsoft.com/office/drawing/2014/main" id="{2D00A92A-9692-4368-441E-9253A262AFC6}"/>
              </a:ext>
            </a:extLst>
          </p:cNvPr>
          <p:cNvSpPr>
            <a:spLocks noGrp="1"/>
          </p:cNvSpPr>
          <p:nvPr/>
        </p:nvSpPr>
        <p:spPr>
          <a:xfrm>
            <a:off x="8974568" y="2779705"/>
            <a:ext cx="2305050" cy="523875"/>
          </a:xfrm>
          <a:prstGeom prst="rect">
            <a:avLst/>
          </a:prstGeom>
          <a:noFill/>
          <a:ln w="0">
            <a:noFill/>
          </a:ln>
        </p:spPr>
        <p:txBody>
          <a:bodyPr wrap="square" lIns="0" tIns="0" rIns="0" bIns="0" anchor="t">
            <a:noAutofit/>
          </a:bodyPr>
          <a:lstStyle/>
          <a:p>
            <a:pPr algn="l">
              <a:lnSpc>
                <a:spcPct val="100000"/>
              </a:lnSpc>
              <a:buNone/>
              <a:defRPr sz="1400" b="1">
                <a:solidFill>
                  <a:srgbClr val="0B2B45"/>
                </a:solidFill>
                <a:latin typeface="Aptos"/>
                <a:ea typeface="Aptos"/>
                <a:cs typeface="Aptos"/>
              </a:defRPr>
            </a:pPr>
            <a:r>
              <a:rPr lang="en-US" sz="1600" b="1">
                <a:solidFill>
                  <a:srgbClr val="0B2B45"/>
                </a:solidFill>
                <a:latin typeface="Aptos"/>
                <a:ea typeface="Aptos"/>
                <a:cs typeface="Aptos"/>
              </a:rPr>
              <a:t>Unique donor count: $70K toward $100K goal</a:t>
            </a:r>
          </a:p>
        </p:txBody>
      </p:sp>
      <p:sp>
        <p:nvSpPr>
          <p:cNvPr id="14" name="Rectangle 13">
            <a:extLst>
              <a:ext uri="{FF2B5EF4-FFF2-40B4-BE49-F238E27FC236}">
                <a16:creationId xmlns:a16="http://schemas.microsoft.com/office/drawing/2014/main" id="{A1975055-FBE4-8373-FCB8-3A690E588D83}"/>
              </a:ext>
            </a:extLst>
          </p:cNvPr>
          <p:cNvSpPr>
            <a:spLocks noGrp="1"/>
          </p:cNvSpPr>
          <p:nvPr/>
        </p:nvSpPr>
        <p:spPr>
          <a:xfrm flipV="1">
            <a:off x="8974568" y="4024780"/>
            <a:ext cx="2743200" cy="9144"/>
          </a:xfrm>
          <a:prstGeom prst="rect">
            <a:avLst/>
          </a:prstGeom>
          <a:solidFill>
            <a:srgbClr val="D5DDE3"/>
          </a:solidFill>
          <a:ln w="0">
            <a:noFill/>
          </a:ln>
        </p:spPr>
        <p:txBody>
          <a:bodyPr/>
          <a:lstStyle/>
          <a:p>
            <a:endParaRPr lang="en-US"/>
          </a:p>
        </p:txBody>
      </p:sp>
      <p:sp>
        <p:nvSpPr>
          <p:cNvPr id="15" name="Rectangle 14">
            <a:extLst>
              <a:ext uri="{FF2B5EF4-FFF2-40B4-BE49-F238E27FC236}">
                <a16:creationId xmlns:a16="http://schemas.microsoft.com/office/drawing/2014/main" id="{19597F67-C2E6-C308-C813-78D8DF0C3842}"/>
              </a:ext>
            </a:extLst>
          </p:cNvPr>
          <p:cNvSpPr>
            <a:spLocks noGrp="1"/>
          </p:cNvSpPr>
          <p:nvPr/>
        </p:nvSpPr>
        <p:spPr>
          <a:xfrm>
            <a:off x="8988156" y="4246301"/>
            <a:ext cx="2729612" cy="533400"/>
          </a:xfrm>
          <a:prstGeom prst="rect">
            <a:avLst/>
          </a:prstGeom>
          <a:noFill/>
          <a:ln w="0">
            <a:noFill/>
          </a:ln>
        </p:spPr>
        <p:txBody>
          <a:bodyPr wrap="square" lIns="0" tIns="0" rIns="0" bIns="0" anchor="t">
            <a:noAutofit/>
          </a:bodyPr>
          <a:lstStyle/>
          <a:p>
            <a:pPr algn="l">
              <a:lnSpc>
                <a:spcPct val="100000"/>
              </a:lnSpc>
              <a:buNone/>
              <a:defRPr sz="1400" b="1">
                <a:solidFill>
                  <a:srgbClr val="0B2B45"/>
                </a:solidFill>
                <a:latin typeface="Aptos"/>
                <a:ea typeface="Aptos"/>
                <a:cs typeface="Aptos"/>
              </a:defRPr>
            </a:pPr>
            <a:r>
              <a:rPr sz="1600" b="1">
                <a:solidFill>
                  <a:srgbClr val="0B2B45"/>
                </a:solidFill>
                <a:latin typeface="Aptos"/>
                <a:ea typeface="Aptos"/>
                <a:cs typeface="Aptos"/>
              </a:rPr>
              <a:t>$1M+ engagement instances toward $1.2M goal</a:t>
            </a:r>
          </a:p>
        </p:txBody>
      </p:sp>
      <p:sp>
        <p:nvSpPr>
          <p:cNvPr id="11" name="Text Placeholder 10">
            <a:extLst>
              <a:ext uri="{FF2B5EF4-FFF2-40B4-BE49-F238E27FC236}">
                <a16:creationId xmlns:a16="http://schemas.microsoft.com/office/drawing/2014/main" id="{EDA02FF9-A7DA-4FE1-C3B6-2250741B7F2B}"/>
              </a:ext>
            </a:extLst>
          </p:cNvPr>
          <p:cNvSpPr>
            <a:spLocks noGrp="1"/>
          </p:cNvSpPr>
          <p:nvPr>
            <p:ph type="body" sz="quarter" idx="14"/>
          </p:nvPr>
        </p:nvSpPr>
        <p:spPr/>
        <p:txBody>
          <a:bodyPr/>
          <a:lstStyle/>
          <a:p>
            <a:endParaRPr lang="en-US"/>
          </a:p>
        </p:txBody>
      </p:sp>
      <p:sp>
        <p:nvSpPr>
          <p:cNvPr id="18" name="Rectangle 17">
            <a:extLst>
              <a:ext uri="{FF2B5EF4-FFF2-40B4-BE49-F238E27FC236}">
                <a16:creationId xmlns:a16="http://schemas.microsoft.com/office/drawing/2014/main" id="{6EC8626B-C439-6597-6150-42090D6B6980}"/>
              </a:ext>
            </a:extLst>
          </p:cNvPr>
          <p:cNvSpPr>
            <a:spLocks noGrp="1"/>
          </p:cNvSpPr>
          <p:nvPr/>
        </p:nvSpPr>
        <p:spPr>
          <a:xfrm>
            <a:off x="585656" y="1310407"/>
            <a:ext cx="8090402" cy="472440"/>
          </a:xfrm>
          <a:prstGeom prst="rect">
            <a:avLst/>
          </a:prstGeom>
          <a:noFill/>
          <a:ln w="0">
            <a:noFill/>
          </a:ln>
        </p:spPr>
        <p:txBody>
          <a:bodyPr anchor="ctr">
            <a:noAutofit/>
          </a:bodyPr>
          <a:lstStyle/>
          <a:p>
            <a:pPr algn="l">
              <a:defRPr sz="2820" b="0">
                <a:solidFill>
                  <a:srgbClr val="0B1A3B"/>
                </a:solidFill>
                <a:latin typeface="Arial"/>
                <a:ea typeface="Arial"/>
                <a:cs typeface="Arial"/>
              </a:defRPr>
            </a:pPr>
            <a:r>
              <a:rPr sz="3800" b="1">
                <a:solidFill>
                  <a:srgbClr val="0B1A3B"/>
                </a:solidFill>
                <a:latin typeface="+mj-lt"/>
                <a:ea typeface="Arial"/>
                <a:cs typeface="Arial"/>
              </a:rPr>
              <a:t>FY 26 In Review</a:t>
            </a:r>
            <a:r>
              <a:rPr lang="en-US" sz="3800" b="1">
                <a:solidFill>
                  <a:srgbClr val="0B1A3B"/>
                </a:solidFill>
                <a:latin typeface="+mj-lt"/>
                <a:ea typeface="Arial"/>
                <a:cs typeface="Arial"/>
              </a:rPr>
              <a:t>: UConn Foundation</a:t>
            </a:r>
            <a:endParaRPr sz="3800" b="1">
              <a:solidFill>
                <a:srgbClr val="0B1A3B"/>
              </a:solidFill>
              <a:latin typeface="+mj-lt"/>
              <a:ea typeface="Arial"/>
              <a:cs typeface="Arial"/>
            </a:endParaRPr>
          </a:p>
        </p:txBody>
      </p:sp>
      <p:sp>
        <p:nvSpPr>
          <p:cNvPr id="62" name="Rounded Rectangle 61">
            <a:extLst>
              <a:ext uri="{FF2B5EF4-FFF2-40B4-BE49-F238E27FC236}">
                <a16:creationId xmlns:a16="http://schemas.microsoft.com/office/drawing/2014/main" id="{1F678EA9-FC23-CF46-00E7-13CACE7E22A8}"/>
              </a:ext>
            </a:extLst>
          </p:cNvPr>
          <p:cNvSpPr>
            <a:spLocks noGrp="1"/>
          </p:cNvSpPr>
          <p:nvPr/>
        </p:nvSpPr>
        <p:spPr>
          <a:xfrm>
            <a:off x="8912919" y="1978172"/>
            <a:ext cx="2872741" cy="128016"/>
          </a:xfrm>
          <a:prstGeom prst="roundRect">
            <a:avLst>
              <a:gd name="adj" fmla="val 50000"/>
            </a:avLst>
          </a:prstGeom>
          <a:solidFill>
            <a:schemeClr val="bg2">
              <a:lumMod val="90000"/>
            </a:schemeClr>
          </a:solidFill>
          <a:ln w="0">
            <a:noFill/>
          </a:ln>
        </p:spPr>
        <p:txBody>
          <a:bodyPr/>
          <a:lstStyle/>
          <a:p>
            <a:endParaRPr lang="en-US">
              <a:latin typeface="Aptos" panose="020B0004020202020204" pitchFamily="34" charset="0"/>
            </a:endParaRPr>
          </a:p>
        </p:txBody>
      </p:sp>
      <p:sp>
        <p:nvSpPr>
          <p:cNvPr id="63" name="Rounded Rectangle 62">
            <a:extLst>
              <a:ext uri="{FF2B5EF4-FFF2-40B4-BE49-F238E27FC236}">
                <a16:creationId xmlns:a16="http://schemas.microsoft.com/office/drawing/2014/main" id="{84547A08-7BBB-F30C-E25A-4BAFF55DF90D}"/>
              </a:ext>
            </a:extLst>
          </p:cNvPr>
          <p:cNvSpPr>
            <a:spLocks noGrp="1"/>
          </p:cNvSpPr>
          <p:nvPr/>
        </p:nvSpPr>
        <p:spPr>
          <a:xfrm>
            <a:off x="8912919" y="1978172"/>
            <a:ext cx="1786913" cy="128016"/>
          </a:xfrm>
          <a:prstGeom prst="roundRect">
            <a:avLst>
              <a:gd name="adj" fmla="val 50000"/>
            </a:avLst>
          </a:prstGeom>
          <a:solidFill>
            <a:schemeClr val="accent5"/>
          </a:solidFill>
          <a:ln w="0">
            <a:noFill/>
          </a:ln>
        </p:spPr>
        <p:txBody>
          <a:bodyPr/>
          <a:lstStyle/>
          <a:p>
            <a:endParaRPr lang="en-US">
              <a:latin typeface="Aptos" panose="020B0004020202020204" pitchFamily="34" charset="0"/>
            </a:endParaRPr>
          </a:p>
        </p:txBody>
      </p:sp>
      <p:sp>
        <p:nvSpPr>
          <p:cNvPr id="67" name="TextBox 66">
            <a:extLst>
              <a:ext uri="{FF2B5EF4-FFF2-40B4-BE49-F238E27FC236}">
                <a16:creationId xmlns:a16="http://schemas.microsoft.com/office/drawing/2014/main" id="{7EA9EF2A-664B-8629-E5C8-EEBE5C15AF78}"/>
              </a:ext>
            </a:extLst>
          </p:cNvPr>
          <p:cNvSpPr txBox="1"/>
          <p:nvPr/>
        </p:nvSpPr>
        <p:spPr>
          <a:xfrm>
            <a:off x="8876236" y="1470232"/>
            <a:ext cx="2743200" cy="400110"/>
          </a:xfrm>
          <a:prstGeom prst="rect">
            <a:avLst/>
          </a:prstGeom>
          <a:noFill/>
        </p:spPr>
        <p:txBody>
          <a:bodyPr wrap="square" rtlCol="0">
            <a:spAutoFit/>
          </a:bodyPr>
          <a:lstStyle/>
          <a:p>
            <a:r>
              <a:rPr lang="en-US" sz="2000">
                <a:latin typeface="Aptos" panose="020B0004020202020204" pitchFamily="34" charset="0"/>
                <a:ea typeface="Arial"/>
                <a:cs typeface="Arial"/>
              </a:rPr>
              <a:t>$933.5M to $1.5B Goal</a:t>
            </a:r>
          </a:p>
        </p:txBody>
      </p:sp>
      <p:sp>
        <p:nvSpPr>
          <p:cNvPr id="3" name="Title 9">
            <a:extLst>
              <a:ext uri="{FF2B5EF4-FFF2-40B4-BE49-F238E27FC236}">
                <a16:creationId xmlns:a16="http://schemas.microsoft.com/office/drawing/2014/main" id="{34072B1C-DF1E-4FB1-0A9F-024C6DFF0F98}"/>
              </a:ext>
            </a:extLst>
          </p:cNvPr>
          <p:cNvSpPr>
            <a:spLocks noGrp="1"/>
          </p:cNvSpPr>
          <p:nvPr>
            <p:ph type="title"/>
          </p:nvPr>
        </p:nvSpPr>
        <p:spPr>
          <a:xfrm>
            <a:off x="585656" y="308636"/>
            <a:ext cx="10515600" cy="705191"/>
          </a:xfrm>
        </p:spPr>
        <p:txBody>
          <a:bodyPr/>
          <a:lstStyle/>
          <a:p>
            <a:r>
              <a:rPr lang="en-US" b="1"/>
              <a:t>Philanthropy</a:t>
            </a:r>
          </a:p>
        </p:txBody>
      </p:sp>
      <p:sp>
        <p:nvSpPr>
          <p:cNvPr id="5" name="Rectangle 4">
            <a:extLst>
              <a:ext uri="{FF2B5EF4-FFF2-40B4-BE49-F238E27FC236}">
                <a16:creationId xmlns:a16="http://schemas.microsoft.com/office/drawing/2014/main" id="{576399A4-85CF-DE4E-894C-32C415746788}"/>
              </a:ext>
            </a:extLst>
          </p:cNvPr>
          <p:cNvSpPr/>
          <p:nvPr/>
        </p:nvSpPr>
        <p:spPr>
          <a:xfrm>
            <a:off x="2633030" y="6350252"/>
            <a:ext cx="1628201" cy="334457"/>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cap="all"/>
              <a:t>Philanthropy</a:t>
            </a:r>
          </a:p>
        </p:txBody>
      </p:sp>
      <p:sp>
        <p:nvSpPr>
          <p:cNvPr id="2" name="Rectangle 1">
            <a:extLst>
              <a:ext uri="{FF2B5EF4-FFF2-40B4-BE49-F238E27FC236}">
                <a16:creationId xmlns:a16="http://schemas.microsoft.com/office/drawing/2014/main" id="{68965776-8CFC-9EA0-B5B1-F430B6A30CEE}"/>
              </a:ext>
            </a:extLst>
          </p:cNvPr>
          <p:cNvSpPr/>
          <p:nvPr/>
        </p:nvSpPr>
        <p:spPr>
          <a:xfrm>
            <a:off x="-2433915" y="852349"/>
            <a:ext cx="5563978" cy="36576"/>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a:extLst>
              <a:ext uri="{FF2B5EF4-FFF2-40B4-BE49-F238E27FC236}">
                <a16:creationId xmlns:a16="http://schemas.microsoft.com/office/drawing/2014/main" id="{C926914B-A64B-8A14-09D5-E9604A894B16}"/>
              </a:ext>
            </a:extLst>
          </p:cNvPr>
          <p:cNvSpPr>
            <a:spLocks noGrp="1"/>
          </p:cNvSpPr>
          <p:nvPr/>
        </p:nvSpPr>
        <p:spPr>
          <a:xfrm>
            <a:off x="9314386" y="3533768"/>
            <a:ext cx="2305050" cy="76200"/>
          </a:xfrm>
          <a:prstGeom prst="roundRect">
            <a:avLst>
              <a:gd name="adj" fmla="val 50000"/>
            </a:avLst>
          </a:prstGeom>
          <a:solidFill>
            <a:srgbClr val="D0D6DB"/>
          </a:solidFill>
          <a:ln w="0">
            <a:noFill/>
          </a:ln>
        </p:spPr>
        <p:txBody>
          <a:bodyPr/>
          <a:lstStyle/>
          <a:p>
            <a:endParaRPr lang="en-US"/>
          </a:p>
        </p:txBody>
      </p:sp>
      <p:sp>
        <p:nvSpPr>
          <p:cNvPr id="13" name="Rounded Rectangle 12">
            <a:extLst>
              <a:ext uri="{FF2B5EF4-FFF2-40B4-BE49-F238E27FC236}">
                <a16:creationId xmlns:a16="http://schemas.microsoft.com/office/drawing/2014/main" id="{D68FB114-B353-F3FC-7907-9B8090FB4BBA}"/>
              </a:ext>
            </a:extLst>
          </p:cNvPr>
          <p:cNvSpPr>
            <a:spLocks noGrp="1"/>
          </p:cNvSpPr>
          <p:nvPr/>
        </p:nvSpPr>
        <p:spPr>
          <a:xfrm>
            <a:off x="8974568" y="3535643"/>
            <a:ext cx="1873250" cy="85725"/>
          </a:xfrm>
          <a:prstGeom prst="roundRect">
            <a:avLst>
              <a:gd name="adj" fmla="val 50000"/>
            </a:avLst>
          </a:prstGeom>
          <a:solidFill>
            <a:schemeClr val="accent5">
              <a:lumMod val="75000"/>
            </a:schemeClr>
          </a:solidFill>
          <a:ln w="0">
            <a:noFill/>
          </a:ln>
        </p:spPr>
        <p:txBody>
          <a:bodyPr/>
          <a:lstStyle/>
          <a:p>
            <a:endParaRPr lang="en-US"/>
          </a:p>
        </p:txBody>
      </p:sp>
      <p:sp>
        <p:nvSpPr>
          <p:cNvPr id="19" name="TextBox 18">
            <a:extLst>
              <a:ext uri="{FF2B5EF4-FFF2-40B4-BE49-F238E27FC236}">
                <a16:creationId xmlns:a16="http://schemas.microsoft.com/office/drawing/2014/main" id="{305896A5-FF18-CC57-64EC-CC241542D997}"/>
              </a:ext>
            </a:extLst>
          </p:cNvPr>
          <p:cNvSpPr txBox="1"/>
          <p:nvPr/>
        </p:nvSpPr>
        <p:spPr>
          <a:xfrm>
            <a:off x="8876236" y="506173"/>
            <a:ext cx="2909424" cy="707886"/>
          </a:xfrm>
          <a:prstGeom prst="rect">
            <a:avLst/>
          </a:prstGeom>
          <a:noFill/>
        </p:spPr>
        <p:txBody>
          <a:bodyPr wrap="square" rtlCol="0">
            <a:spAutoFit/>
          </a:bodyPr>
          <a:lstStyle/>
          <a:p>
            <a:r>
              <a:rPr lang="en-US" sz="2000" b="1">
                <a:solidFill>
                  <a:srgbClr val="0B2B45"/>
                </a:solidFill>
                <a:ea typeface="Aptos"/>
                <a:cs typeface="Aptos"/>
              </a:rPr>
              <a:t>Because of UConn Campaign</a:t>
            </a:r>
            <a:endParaRPr lang="en-US" sz="2000"/>
          </a:p>
        </p:txBody>
      </p:sp>
      <p:sp>
        <p:nvSpPr>
          <p:cNvPr id="20" name="Rectangle 19">
            <a:extLst>
              <a:ext uri="{FF2B5EF4-FFF2-40B4-BE49-F238E27FC236}">
                <a16:creationId xmlns:a16="http://schemas.microsoft.com/office/drawing/2014/main" id="{F4707D21-C9DE-61C8-00CD-76762B4ECCC7}"/>
              </a:ext>
            </a:extLst>
          </p:cNvPr>
          <p:cNvSpPr>
            <a:spLocks noGrp="1"/>
          </p:cNvSpPr>
          <p:nvPr/>
        </p:nvSpPr>
        <p:spPr>
          <a:xfrm>
            <a:off x="8934532" y="2495455"/>
            <a:ext cx="2852928" cy="9144"/>
          </a:xfrm>
          <a:prstGeom prst="rect">
            <a:avLst/>
          </a:prstGeom>
          <a:solidFill>
            <a:srgbClr val="D5DDE3"/>
          </a:solidFill>
          <a:ln w="0">
            <a:noFill/>
          </a:ln>
        </p:spPr>
        <p:txBody>
          <a:bodyPr/>
          <a:lstStyle/>
          <a:p>
            <a:endParaRPr lang="en-US"/>
          </a:p>
        </p:txBody>
      </p:sp>
      <p:sp>
        <p:nvSpPr>
          <p:cNvPr id="22" name="Rectangle 21">
            <a:extLst>
              <a:ext uri="{FF2B5EF4-FFF2-40B4-BE49-F238E27FC236}">
                <a16:creationId xmlns:a16="http://schemas.microsoft.com/office/drawing/2014/main" id="{6CC8152F-38DC-9059-FF2E-DD29F4D3F40E}"/>
              </a:ext>
            </a:extLst>
          </p:cNvPr>
          <p:cNvSpPr>
            <a:spLocks noGrp="1"/>
          </p:cNvSpPr>
          <p:nvPr/>
        </p:nvSpPr>
        <p:spPr>
          <a:xfrm>
            <a:off x="787400" y="2382809"/>
            <a:ext cx="2190750" cy="590550"/>
          </a:xfrm>
          <a:prstGeom prst="rect">
            <a:avLst/>
          </a:prstGeom>
          <a:noFill/>
          <a:ln w="0">
            <a:noFill/>
          </a:ln>
        </p:spPr>
        <p:txBody>
          <a:bodyPr wrap="square" lIns="0" tIns="0" rIns="0" bIns="0" anchor="t">
            <a:noAutofit/>
          </a:bodyPr>
          <a:lstStyle/>
          <a:p>
            <a:pPr algn="l">
              <a:lnSpc>
                <a:spcPct val="100000"/>
              </a:lnSpc>
              <a:buNone/>
              <a:defRPr sz="3700" b="1">
                <a:solidFill>
                  <a:srgbClr val="0B2B45"/>
                </a:solidFill>
                <a:latin typeface="Aptos"/>
                <a:ea typeface="Aptos"/>
                <a:cs typeface="Aptos"/>
              </a:defRPr>
            </a:pPr>
            <a:r>
              <a:rPr sz="3600" b="1">
                <a:solidFill>
                  <a:schemeClr val="accent5"/>
                </a:solidFill>
                <a:latin typeface="Aptos"/>
                <a:ea typeface="Aptos"/>
                <a:cs typeface="Aptos"/>
              </a:rPr>
              <a:t>$171M+</a:t>
            </a:r>
          </a:p>
        </p:txBody>
      </p:sp>
      <p:sp>
        <p:nvSpPr>
          <p:cNvPr id="23" name="Rectangle 22">
            <a:extLst>
              <a:ext uri="{FF2B5EF4-FFF2-40B4-BE49-F238E27FC236}">
                <a16:creationId xmlns:a16="http://schemas.microsoft.com/office/drawing/2014/main" id="{2E2C546E-258B-DF33-4891-697D33F3427C}"/>
              </a:ext>
            </a:extLst>
          </p:cNvPr>
          <p:cNvSpPr>
            <a:spLocks noGrp="1"/>
          </p:cNvSpPr>
          <p:nvPr/>
        </p:nvSpPr>
        <p:spPr>
          <a:xfrm>
            <a:off x="806450" y="2979709"/>
            <a:ext cx="2266950" cy="523875"/>
          </a:xfrm>
          <a:prstGeom prst="rect">
            <a:avLst/>
          </a:prstGeom>
          <a:noFill/>
          <a:ln w="0">
            <a:noFill/>
          </a:ln>
        </p:spPr>
        <p:txBody>
          <a:bodyPr wrap="square" lIns="0" tIns="0" rIns="0" bIns="0" anchor="t">
            <a:noAutofit/>
          </a:bodyPr>
          <a:lstStyle/>
          <a:p>
            <a:pPr algn="l">
              <a:lnSpc>
                <a:spcPct val="100000"/>
              </a:lnSpc>
              <a:buNone/>
              <a:defRPr sz="1300" b="0">
                <a:solidFill>
                  <a:srgbClr val="17212B"/>
                </a:solidFill>
                <a:latin typeface="Aptos"/>
                <a:ea typeface="Aptos"/>
                <a:cs typeface="Aptos"/>
              </a:defRPr>
            </a:pPr>
            <a:r>
              <a:rPr sz="1400" b="0">
                <a:solidFill>
                  <a:srgbClr val="17212B"/>
                </a:solidFill>
                <a:latin typeface="Aptos"/>
                <a:ea typeface="Aptos"/>
                <a:cs typeface="Aptos"/>
              </a:rPr>
              <a:t>Raised $171M+, strongest fundraising year in history.</a:t>
            </a:r>
          </a:p>
        </p:txBody>
      </p:sp>
      <p:sp>
        <p:nvSpPr>
          <p:cNvPr id="59" name="Rectangle 58">
            <a:extLst>
              <a:ext uri="{FF2B5EF4-FFF2-40B4-BE49-F238E27FC236}">
                <a16:creationId xmlns:a16="http://schemas.microsoft.com/office/drawing/2014/main" id="{46885B5B-6DFE-ADC2-21C7-622FCD30803D}"/>
              </a:ext>
            </a:extLst>
          </p:cNvPr>
          <p:cNvSpPr>
            <a:spLocks noGrp="1"/>
          </p:cNvSpPr>
          <p:nvPr/>
        </p:nvSpPr>
        <p:spPr>
          <a:xfrm>
            <a:off x="3365500" y="2382809"/>
            <a:ext cx="2095500" cy="590550"/>
          </a:xfrm>
          <a:prstGeom prst="rect">
            <a:avLst/>
          </a:prstGeom>
          <a:noFill/>
          <a:ln w="0">
            <a:noFill/>
          </a:ln>
        </p:spPr>
        <p:txBody>
          <a:bodyPr wrap="square" lIns="0" tIns="0" rIns="0" bIns="0" anchor="t">
            <a:noAutofit/>
          </a:bodyPr>
          <a:lstStyle/>
          <a:p>
            <a:pPr algn="l">
              <a:lnSpc>
                <a:spcPct val="100000"/>
              </a:lnSpc>
              <a:buNone/>
              <a:defRPr sz="3250" b="1">
                <a:solidFill>
                  <a:srgbClr val="0B2B45"/>
                </a:solidFill>
                <a:latin typeface="Aptos"/>
                <a:ea typeface="Aptos"/>
                <a:cs typeface="Aptos"/>
              </a:defRPr>
            </a:pPr>
            <a:r>
              <a:rPr sz="3600" b="1">
                <a:solidFill>
                  <a:schemeClr val="accent5"/>
                </a:solidFill>
                <a:latin typeface="Aptos"/>
                <a:ea typeface="Aptos"/>
                <a:cs typeface="Aptos"/>
              </a:rPr>
              <a:t>$120M+</a:t>
            </a:r>
          </a:p>
        </p:txBody>
      </p:sp>
      <p:sp>
        <p:nvSpPr>
          <p:cNvPr id="60" name="Rectangle 59">
            <a:extLst>
              <a:ext uri="{FF2B5EF4-FFF2-40B4-BE49-F238E27FC236}">
                <a16:creationId xmlns:a16="http://schemas.microsoft.com/office/drawing/2014/main" id="{67B5101D-04EE-BFBC-11CF-8721300E9542}"/>
              </a:ext>
            </a:extLst>
          </p:cNvPr>
          <p:cNvSpPr>
            <a:spLocks noGrp="1"/>
          </p:cNvSpPr>
          <p:nvPr/>
        </p:nvSpPr>
        <p:spPr>
          <a:xfrm>
            <a:off x="3384551" y="2979709"/>
            <a:ext cx="2076450" cy="523875"/>
          </a:xfrm>
          <a:prstGeom prst="rect">
            <a:avLst/>
          </a:prstGeom>
          <a:noFill/>
          <a:ln w="0">
            <a:noFill/>
          </a:ln>
        </p:spPr>
        <p:txBody>
          <a:bodyPr wrap="square" lIns="0" tIns="0" rIns="0" bIns="0" anchor="t">
            <a:noAutofit/>
          </a:bodyPr>
          <a:lstStyle/>
          <a:p>
            <a:pPr algn="l">
              <a:lnSpc>
                <a:spcPct val="100000"/>
              </a:lnSpc>
              <a:buNone/>
              <a:defRPr sz="1300" b="0">
                <a:solidFill>
                  <a:srgbClr val="17212B"/>
                </a:solidFill>
                <a:latin typeface="Aptos"/>
                <a:ea typeface="Aptos"/>
                <a:cs typeface="Aptos"/>
              </a:defRPr>
            </a:pPr>
            <a:r>
              <a:rPr sz="1400" b="0">
                <a:solidFill>
                  <a:srgbClr val="17212B"/>
                </a:solidFill>
                <a:latin typeface="Aptos"/>
                <a:ea typeface="Aptos"/>
                <a:cs typeface="Aptos"/>
              </a:rPr>
              <a:t>Raised $120M+ in cash - over $20M ahead of FY25.</a:t>
            </a:r>
          </a:p>
        </p:txBody>
      </p:sp>
      <p:sp>
        <p:nvSpPr>
          <p:cNvPr id="61" name="Rectangle 60">
            <a:extLst>
              <a:ext uri="{FF2B5EF4-FFF2-40B4-BE49-F238E27FC236}">
                <a16:creationId xmlns:a16="http://schemas.microsoft.com/office/drawing/2014/main" id="{8EB2B394-3289-583B-E60D-C073B273E53F}"/>
              </a:ext>
            </a:extLst>
          </p:cNvPr>
          <p:cNvSpPr>
            <a:spLocks noGrp="1"/>
          </p:cNvSpPr>
          <p:nvPr/>
        </p:nvSpPr>
        <p:spPr>
          <a:xfrm>
            <a:off x="5817820" y="1927224"/>
            <a:ext cx="9144" cy="2120647"/>
          </a:xfrm>
          <a:prstGeom prst="rect">
            <a:avLst/>
          </a:prstGeom>
          <a:solidFill>
            <a:srgbClr val="D5DDE3"/>
          </a:solidFill>
          <a:ln w="0">
            <a:noFill/>
          </a:ln>
        </p:spPr>
        <p:txBody>
          <a:bodyPr/>
          <a:lstStyle/>
          <a:p>
            <a:endParaRPr lang="en-US"/>
          </a:p>
        </p:txBody>
      </p:sp>
      <p:sp>
        <p:nvSpPr>
          <p:cNvPr id="64" name="Rectangle 63">
            <a:extLst>
              <a:ext uri="{FF2B5EF4-FFF2-40B4-BE49-F238E27FC236}">
                <a16:creationId xmlns:a16="http://schemas.microsoft.com/office/drawing/2014/main" id="{345C9464-76A7-F4F8-D376-9BD243287907}"/>
              </a:ext>
            </a:extLst>
          </p:cNvPr>
          <p:cNvSpPr>
            <a:spLocks noGrp="1"/>
          </p:cNvSpPr>
          <p:nvPr/>
        </p:nvSpPr>
        <p:spPr>
          <a:xfrm>
            <a:off x="6013450" y="1974850"/>
            <a:ext cx="1619250" cy="447675"/>
          </a:xfrm>
          <a:prstGeom prst="rect">
            <a:avLst/>
          </a:prstGeom>
          <a:noFill/>
          <a:ln w="0">
            <a:noFill/>
          </a:ln>
        </p:spPr>
        <p:txBody>
          <a:bodyPr wrap="square" lIns="0" tIns="0" rIns="0" bIns="0" anchor="t">
            <a:noAutofit/>
          </a:bodyPr>
          <a:lstStyle/>
          <a:p>
            <a:pPr algn="l">
              <a:lnSpc>
                <a:spcPct val="100000"/>
              </a:lnSpc>
              <a:buNone/>
              <a:defRPr sz="2500" b="1">
                <a:solidFill>
                  <a:srgbClr val="0B2B45"/>
                </a:solidFill>
                <a:latin typeface="Aptos"/>
                <a:ea typeface="Aptos"/>
                <a:cs typeface="Aptos"/>
              </a:defRPr>
            </a:pPr>
            <a:r>
              <a:rPr sz="2500" b="1">
                <a:solidFill>
                  <a:srgbClr val="0B2B45"/>
                </a:solidFill>
                <a:latin typeface="Aptos"/>
                <a:ea typeface="Aptos"/>
                <a:cs typeface="Aptos"/>
              </a:rPr>
              <a:t>$51.3M</a:t>
            </a:r>
          </a:p>
        </p:txBody>
      </p:sp>
      <p:sp>
        <p:nvSpPr>
          <p:cNvPr id="65" name="Rectangle 64">
            <a:extLst>
              <a:ext uri="{FF2B5EF4-FFF2-40B4-BE49-F238E27FC236}">
                <a16:creationId xmlns:a16="http://schemas.microsoft.com/office/drawing/2014/main" id="{B8203653-19ED-CDB2-B06F-6E510044495D}"/>
              </a:ext>
            </a:extLst>
          </p:cNvPr>
          <p:cNvSpPr>
            <a:spLocks noGrp="1"/>
          </p:cNvSpPr>
          <p:nvPr/>
        </p:nvSpPr>
        <p:spPr>
          <a:xfrm>
            <a:off x="6032500" y="2393950"/>
            <a:ext cx="2247900" cy="581025"/>
          </a:xfrm>
          <a:prstGeom prst="rect">
            <a:avLst/>
          </a:prstGeom>
          <a:noFill/>
          <a:ln w="0">
            <a:noFill/>
          </a:ln>
        </p:spPr>
        <p:txBody>
          <a:bodyPr wrap="square" lIns="0" tIns="0" rIns="0" bIns="0" anchor="t">
            <a:noAutofit/>
          </a:bodyPr>
          <a:lstStyle/>
          <a:p>
            <a:pPr algn="l">
              <a:lnSpc>
                <a:spcPct val="100000"/>
              </a:lnSpc>
              <a:buNone/>
              <a:defRPr sz="1200" b="0">
                <a:solidFill>
                  <a:srgbClr val="17212B"/>
                </a:solidFill>
                <a:latin typeface="Aptos"/>
                <a:ea typeface="Aptos"/>
                <a:cs typeface="Aptos"/>
              </a:defRPr>
            </a:pPr>
            <a:r>
              <a:rPr sz="1400" b="0">
                <a:solidFill>
                  <a:srgbClr val="17212B"/>
                </a:solidFill>
                <a:latin typeface="Aptos"/>
                <a:ea typeface="Aptos"/>
                <a:cs typeface="Aptos"/>
              </a:rPr>
              <a:t>Athletics achieved a second record-breaking year with $51.3M.</a:t>
            </a:r>
          </a:p>
        </p:txBody>
      </p:sp>
      <p:sp>
        <p:nvSpPr>
          <p:cNvPr id="70" name="Rectangle 69">
            <a:extLst>
              <a:ext uri="{FF2B5EF4-FFF2-40B4-BE49-F238E27FC236}">
                <a16:creationId xmlns:a16="http://schemas.microsoft.com/office/drawing/2014/main" id="{EE3A7730-399D-AABE-D336-996A0670E4F0}"/>
              </a:ext>
            </a:extLst>
          </p:cNvPr>
          <p:cNvSpPr>
            <a:spLocks noGrp="1"/>
          </p:cNvSpPr>
          <p:nvPr/>
        </p:nvSpPr>
        <p:spPr>
          <a:xfrm>
            <a:off x="6013450" y="3151523"/>
            <a:ext cx="1428750" cy="400050"/>
          </a:xfrm>
          <a:prstGeom prst="rect">
            <a:avLst/>
          </a:prstGeom>
          <a:noFill/>
          <a:ln w="0">
            <a:noFill/>
          </a:ln>
        </p:spPr>
        <p:txBody>
          <a:bodyPr wrap="square" lIns="0" tIns="0" rIns="0" bIns="0" anchor="t">
            <a:noAutofit/>
          </a:bodyPr>
          <a:lstStyle/>
          <a:p>
            <a:pPr algn="l">
              <a:lnSpc>
                <a:spcPct val="100000"/>
              </a:lnSpc>
              <a:buNone/>
              <a:defRPr sz="2150" b="1">
                <a:solidFill>
                  <a:srgbClr val="0B2B45"/>
                </a:solidFill>
                <a:latin typeface="Aptos"/>
                <a:ea typeface="Aptos"/>
                <a:cs typeface="Aptos"/>
              </a:defRPr>
            </a:pPr>
            <a:r>
              <a:rPr sz="2150" b="1">
                <a:solidFill>
                  <a:srgbClr val="0B2B45"/>
                </a:solidFill>
                <a:latin typeface="Aptos"/>
                <a:ea typeface="Aptos"/>
                <a:cs typeface="Aptos"/>
              </a:rPr>
              <a:t>$38M+</a:t>
            </a:r>
          </a:p>
        </p:txBody>
      </p:sp>
      <p:sp>
        <p:nvSpPr>
          <p:cNvPr id="71" name="Rectangle 70">
            <a:extLst>
              <a:ext uri="{FF2B5EF4-FFF2-40B4-BE49-F238E27FC236}">
                <a16:creationId xmlns:a16="http://schemas.microsoft.com/office/drawing/2014/main" id="{83370132-622B-27BC-787D-CC005A27273F}"/>
              </a:ext>
            </a:extLst>
          </p:cNvPr>
          <p:cNvSpPr>
            <a:spLocks noGrp="1"/>
          </p:cNvSpPr>
          <p:nvPr/>
        </p:nvSpPr>
        <p:spPr>
          <a:xfrm>
            <a:off x="6059551" y="3546727"/>
            <a:ext cx="2458973" cy="714375"/>
          </a:xfrm>
          <a:prstGeom prst="rect">
            <a:avLst/>
          </a:prstGeom>
          <a:noFill/>
          <a:ln w="0">
            <a:noFill/>
          </a:ln>
        </p:spPr>
        <p:txBody>
          <a:bodyPr wrap="square" lIns="0" tIns="0" rIns="0" bIns="0" anchor="t">
            <a:noAutofit/>
          </a:bodyPr>
          <a:lstStyle/>
          <a:p>
            <a:pPr algn="l">
              <a:lnSpc>
                <a:spcPct val="100000"/>
              </a:lnSpc>
              <a:buNone/>
              <a:defRPr sz="1150" b="0">
                <a:solidFill>
                  <a:srgbClr val="17212B"/>
                </a:solidFill>
                <a:latin typeface="Aptos"/>
                <a:ea typeface="Aptos"/>
                <a:cs typeface="Aptos"/>
              </a:defRPr>
            </a:pPr>
            <a:r>
              <a:rPr sz="1400" b="0">
                <a:solidFill>
                  <a:srgbClr val="17212B"/>
                </a:solidFill>
                <a:latin typeface="Aptos"/>
                <a:ea typeface="Aptos"/>
                <a:cs typeface="Aptos"/>
              </a:rPr>
              <a:t>$38M+ for Health Sciences and Medical - a 163% increase.</a:t>
            </a:r>
          </a:p>
        </p:txBody>
      </p:sp>
      <p:sp>
        <p:nvSpPr>
          <p:cNvPr id="72" name="Rectangle 71">
            <a:extLst>
              <a:ext uri="{FF2B5EF4-FFF2-40B4-BE49-F238E27FC236}">
                <a16:creationId xmlns:a16="http://schemas.microsoft.com/office/drawing/2014/main" id="{887FBDDD-B2E5-236E-7355-8003C820BE72}"/>
              </a:ext>
            </a:extLst>
          </p:cNvPr>
          <p:cNvSpPr>
            <a:spLocks noGrp="1"/>
          </p:cNvSpPr>
          <p:nvPr/>
        </p:nvSpPr>
        <p:spPr>
          <a:xfrm>
            <a:off x="923925" y="-781087"/>
            <a:ext cx="7820025" cy="9525"/>
          </a:xfrm>
          <a:prstGeom prst="rect">
            <a:avLst/>
          </a:prstGeom>
          <a:solidFill>
            <a:srgbClr val="D5DDE3"/>
          </a:solidFill>
          <a:ln w="0">
            <a:noFill/>
          </a:ln>
        </p:spPr>
        <p:txBody>
          <a:bodyPr/>
          <a:lstStyle/>
          <a:p>
            <a:endParaRPr lang="en-US"/>
          </a:p>
        </p:txBody>
      </p:sp>
      <p:sp>
        <p:nvSpPr>
          <p:cNvPr id="74" name="Rectangle 73">
            <a:extLst>
              <a:ext uri="{FF2B5EF4-FFF2-40B4-BE49-F238E27FC236}">
                <a16:creationId xmlns:a16="http://schemas.microsoft.com/office/drawing/2014/main" id="{E781182A-CA30-49D7-19FD-707135F0A446}"/>
              </a:ext>
            </a:extLst>
          </p:cNvPr>
          <p:cNvSpPr>
            <a:spLocks noGrp="1"/>
          </p:cNvSpPr>
          <p:nvPr/>
        </p:nvSpPr>
        <p:spPr>
          <a:xfrm>
            <a:off x="698500" y="4498975"/>
            <a:ext cx="1143000" cy="323850"/>
          </a:xfrm>
          <a:prstGeom prst="rect">
            <a:avLst/>
          </a:prstGeom>
          <a:noFill/>
          <a:ln w="0">
            <a:noFill/>
          </a:ln>
        </p:spPr>
        <p:txBody>
          <a:bodyPr wrap="square" lIns="0" tIns="0" rIns="0" bIns="0" anchor="t">
            <a:noAutofit/>
          </a:bodyPr>
          <a:lstStyle/>
          <a:p>
            <a:pPr algn="l">
              <a:lnSpc>
                <a:spcPct val="100000"/>
              </a:lnSpc>
              <a:buNone/>
              <a:defRPr sz="1900" b="1">
                <a:solidFill>
                  <a:srgbClr val="D91C73"/>
                </a:solidFill>
                <a:latin typeface="Aptos"/>
                <a:ea typeface="Aptos"/>
                <a:cs typeface="Aptos"/>
              </a:defRPr>
            </a:pPr>
            <a:r>
              <a:rPr sz="1900" b="1">
                <a:solidFill>
                  <a:schemeClr val="accent5">
                    <a:lumMod val="75000"/>
                  </a:schemeClr>
                </a:solidFill>
                <a:latin typeface="Aptos"/>
                <a:ea typeface="Aptos"/>
                <a:cs typeface="Aptos"/>
              </a:rPr>
              <a:t>$28M</a:t>
            </a:r>
          </a:p>
        </p:txBody>
      </p:sp>
      <p:sp>
        <p:nvSpPr>
          <p:cNvPr id="75" name="Rectangle 74">
            <a:extLst>
              <a:ext uri="{FF2B5EF4-FFF2-40B4-BE49-F238E27FC236}">
                <a16:creationId xmlns:a16="http://schemas.microsoft.com/office/drawing/2014/main" id="{7ED755F4-6899-CE73-106F-3CC27EA78DAB}"/>
              </a:ext>
            </a:extLst>
          </p:cNvPr>
          <p:cNvSpPr>
            <a:spLocks noGrp="1"/>
          </p:cNvSpPr>
          <p:nvPr/>
        </p:nvSpPr>
        <p:spPr>
          <a:xfrm>
            <a:off x="1860550" y="4489450"/>
            <a:ext cx="2552700" cy="542925"/>
          </a:xfrm>
          <a:prstGeom prst="rect">
            <a:avLst/>
          </a:prstGeom>
          <a:noFill/>
          <a:ln w="0">
            <a:noFill/>
          </a:ln>
        </p:spPr>
        <p:txBody>
          <a:bodyPr wrap="square" lIns="0" tIns="0" rIns="0" bIns="0" anchor="t">
            <a:noAutofit/>
          </a:bodyPr>
          <a:lstStyle/>
          <a:p>
            <a:pPr algn="l">
              <a:lnSpc>
                <a:spcPct val="100000"/>
              </a:lnSpc>
              <a:buNone/>
              <a:defRPr sz="1250" b="0">
                <a:solidFill>
                  <a:srgbClr val="17212B"/>
                </a:solidFill>
                <a:latin typeface="Aptos"/>
                <a:ea typeface="Aptos"/>
                <a:cs typeface="Aptos"/>
              </a:defRPr>
            </a:pPr>
            <a:r>
              <a:rPr lang="en-US" sz="1400" b="0">
                <a:latin typeface="Aptos"/>
                <a:ea typeface="Aptos"/>
                <a:cs typeface="Aptos"/>
              </a:rPr>
              <a:t>$28M for UConn Health – 152% increase over FY25.</a:t>
            </a:r>
          </a:p>
        </p:txBody>
      </p:sp>
      <p:sp>
        <p:nvSpPr>
          <p:cNvPr id="76" name="Rectangle 75">
            <a:extLst>
              <a:ext uri="{FF2B5EF4-FFF2-40B4-BE49-F238E27FC236}">
                <a16:creationId xmlns:a16="http://schemas.microsoft.com/office/drawing/2014/main" id="{EB86BA4D-B7EF-897A-ED58-BB0ACA386B42}"/>
              </a:ext>
            </a:extLst>
          </p:cNvPr>
          <p:cNvSpPr>
            <a:spLocks noGrp="1"/>
          </p:cNvSpPr>
          <p:nvPr/>
        </p:nvSpPr>
        <p:spPr>
          <a:xfrm>
            <a:off x="4603750" y="4498975"/>
            <a:ext cx="1143000" cy="323850"/>
          </a:xfrm>
          <a:prstGeom prst="rect">
            <a:avLst/>
          </a:prstGeom>
          <a:noFill/>
          <a:ln w="0">
            <a:noFill/>
          </a:ln>
        </p:spPr>
        <p:txBody>
          <a:bodyPr wrap="square" lIns="0" tIns="0" rIns="0" bIns="0" anchor="t">
            <a:noAutofit/>
          </a:bodyPr>
          <a:lstStyle/>
          <a:p>
            <a:pPr algn="l">
              <a:lnSpc>
                <a:spcPct val="100000"/>
              </a:lnSpc>
              <a:buNone/>
              <a:defRPr sz="1900" b="1">
                <a:solidFill>
                  <a:srgbClr val="D91C73"/>
                </a:solidFill>
                <a:latin typeface="Aptos"/>
                <a:ea typeface="Aptos"/>
                <a:cs typeface="Aptos"/>
              </a:defRPr>
            </a:pPr>
            <a:r>
              <a:rPr sz="1900" b="1">
                <a:solidFill>
                  <a:schemeClr val="accent5">
                    <a:lumMod val="75000"/>
                  </a:schemeClr>
                </a:solidFill>
                <a:latin typeface="Aptos"/>
                <a:ea typeface="Aptos"/>
                <a:cs typeface="Aptos"/>
              </a:rPr>
              <a:t>$748M</a:t>
            </a:r>
          </a:p>
        </p:txBody>
      </p:sp>
      <p:sp>
        <p:nvSpPr>
          <p:cNvPr id="77" name="Rectangle 76">
            <a:extLst>
              <a:ext uri="{FF2B5EF4-FFF2-40B4-BE49-F238E27FC236}">
                <a16:creationId xmlns:a16="http://schemas.microsoft.com/office/drawing/2014/main" id="{36E9062A-3442-2CED-6125-5718B16C508E}"/>
              </a:ext>
            </a:extLst>
          </p:cNvPr>
          <p:cNvSpPr>
            <a:spLocks noGrp="1"/>
          </p:cNvSpPr>
          <p:nvPr/>
        </p:nvSpPr>
        <p:spPr>
          <a:xfrm>
            <a:off x="5765800" y="4489450"/>
            <a:ext cx="2752725" cy="542925"/>
          </a:xfrm>
          <a:prstGeom prst="rect">
            <a:avLst/>
          </a:prstGeom>
          <a:noFill/>
          <a:ln w="0">
            <a:noFill/>
          </a:ln>
        </p:spPr>
        <p:txBody>
          <a:bodyPr wrap="square" lIns="0" tIns="0" rIns="0" bIns="0" anchor="t">
            <a:noAutofit/>
          </a:bodyPr>
          <a:lstStyle/>
          <a:p>
            <a:pPr algn="l">
              <a:lnSpc>
                <a:spcPct val="100000"/>
              </a:lnSpc>
              <a:buNone/>
              <a:defRPr sz="1250" b="0">
                <a:solidFill>
                  <a:srgbClr val="17212B"/>
                </a:solidFill>
                <a:latin typeface="Aptos"/>
                <a:ea typeface="Aptos"/>
                <a:cs typeface="Aptos"/>
              </a:defRPr>
            </a:pPr>
            <a:r>
              <a:rPr lang="en-US" sz="1400" b="0">
                <a:latin typeface="Aptos"/>
                <a:ea typeface="Aptos"/>
                <a:cs typeface="Aptos"/>
              </a:rPr>
              <a:t>Grew endowment to $748M – nearly 12% growth over FY25.</a:t>
            </a:r>
          </a:p>
        </p:txBody>
      </p:sp>
      <p:sp>
        <p:nvSpPr>
          <p:cNvPr id="78" name="Rectangle 77">
            <a:extLst>
              <a:ext uri="{FF2B5EF4-FFF2-40B4-BE49-F238E27FC236}">
                <a16:creationId xmlns:a16="http://schemas.microsoft.com/office/drawing/2014/main" id="{73A2FD80-8639-CF04-6FE5-BCCC021CFB2D}"/>
              </a:ext>
            </a:extLst>
          </p:cNvPr>
          <p:cNvSpPr>
            <a:spLocks noGrp="1"/>
          </p:cNvSpPr>
          <p:nvPr/>
        </p:nvSpPr>
        <p:spPr>
          <a:xfrm>
            <a:off x="698500" y="5295900"/>
            <a:ext cx="1143000" cy="323850"/>
          </a:xfrm>
          <a:prstGeom prst="rect">
            <a:avLst/>
          </a:prstGeom>
          <a:noFill/>
          <a:ln w="0">
            <a:noFill/>
          </a:ln>
        </p:spPr>
        <p:txBody>
          <a:bodyPr wrap="square" lIns="0" tIns="0" rIns="0" bIns="0" anchor="t">
            <a:noAutofit/>
          </a:bodyPr>
          <a:lstStyle/>
          <a:p>
            <a:pPr algn="l">
              <a:lnSpc>
                <a:spcPct val="100000"/>
              </a:lnSpc>
              <a:buNone/>
              <a:defRPr sz="1900" b="1">
                <a:solidFill>
                  <a:srgbClr val="D91C73"/>
                </a:solidFill>
                <a:latin typeface="Aptos"/>
                <a:ea typeface="Aptos"/>
                <a:cs typeface="Aptos"/>
              </a:defRPr>
            </a:pPr>
            <a:r>
              <a:rPr sz="1900" b="1">
                <a:solidFill>
                  <a:schemeClr val="accent5">
                    <a:lumMod val="75000"/>
                  </a:schemeClr>
                </a:solidFill>
                <a:latin typeface="Aptos"/>
                <a:ea typeface="Aptos"/>
                <a:cs typeface="Aptos"/>
              </a:rPr>
              <a:t>98%+</a:t>
            </a:r>
          </a:p>
        </p:txBody>
      </p:sp>
      <p:sp>
        <p:nvSpPr>
          <p:cNvPr id="79" name="Rectangle 78">
            <a:extLst>
              <a:ext uri="{FF2B5EF4-FFF2-40B4-BE49-F238E27FC236}">
                <a16:creationId xmlns:a16="http://schemas.microsoft.com/office/drawing/2014/main" id="{1A086B28-6B7E-6AD8-6481-2E35E875026B}"/>
              </a:ext>
            </a:extLst>
          </p:cNvPr>
          <p:cNvSpPr>
            <a:spLocks noGrp="1"/>
          </p:cNvSpPr>
          <p:nvPr/>
        </p:nvSpPr>
        <p:spPr>
          <a:xfrm>
            <a:off x="1860550" y="5286375"/>
            <a:ext cx="2552700" cy="542925"/>
          </a:xfrm>
          <a:prstGeom prst="rect">
            <a:avLst/>
          </a:prstGeom>
          <a:noFill/>
          <a:ln w="0">
            <a:noFill/>
          </a:ln>
        </p:spPr>
        <p:txBody>
          <a:bodyPr wrap="square" lIns="0" tIns="0" rIns="0" bIns="0" anchor="t">
            <a:noAutofit/>
          </a:bodyPr>
          <a:lstStyle/>
          <a:p>
            <a:pPr algn="l">
              <a:lnSpc>
                <a:spcPct val="100000"/>
              </a:lnSpc>
              <a:buNone/>
              <a:defRPr sz="1250" b="0">
                <a:solidFill>
                  <a:srgbClr val="17212B"/>
                </a:solidFill>
                <a:latin typeface="Aptos"/>
                <a:ea typeface="Aptos"/>
                <a:cs typeface="Aptos"/>
              </a:defRPr>
            </a:pPr>
            <a:r>
              <a:rPr lang="en-US" sz="1400" b="0">
                <a:latin typeface="Aptos"/>
                <a:ea typeface="Aptos"/>
                <a:cs typeface="Aptos"/>
              </a:rPr>
              <a:t>Reached over 98% of contactable alumni.</a:t>
            </a:r>
          </a:p>
        </p:txBody>
      </p:sp>
      <p:sp>
        <p:nvSpPr>
          <p:cNvPr id="80" name="Rectangle 79">
            <a:extLst>
              <a:ext uri="{FF2B5EF4-FFF2-40B4-BE49-F238E27FC236}">
                <a16:creationId xmlns:a16="http://schemas.microsoft.com/office/drawing/2014/main" id="{71030EA0-EF81-7509-71E7-68E5CFE9827E}"/>
              </a:ext>
            </a:extLst>
          </p:cNvPr>
          <p:cNvSpPr>
            <a:spLocks noGrp="1"/>
          </p:cNvSpPr>
          <p:nvPr/>
        </p:nvSpPr>
        <p:spPr>
          <a:xfrm>
            <a:off x="4603750" y="5295900"/>
            <a:ext cx="1143000" cy="323850"/>
          </a:xfrm>
          <a:prstGeom prst="rect">
            <a:avLst/>
          </a:prstGeom>
          <a:noFill/>
          <a:ln w="0">
            <a:noFill/>
          </a:ln>
        </p:spPr>
        <p:txBody>
          <a:bodyPr wrap="square" lIns="0" tIns="0" rIns="0" bIns="0" anchor="t">
            <a:noAutofit/>
          </a:bodyPr>
          <a:lstStyle/>
          <a:p>
            <a:pPr algn="l">
              <a:lnSpc>
                <a:spcPct val="100000"/>
              </a:lnSpc>
              <a:buNone/>
              <a:defRPr sz="1900" b="1">
                <a:solidFill>
                  <a:srgbClr val="D91C73"/>
                </a:solidFill>
                <a:latin typeface="Aptos"/>
                <a:ea typeface="Aptos"/>
                <a:cs typeface="Aptos"/>
              </a:defRPr>
            </a:pPr>
            <a:r>
              <a:rPr sz="1900" b="1">
                <a:solidFill>
                  <a:schemeClr val="accent5">
                    <a:lumMod val="75000"/>
                  </a:schemeClr>
                </a:solidFill>
                <a:latin typeface="Aptos"/>
                <a:ea typeface="Aptos"/>
                <a:cs typeface="Aptos"/>
              </a:rPr>
              <a:t>$7.1M</a:t>
            </a:r>
          </a:p>
        </p:txBody>
      </p:sp>
      <p:sp>
        <p:nvSpPr>
          <p:cNvPr id="81" name="Rectangle 80">
            <a:extLst>
              <a:ext uri="{FF2B5EF4-FFF2-40B4-BE49-F238E27FC236}">
                <a16:creationId xmlns:a16="http://schemas.microsoft.com/office/drawing/2014/main" id="{4115EB71-6BE6-2708-D42E-CB3DFEC90627}"/>
              </a:ext>
            </a:extLst>
          </p:cNvPr>
          <p:cNvSpPr>
            <a:spLocks noGrp="1"/>
          </p:cNvSpPr>
          <p:nvPr/>
        </p:nvSpPr>
        <p:spPr>
          <a:xfrm>
            <a:off x="5765800" y="5286375"/>
            <a:ext cx="2752725" cy="542925"/>
          </a:xfrm>
          <a:prstGeom prst="rect">
            <a:avLst/>
          </a:prstGeom>
          <a:noFill/>
          <a:ln w="0">
            <a:noFill/>
          </a:ln>
        </p:spPr>
        <p:txBody>
          <a:bodyPr wrap="square" lIns="0" tIns="0" rIns="0" bIns="0" anchor="t">
            <a:noAutofit/>
          </a:bodyPr>
          <a:lstStyle/>
          <a:p>
            <a:pPr algn="l">
              <a:lnSpc>
                <a:spcPct val="100000"/>
              </a:lnSpc>
              <a:buNone/>
              <a:defRPr sz="1250" b="0">
                <a:solidFill>
                  <a:srgbClr val="17212B"/>
                </a:solidFill>
                <a:latin typeface="Aptos"/>
                <a:ea typeface="Aptos"/>
                <a:cs typeface="Aptos"/>
              </a:defRPr>
            </a:pPr>
            <a:r>
              <a:rPr lang="en-US" sz="1400" b="0">
                <a:latin typeface="Aptos"/>
                <a:ea typeface="Aptos"/>
                <a:cs typeface="Aptos"/>
              </a:rPr>
              <a:t>UConn Gives raised $7.1M from 4,876 donors—up 31% and 500 donors over FY25.</a:t>
            </a:r>
          </a:p>
        </p:txBody>
      </p:sp>
      <p:sp>
        <p:nvSpPr>
          <p:cNvPr id="82" name="TextBox 81">
            <a:extLst>
              <a:ext uri="{FF2B5EF4-FFF2-40B4-BE49-F238E27FC236}">
                <a16:creationId xmlns:a16="http://schemas.microsoft.com/office/drawing/2014/main" id="{B19A68C9-9E48-A77A-353F-E148F7A94C64}"/>
              </a:ext>
            </a:extLst>
          </p:cNvPr>
          <p:cNvSpPr txBox="1"/>
          <p:nvPr/>
        </p:nvSpPr>
        <p:spPr>
          <a:xfrm>
            <a:off x="650683" y="3999994"/>
            <a:ext cx="3673475" cy="646331"/>
          </a:xfrm>
          <a:prstGeom prst="rect">
            <a:avLst/>
          </a:prstGeom>
          <a:noFill/>
        </p:spPr>
        <p:txBody>
          <a:bodyPr wrap="square" rtlCol="0">
            <a:spAutoFit/>
          </a:bodyPr>
          <a:lstStyle/>
          <a:p>
            <a:r>
              <a:rPr lang="en-US" b="1">
                <a:ea typeface="Aptos"/>
                <a:cs typeface="Aptos"/>
              </a:rPr>
              <a:t>ADDITIONAL FY26 RESULTS</a:t>
            </a:r>
          </a:p>
          <a:p>
            <a:endParaRPr lang="en-US"/>
          </a:p>
        </p:txBody>
      </p:sp>
      <p:sp>
        <p:nvSpPr>
          <p:cNvPr id="83" name="Rectangle 82">
            <a:extLst>
              <a:ext uri="{FF2B5EF4-FFF2-40B4-BE49-F238E27FC236}">
                <a16:creationId xmlns:a16="http://schemas.microsoft.com/office/drawing/2014/main" id="{8143AABC-8A76-347D-E0FE-A741EBB58B45}"/>
              </a:ext>
            </a:extLst>
          </p:cNvPr>
          <p:cNvSpPr>
            <a:spLocks noGrp="1"/>
          </p:cNvSpPr>
          <p:nvPr/>
        </p:nvSpPr>
        <p:spPr>
          <a:xfrm>
            <a:off x="-1493266" y="1230901"/>
            <a:ext cx="9144" cy="2120647"/>
          </a:xfrm>
          <a:prstGeom prst="rect">
            <a:avLst/>
          </a:prstGeom>
          <a:solidFill>
            <a:srgbClr val="D5DDE3"/>
          </a:solidFill>
          <a:ln w="0">
            <a:noFill/>
          </a:ln>
        </p:spPr>
        <p:txBody>
          <a:bodyPr/>
          <a:lstStyle/>
          <a:p>
            <a:endParaRPr lang="en-US"/>
          </a:p>
        </p:txBody>
      </p:sp>
      <p:sp>
        <p:nvSpPr>
          <p:cNvPr id="86" name="TextBox 85">
            <a:extLst>
              <a:ext uri="{FF2B5EF4-FFF2-40B4-BE49-F238E27FC236}">
                <a16:creationId xmlns:a16="http://schemas.microsoft.com/office/drawing/2014/main" id="{300FF11C-914D-3C96-D86C-50CD22C19AD9}"/>
              </a:ext>
            </a:extLst>
          </p:cNvPr>
          <p:cNvSpPr txBox="1"/>
          <p:nvPr/>
        </p:nvSpPr>
        <p:spPr>
          <a:xfrm>
            <a:off x="585656" y="974710"/>
            <a:ext cx="2400681" cy="338554"/>
          </a:xfrm>
          <a:prstGeom prst="rect">
            <a:avLst/>
          </a:prstGeom>
          <a:noFill/>
        </p:spPr>
        <p:txBody>
          <a:bodyPr wrap="square" rtlCol="0">
            <a:spAutoFit/>
          </a:bodyPr>
          <a:lstStyle/>
          <a:p>
            <a:r>
              <a:rPr lang="en-US" sz="1600" b="1">
                <a:latin typeface="Aptos" panose="020B0004020202020204" pitchFamily="34" charset="0"/>
                <a:ea typeface="Arial"/>
                <a:cs typeface="Arial"/>
              </a:rPr>
              <a:t>A RECORD YEAR</a:t>
            </a:r>
            <a:endParaRPr lang="en-US" sz="1600" b="1"/>
          </a:p>
        </p:txBody>
      </p:sp>
      <p:sp>
        <p:nvSpPr>
          <p:cNvPr id="4" name="Rectangle 3">
            <a:extLst>
              <a:ext uri="{FF2B5EF4-FFF2-40B4-BE49-F238E27FC236}">
                <a16:creationId xmlns:a16="http://schemas.microsoft.com/office/drawing/2014/main" id="{92DA8B54-FB52-D602-1C25-8312633595A4}"/>
              </a:ext>
            </a:extLst>
          </p:cNvPr>
          <p:cNvSpPr>
            <a:spLocks noGrp="1"/>
          </p:cNvSpPr>
          <p:nvPr/>
        </p:nvSpPr>
        <p:spPr>
          <a:xfrm flipV="1">
            <a:off x="8988156" y="4955597"/>
            <a:ext cx="2743200" cy="9144"/>
          </a:xfrm>
          <a:prstGeom prst="rect">
            <a:avLst/>
          </a:prstGeom>
          <a:solidFill>
            <a:srgbClr val="D5DDE3"/>
          </a:solidFill>
          <a:ln w="0">
            <a:noFill/>
          </a:ln>
        </p:spPr>
        <p:txBody>
          <a:bodyPr/>
          <a:lstStyle/>
          <a:p>
            <a:endParaRPr lang="en-US"/>
          </a:p>
        </p:txBody>
      </p:sp>
      <p:sp>
        <p:nvSpPr>
          <p:cNvPr id="6" name="Rectangle 5">
            <a:extLst>
              <a:ext uri="{FF2B5EF4-FFF2-40B4-BE49-F238E27FC236}">
                <a16:creationId xmlns:a16="http://schemas.microsoft.com/office/drawing/2014/main" id="{77D42C08-9B91-A485-7B43-0129A330DE43}"/>
              </a:ext>
            </a:extLst>
          </p:cNvPr>
          <p:cNvSpPr>
            <a:spLocks noGrp="1"/>
          </p:cNvSpPr>
          <p:nvPr/>
        </p:nvSpPr>
        <p:spPr>
          <a:xfrm>
            <a:off x="9001744" y="5177118"/>
            <a:ext cx="2729612" cy="533400"/>
          </a:xfrm>
          <a:prstGeom prst="rect">
            <a:avLst/>
          </a:prstGeom>
          <a:noFill/>
          <a:ln w="0">
            <a:noFill/>
          </a:ln>
        </p:spPr>
        <p:txBody>
          <a:bodyPr wrap="square" lIns="0" tIns="0" rIns="0" bIns="0" anchor="t">
            <a:noAutofit/>
          </a:bodyPr>
          <a:lstStyle/>
          <a:p>
            <a:pPr algn="l">
              <a:lnSpc>
                <a:spcPct val="100000"/>
              </a:lnSpc>
              <a:buNone/>
              <a:defRPr sz="1400" b="1">
                <a:solidFill>
                  <a:srgbClr val="0B2B45"/>
                </a:solidFill>
                <a:latin typeface="Aptos"/>
                <a:ea typeface="Aptos"/>
                <a:cs typeface="Aptos"/>
              </a:defRPr>
            </a:pPr>
            <a:r>
              <a:rPr lang="en-US" sz="1600" b="1">
                <a:solidFill>
                  <a:srgbClr val="0B2B45"/>
                </a:solidFill>
                <a:latin typeface="Aptos"/>
                <a:ea typeface="Aptos"/>
                <a:cs typeface="Aptos"/>
              </a:rPr>
              <a:t>Record 33 donors giving </a:t>
            </a:r>
            <a:r>
              <a:rPr sz="1600" b="1">
                <a:solidFill>
                  <a:srgbClr val="0B2B45"/>
                </a:solidFill>
                <a:latin typeface="Aptos"/>
                <a:ea typeface="Aptos"/>
                <a:cs typeface="Aptos"/>
              </a:rPr>
              <a:t>$1M+</a:t>
            </a:r>
            <a:r>
              <a:rPr lang="en-US" sz="1600" b="1">
                <a:solidFill>
                  <a:srgbClr val="0B2B45"/>
                </a:solidFill>
                <a:latin typeface="Aptos"/>
                <a:ea typeface="Aptos"/>
                <a:cs typeface="Aptos"/>
              </a:rPr>
              <a:t>, includes six $5M+ gifts</a:t>
            </a:r>
            <a:r>
              <a:rPr sz="1600" b="1">
                <a:solidFill>
                  <a:srgbClr val="0B2B45"/>
                </a:solidFill>
                <a:latin typeface="Aptos"/>
                <a:ea typeface="Aptos"/>
                <a:cs typeface="Aptos"/>
              </a:rPr>
              <a:t> </a:t>
            </a:r>
          </a:p>
        </p:txBody>
      </p:sp>
      <p:sp>
        <p:nvSpPr>
          <p:cNvPr id="7" name="Rectangle 6">
            <a:extLst>
              <a:ext uri="{FF2B5EF4-FFF2-40B4-BE49-F238E27FC236}">
                <a16:creationId xmlns:a16="http://schemas.microsoft.com/office/drawing/2014/main" id="{D753FF9B-B54A-3C74-A4CD-615EDD3B9EAB}"/>
              </a:ext>
            </a:extLst>
          </p:cNvPr>
          <p:cNvSpPr/>
          <p:nvPr/>
        </p:nvSpPr>
        <p:spPr>
          <a:xfrm flipV="1">
            <a:off x="3253019" y="855334"/>
            <a:ext cx="155448" cy="36576"/>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75485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p:cTn id="7" dur="2000" fill="hold"/>
                                        <p:tgtEl>
                                          <p:spTgt spid="63"/>
                                        </p:tgtEl>
                                        <p:attrNameLst>
                                          <p:attrName>ppt_x</p:attrName>
                                        </p:attrNameLst>
                                      </p:cBhvr>
                                      <p:tavLst>
                                        <p:tav tm="0">
                                          <p:val>
                                            <p:strVal val="#ppt_x-#ppt_w/2"/>
                                          </p:val>
                                        </p:tav>
                                        <p:tav tm="100000">
                                          <p:val>
                                            <p:strVal val="#ppt_x"/>
                                          </p:val>
                                        </p:tav>
                                      </p:tavLst>
                                    </p:anim>
                                    <p:anim calcmode="lin" valueType="num">
                                      <p:cBhvr>
                                        <p:cTn id="8" dur="2000" fill="hold"/>
                                        <p:tgtEl>
                                          <p:spTgt spid="63"/>
                                        </p:tgtEl>
                                        <p:attrNameLst>
                                          <p:attrName>ppt_y</p:attrName>
                                        </p:attrNameLst>
                                      </p:cBhvr>
                                      <p:tavLst>
                                        <p:tav tm="0">
                                          <p:val>
                                            <p:strVal val="#ppt_y"/>
                                          </p:val>
                                        </p:tav>
                                        <p:tav tm="100000">
                                          <p:val>
                                            <p:strVal val="#ppt_y"/>
                                          </p:val>
                                        </p:tav>
                                      </p:tavLst>
                                    </p:anim>
                                    <p:anim calcmode="lin" valueType="num">
                                      <p:cBhvr>
                                        <p:cTn id="9" dur="2000" fill="hold"/>
                                        <p:tgtEl>
                                          <p:spTgt spid="63"/>
                                        </p:tgtEl>
                                        <p:attrNameLst>
                                          <p:attrName>ppt_w</p:attrName>
                                        </p:attrNameLst>
                                      </p:cBhvr>
                                      <p:tavLst>
                                        <p:tav tm="0">
                                          <p:val>
                                            <p:fltVal val="0"/>
                                          </p:val>
                                        </p:tav>
                                        <p:tav tm="100000">
                                          <p:val>
                                            <p:strVal val="#ppt_w"/>
                                          </p:val>
                                        </p:tav>
                                      </p:tavLst>
                                    </p:anim>
                                    <p:anim calcmode="lin" valueType="num">
                                      <p:cBhvr>
                                        <p:cTn id="10" dur="2000" fill="hold"/>
                                        <p:tgtEl>
                                          <p:spTgt spid="63"/>
                                        </p:tgtEl>
                                        <p:attrNameLst>
                                          <p:attrName>ppt_h</p:attrName>
                                        </p:attrNameLst>
                                      </p:cBhvr>
                                      <p:tavLst>
                                        <p:tav tm="0">
                                          <p:val>
                                            <p:strVal val="#ppt_h"/>
                                          </p:val>
                                        </p:tav>
                                        <p:tav tm="100000">
                                          <p:val>
                                            <p:strVal val="#ppt_h"/>
                                          </p:val>
                                        </p:tav>
                                      </p:tavLst>
                                    </p:anim>
                                  </p:childTnLst>
                                </p:cTn>
                              </p:par>
                              <p:par>
                                <p:cTn id="11" presetID="17" presetClass="entr" presetSubtype="8"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2000" fill="hold"/>
                                        <p:tgtEl>
                                          <p:spTgt spid="13"/>
                                        </p:tgtEl>
                                        <p:attrNameLst>
                                          <p:attrName>ppt_x</p:attrName>
                                        </p:attrNameLst>
                                      </p:cBhvr>
                                      <p:tavLst>
                                        <p:tav tm="0">
                                          <p:val>
                                            <p:strVal val="#ppt_x-#ppt_w/2"/>
                                          </p:val>
                                        </p:tav>
                                        <p:tav tm="100000">
                                          <p:val>
                                            <p:strVal val="#ppt_x"/>
                                          </p:val>
                                        </p:tav>
                                      </p:tavLst>
                                    </p:anim>
                                    <p:anim calcmode="lin" valueType="num">
                                      <p:cBhvr>
                                        <p:cTn id="14" dur="2000" fill="hold"/>
                                        <p:tgtEl>
                                          <p:spTgt spid="13"/>
                                        </p:tgtEl>
                                        <p:attrNameLst>
                                          <p:attrName>ppt_y</p:attrName>
                                        </p:attrNameLst>
                                      </p:cBhvr>
                                      <p:tavLst>
                                        <p:tav tm="0">
                                          <p:val>
                                            <p:strVal val="#ppt_y"/>
                                          </p:val>
                                        </p:tav>
                                        <p:tav tm="100000">
                                          <p:val>
                                            <p:strVal val="#ppt_y"/>
                                          </p:val>
                                        </p:tav>
                                      </p:tavLst>
                                    </p:anim>
                                    <p:anim calcmode="lin" valueType="num">
                                      <p:cBhvr>
                                        <p:cTn id="15" dur="2000" fill="hold"/>
                                        <p:tgtEl>
                                          <p:spTgt spid="13"/>
                                        </p:tgtEl>
                                        <p:attrNameLst>
                                          <p:attrName>ppt_w</p:attrName>
                                        </p:attrNameLst>
                                      </p:cBhvr>
                                      <p:tavLst>
                                        <p:tav tm="0">
                                          <p:val>
                                            <p:fltVal val="0"/>
                                          </p:val>
                                        </p:tav>
                                        <p:tav tm="100000">
                                          <p:val>
                                            <p:strVal val="#ppt_w"/>
                                          </p:val>
                                        </p:tav>
                                      </p:tavLst>
                                    </p:anim>
                                    <p:anim calcmode="lin" valueType="num">
                                      <p:cBhvr>
                                        <p:cTn id="16" dur="2000" fill="hold"/>
                                        <p:tgtEl>
                                          <p:spTgt spid="1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64CC1-F6CE-6379-993D-C2258719C55F}"/>
            </a:ext>
          </a:extLst>
        </p:cNvPr>
        <p:cNvGrpSpPr/>
        <p:nvPr/>
      </p:nvGrpSpPr>
      <p:grpSpPr>
        <a:xfrm>
          <a:off x="0" y="0"/>
          <a:ext cx="0" cy="0"/>
          <a:chOff x="0" y="0"/>
          <a:chExt cx="0" cy="0"/>
        </a:xfrm>
      </p:grpSpPr>
      <p:graphicFrame>
        <p:nvGraphicFramePr>
          <p:cNvPr id="16" name="Chart">
            <a:extLst>
              <a:ext uri="{FF2B5EF4-FFF2-40B4-BE49-F238E27FC236}">
                <a16:creationId xmlns:a16="http://schemas.microsoft.com/office/drawing/2014/main" id="{6595A085-C5BD-D506-7305-79892CEEFA57}"/>
              </a:ext>
            </a:extLst>
          </p:cNvPr>
          <p:cNvGraphicFramePr/>
          <p:nvPr>
            <p:extLst>
              <p:ext uri="{D42A27DB-BD31-4B8C-83A1-F6EECF244321}">
                <p14:modId xmlns:p14="http://schemas.microsoft.com/office/powerpoint/2010/main" val="629686254"/>
              </p:ext>
            </p:extLst>
          </p:nvPr>
        </p:nvGraphicFramePr>
        <p:xfrm>
          <a:off x="739983" y="1726625"/>
          <a:ext cx="7858125" cy="4057650"/>
        </p:xfrm>
        <a:graphic>
          <a:graphicData uri="http://schemas.openxmlformats.org/drawingml/2006/chart">
            <c:chart xmlns:c="http://schemas.openxmlformats.org/drawingml/2006/chart" xmlns:r="http://schemas.openxmlformats.org/officeDocument/2006/relationships" r:id="rId3"/>
          </a:graphicData>
        </a:graphic>
      </p:graphicFrame>
      <p:sp>
        <p:nvSpPr>
          <p:cNvPr id="27" name="Rectangle 26">
            <a:extLst>
              <a:ext uri="{FF2B5EF4-FFF2-40B4-BE49-F238E27FC236}">
                <a16:creationId xmlns:a16="http://schemas.microsoft.com/office/drawing/2014/main" id="{88264C1C-504F-4C78-CB12-7FC80792F58D}"/>
              </a:ext>
            </a:extLst>
          </p:cNvPr>
          <p:cNvSpPr/>
          <p:nvPr/>
        </p:nvSpPr>
        <p:spPr>
          <a:xfrm>
            <a:off x="7746066" y="1970440"/>
            <a:ext cx="525415" cy="3162822"/>
          </a:xfrm>
          <a:prstGeom prst="rect">
            <a:avLst/>
          </a:prstGeom>
          <a:pattFill prst="ltDnDiag">
            <a:fgClr>
              <a:schemeClr val="accent5">
                <a:lumMod val="50000"/>
              </a:schemeClr>
            </a:fgClr>
            <a:bgClr>
              <a:schemeClr val="bg1"/>
            </a:bgClr>
          </a:patt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kern="1200"/>
          </a:p>
        </p:txBody>
      </p:sp>
      <p:sp>
        <p:nvSpPr>
          <p:cNvPr id="3" name="Rectangle 2">
            <a:extLst>
              <a:ext uri="{FF2B5EF4-FFF2-40B4-BE49-F238E27FC236}">
                <a16:creationId xmlns:a16="http://schemas.microsoft.com/office/drawing/2014/main" id="{5A234B65-7455-C32E-B44B-8438895D6494}"/>
              </a:ext>
            </a:extLst>
          </p:cNvPr>
          <p:cNvSpPr/>
          <p:nvPr/>
        </p:nvSpPr>
        <p:spPr>
          <a:xfrm>
            <a:off x="2633030" y="6350252"/>
            <a:ext cx="1628201" cy="334457"/>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cap="all"/>
              <a:t>Philanthropy</a:t>
            </a:r>
          </a:p>
        </p:txBody>
      </p:sp>
      <p:sp>
        <p:nvSpPr>
          <p:cNvPr id="4" name="Title 9">
            <a:extLst>
              <a:ext uri="{FF2B5EF4-FFF2-40B4-BE49-F238E27FC236}">
                <a16:creationId xmlns:a16="http://schemas.microsoft.com/office/drawing/2014/main" id="{59C94409-FAB8-0D7A-2D26-0AE8A10CE1EB}"/>
              </a:ext>
            </a:extLst>
          </p:cNvPr>
          <p:cNvSpPr txBox="1">
            <a:spLocks/>
          </p:cNvSpPr>
          <p:nvPr/>
        </p:nvSpPr>
        <p:spPr>
          <a:xfrm>
            <a:off x="586905" y="319573"/>
            <a:ext cx="10515600" cy="64991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t>Foundation Fundraising</a:t>
            </a:r>
          </a:p>
        </p:txBody>
      </p:sp>
      <p:sp>
        <p:nvSpPr>
          <p:cNvPr id="7" name="Rectangle 6">
            <a:extLst>
              <a:ext uri="{FF2B5EF4-FFF2-40B4-BE49-F238E27FC236}">
                <a16:creationId xmlns:a16="http://schemas.microsoft.com/office/drawing/2014/main" id="{C913602D-F8E9-1504-3DE5-C4BDE348F6B8}"/>
              </a:ext>
            </a:extLst>
          </p:cNvPr>
          <p:cNvSpPr>
            <a:spLocks noGrp="1"/>
          </p:cNvSpPr>
          <p:nvPr/>
        </p:nvSpPr>
        <p:spPr>
          <a:xfrm>
            <a:off x="8820148" y="1183081"/>
            <a:ext cx="2743200" cy="396240"/>
          </a:xfrm>
          <a:prstGeom prst="rect">
            <a:avLst/>
          </a:prstGeom>
          <a:noFill/>
          <a:ln w="0">
            <a:noFill/>
          </a:ln>
        </p:spPr>
        <p:txBody>
          <a:bodyPr anchor="ctr">
            <a:normAutofit fontScale="95238"/>
          </a:bodyPr>
          <a:lstStyle/>
          <a:p>
            <a:pPr algn="l">
              <a:defRPr sz="2100" b="1">
                <a:solidFill>
                  <a:srgbClr val="FFFFFF"/>
                </a:solidFill>
                <a:latin typeface="Arial"/>
                <a:ea typeface="Arial"/>
                <a:cs typeface="Arial"/>
              </a:defRPr>
            </a:pPr>
            <a:r>
              <a:rPr sz="2100">
                <a:solidFill>
                  <a:srgbClr val="FFFFFF"/>
                </a:solidFill>
                <a:latin typeface="Aptos" panose="020B0004020202020204" pitchFamily="34" charset="0"/>
                <a:ea typeface="Arial"/>
                <a:cs typeface="Arial"/>
              </a:rPr>
              <a:t>$18,188,422</a:t>
            </a:r>
          </a:p>
        </p:txBody>
      </p:sp>
      <p:sp>
        <p:nvSpPr>
          <p:cNvPr id="9" name="Rectangle 8">
            <a:extLst>
              <a:ext uri="{FF2B5EF4-FFF2-40B4-BE49-F238E27FC236}">
                <a16:creationId xmlns:a16="http://schemas.microsoft.com/office/drawing/2014/main" id="{E3367925-D4B8-4296-174A-8D15C0B6B76D}"/>
              </a:ext>
            </a:extLst>
          </p:cNvPr>
          <p:cNvSpPr>
            <a:spLocks noGrp="1"/>
          </p:cNvSpPr>
          <p:nvPr/>
        </p:nvSpPr>
        <p:spPr>
          <a:xfrm>
            <a:off x="8828271" y="1593137"/>
            <a:ext cx="2819400" cy="304800"/>
          </a:xfrm>
          <a:prstGeom prst="rect">
            <a:avLst/>
          </a:prstGeom>
          <a:noFill/>
          <a:ln w="0">
            <a:noFill/>
          </a:ln>
        </p:spPr>
        <p:txBody>
          <a:bodyPr anchor="ctr">
            <a:normAutofit fontScale="97222" lnSpcReduction="10000"/>
          </a:bodyPr>
          <a:lstStyle/>
          <a:p>
            <a:pPr algn="l">
              <a:defRPr sz="1440" b="1">
                <a:solidFill>
                  <a:srgbClr val="FFFFFF"/>
                </a:solidFill>
                <a:latin typeface="Arial"/>
                <a:ea typeface="Arial"/>
                <a:cs typeface="Arial"/>
              </a:defRPr>
            </a:pPr>
            <a:r>
              <a:rPr sz="1440">
                <a:solidFill>
                  <a:srgbClr val="FFFFFF"/>
                </a:solidFill>
                <a:latin typeface="Aptos" panose="020B0004020202020204" pitchFamily="34" charset="0"/>
                <a:ea typeface="Arial"/>
                <a:cs typeface="Arial"/>
              </a:rPr>
              <a:t>$7.1M </a:t>
            </a:r>
            <a:r>
              <a:rPr sz="1500">
                <a:solidFill>
                  <a:srgbClr val="FFFFFF"/>
                </a:solidFill>
                <a:latin typeface="Aptos" panose="020B0004020202020204" pitchFamily="34" charset="0"/>
                <a:ea typeface="Arial"/>
                <a:cs typeface="Arial"/>
              </a:rPr>
              <a:t>ahead</a:t>
            </a:r>
            <a:r>
              <a:rPr sz="1440">
                <a:solidFill>
                  <a:srgbClr val="FFFFFF"/>
                </a:solidFill>
                <a:latin typeface="Aptos" panose="020B0004020202020204" pitchFamily="34" charset="0"/>
                <a:ea typeface="Arial"/>
                <a:cs typeface="Arial"/>
              </a:rPr>
              <a:t> of 3YA</a:t>
            </a:r>
          </a:p>
        </p:txBody>
      </p:sp>
      <p:sp>
        <p:nvSpPr>
          <p:cNvPr id="10" name="Rectangle 9">
            <a:extLst>
              <a:ext uri="{FF2B5EF4-FFF2-40B4-BE49-F238E27FC236}">
                <a16:creationId xmlns:a16="http://schemas.microsoft.com/office/drawing/2014/main" id="{7AE6EE1F-5611-4F91-619D-D95D7124B9B2}"/>
              </a:ext>
            </a:extLst>
          </p:cNvPr>
          <p:cNvSpPr>
            <a:spLocks noGrp="1"/>
          </p:cNvSpPr>
          <p:nvPr/>
        </p:nvSpPr>
        <p:spPr>
          <a:xfrm>
            <a:off x="8760604" y="2346352"/>
            <a:ext cx="2819400" cy="411480"/>
          </a:xfrm>
          <a:prstGeom prst="rect">
            <a:avLst/>
          </a:prstGeom>
          <a:noFill/>
          <a:ln w="0">
            <a:noFill/>
          </a:ln>
        </p:spPr>
        <p:txBody>
          <a:bodyPr anchor="ctr">
            <a:noAutofit/>
          </a:bodyPr>
          <a:lstStyle/>
          <a:p>
            <a:pPr algn="l">
              <a:defRPr sz="1260" b="1">
                <a:solidFill>
                  <a:srgbClr val="FFFFFF"/>
                </a:solidFill>
                <a:latin typeface="Arial"/>
                <a:ea typeface="Arial"/>
                <a:cs typeface="Arial"/>
              </a:defRPr>
            </a:pPr>
            <a:r>
              <a:rPr sz="1600">
                <a:solidFill>
                  <a:srgbClr val="FFFFFF"/>
                </a:solidFill>
                <a:latin typeface="Aptos" panose="020B0004020202020204" pitchFamily="34" charset="0"/>
                <a:ea typeface="Arial"/>
                <a:cs typeface="Arial"/>
              </a:rPr>
              <a:t>Robust pipeline across all giving levels.</a:t>
            </a:r>
          </a:p>
        </p:txBody>
      </p:sp>
      <p:sp>
        <p:nvSpPr>
          <p:cNvPr id="14" name="Rectangle 13">
            <a:extLst>
              <a:ext uri="{FF2B5EF4-FFF2-40B4-BE49-F238E27FC236}">
                <a16:creationId xmlns:a16="http://schemas.microsoft.com/office/drawing/2014/main" id="{6811A9CB-2CD3-0543-C540-A123CA0E7A73}"/>
              </a:ext>
            </a:extLst>
          </p:cNvPr>
          <p:cNvSpPr>
            <a:spLocks noGrp="1"/>
          </p:cNvSpPr>
          <p:nvPr/>
        </p:nvSpPr>
        <p:spPr>
          <a:xfrm>
            <a:off x="835233" y="1052415"/>
            <a:ext cx="4286250" cy="314325"/>
          </a:xfrm>
          <a:prstGeom prst="rect">
            <a:avLst/>
          </a:prstGeom>
          <a:noFill/>
          <a:ln w="0">
            <a:noFill/>
          </a:ln>
        </p:spPr>
        <p:txBody>
          <a:bodyPr wrap="square" lIns="0" tIns="0" rIns="0" bIns="0" anchor="t">
            <a:noAutofit/>
          </a:bodyPr>
          <a:lstStyle/>
          <a:p>
            <a:pPr algn="l">
              <a:lnSpc>
                <a:spcPct val="100000"/>
              </a:lnSpc>
              <a:buNone/>
              <a:defRPr sz="1800" b="1">
                <a:solidFill>
                  <a:srgbClr val="0B2B45"/>
                </a:solidFill>
                <a:latin typeface="Aptos"/>
                <a:ea typeface="Aptos"/>
                <a:cs typeface="Aptos"/>
              </a:defRPr>
            </a:pPr>
            <a:r>
              <a:rPr sz="2400" b="1">
                <a:solidFill>
                  <a:srgbClr val="0B2B45"/>
                </a:solidFill>
                <a:latin typeface="Aptos"/>
                <a:ea typeface="Aptos"/>
                <a:cs typeface="Aptos"/>
              </a:rPr>
              <a:t>FY Raise, FY20-27 YTD</a:t>
            </a:r>
          </a:p>
        </p:txBody>
      </p:sp>
      <p:sp>
        <p:nvSpPr>
          <p:cNvPr id="15" name="Rectangle 14">
            <a:extLst>
              <a:ext uri="{FF2B5EF4-FFF2-40B4-BE49-F238E27FC236}">
                <a16:creationId xmlns:a16="http://schemas.microsoft.com/office/drawing/2014/main" id="{B2102614-5B0F-9CC6-96AF-3605DA1079F3}"/>
              </a:ext>
            </a:extLst>
          </p:cNvPr>
          <p:cNvSpPr>
            <a:spLocks noGrp="1"/>
          </p:cNvSpPr>
          <p:nvPr/>
        </p:nvSpPr>
        <p:spPr>
          <a:xfrm>
            <a:off x="835233" y="1414365"/>
            <a:ext cx="4286250" cy="219075"/>
          </a:xfrm>
          <a:prstGeom prst="rect">
            <a:avLst/>
          </a:prstGeom>
          <a:noFill/>
          <a:ln w="0">
            <a:noFill/>
          </a:ln>
        </p:spPr>
        <p:txBody>
          <a:bodyPr wrap="square" lIns="0" tIns="0" rIns="0" bIns="0" anchor="t">
            <a:noAutofit/>
          </a:bodyPr>
          <a:lstStyle/>
          <a:p>
            <a:pPr algn="l">
              <a:lnSpc>
                <a:spcPct val="100000"/>
              </a:lnSpc>
              <a:buNone/>
              <a:defRPr sz="1100" b="0">
                <a:solidFill>
                  <a:srgbClr val="5A6874"/>
                </a:solidFill>
                <a:latin typeface="Aptos"/>
                <a:ea typeface="Aptos"/>
                <a:cs typeface="Aptos"/>
              </a:defRPr>
            </a:pPr>
            <a:r>
              <a:rPr sz="1400" b="0">
                <a:latin typeface="Aptos"/>
                <a:ea typeface="Aptos"/>
                <a:cs typeface="Aptos"/>
              </a:rPr>
              <a:t>Annual fundraising totals</a:t>
            </a:r>
          </a:p>
        </p:txBody>
      </p:sp>
      <p:sp>
        <p:nvSpPr>
          <p:cNvPr id="17" name="Rounded Rectangle 16">
            <a:extLst>
              <a:ext uri="{FF2B5EF4-FFF2-40B4-BE49-F238E27FC236}">
                <a16:creationId xmlns:a16="http://schemas.microsoft.com/office/drawing/2014/main" id="{642BC7A0-66EF-8E40-0C88-3ACBA66B4807}"/>
              </a:ext>
            </a:extLst>
          </p:cNvPr>
          <p:cNvSpPr>
            <a:spLocks noGrp="1"/>
          </p:cNvSpPr>
          <p:nvPr/>
        </p:nvSpPr>
        <p:spPr>
          <a:xfrm>
            <a:off x="8950533" y="1117025"/>
            <a:ext cx="3027736" cy="4676775"/>
          </a:xfrm>
          <a:prstGeom prst="roundRect">
            <a:avLst>
              <a:gd name="adj" fmla="val 4667"/>
            </a:avLst>
          </a:prstGeom>
          <a:solidFill>
            <a:srgbClr val="F0F3F5"/>
          </a:solidFill>
          <a:ln w="0">
            <a:noFill/>
          </a:ln>
        </p:spPr>
        <p:txBody>
          <a:bodyPr/>
          <a:lstStyle/>
          <a:p>
            <a:endParaRPr lang="en-US"/>
          </a:p>
        </p:txBody>
      </p:sp>
      <p:sp>
        <p:nvSpPr>
          <p:cNvPr id="18" name="Rectangle 17">
            <a:extLst>
              <a:ext uri="{FF2B5EF4-FFF2-40B4-BE49-F238E27FC236}">
                <a16:creationId xmlns:a16="http://schemas.microsoft.com/office/drawing/2014/main" id="{74D52578-1B84-7004-0D7C-8E4274531E18}"/>
              </a:ext>
            </a:extLst>
          </p:cNvPr>
          <p:cNvSpPr>
            <a:spLocks noGrp="1"/>
          </p:cNvSpPr>
          <p:nvPr/>
        </p:nvSpPr>
        <p:spPr>
          <a:xfrm>
            <a:off x="9135044" y="1386415"/>
            <a:ext cx="2780729" cy="371475"/>
          </a:xfrm>
          <a:prstGeom prst="rect">
            <a:avLst/>
          </a:prstGeom>
          <a:noFill/>
          <a:ln w="0">
            <a:noFill/>
          </a:ln>
        </p:spPr>
        <p:txBody>
          <a:bodyPr wrap="square" lIns="0" tIns="0" rIns="0" bIns="0" anchor="t">
            <a:noAutofit/>
          </a:bodyPr>
          <a:lstStyle/>
          <a:p>
            <a:pPr algn="l">
              <a:lnSpc>
                <a:spcPct val="100000"/>
              </a:lnSpc>
              <a:buNone/>
              <a:defRPr sz="2050" b="1">
                <a:solidFill>
                  <a:srgbClr val="0B2B45"/>
                </a:solidFill>
                <a:latin typeface="Aptos"/>
                <a:ea typeface="Aptos"/>
                <a:cs typeface="Aptos"/>
              </a:defRPr>
            </a:pPr>
            <a:r>
              <a:rPr sz="2400" b="1">
                <a:latin typeface="Aptos"/>
                <a:ea typeface="Aptos"/>
                <a:cs typeface="Aptos"/>
              </a:rPr>
              <a:t>FY27 Q1 Highlights</a:t>
            </a:r>
          </a:p>
        </p:txBody>
      </p:sp>
      <p:sp>
        <p:nvSpPr>
          <p:cNvPr id="19" name="Rectangle 18">
            <a:extLst>
              <a:ext uri="{FF2B5EF4-FFF2-40B4-BE49-F238E27FC236}">
                <a16:creationId xmlns:a16="http://schemas.microsoft.com/office/drawing/2014/main" id="{DD1722AA-4AD7-504E-A72D-0729CBD1EB4F}"/>
              </a:ext>
            </a:extLst>
          </p:cNvPr>
          <p:cNvSpPr>
            <a:spLocks noGrp="1"/>
          </p:cNvSpPr>
          <p:nvPr/>
        </p:nvSpPr>
        <p:spPr>
          <a:xfrm>
            <a:off x="9217233" y="2005519"/>
            <a:ext cx="2324100" cy="504825"/>
          </a:xfrm>
          <a:prstGeom prst="rect">
            <a:avLst/>
          </a:prstGeom>
          <a:noFill/>
          <a:ln w="0">
            <a:noFill/>
          </a:ln>
        </p:spPr>
        <p:txBody>
          <a:bodyPr wrap="square" lIns="0" tIns="0" rIns="0" bIns="0" anchor="t">
            <a:noAutofit/>
          </a:bodyPr>
          <a:lstStyle/>
          <a:p>
            <a:pPr algn="l">
              <a:lnSpc>
                <a:spcPct val="100000"/>
              </a:lnSpc>
              <a:buNone/>
              <a:defRPr sz="2900" b="1">
                <a:solidFill>
                  <a:srgbClr val="0B2B45"/>
                </a:solidFill>
                <a:latin typeface="Aptos"/>
                <a:ea typeface="Aptos"/>
                <a:cs typeface="Aptos"/>
              </a:defRPr>
            </a:pPr>
            <a:r>
              <a:rPr sz="2900" b="1">
                <a:solidFill>
                  <a:schemeClr val="accent5"/>
                </a:solidFill>
                <a:latin typeface="Aptos"/>
                <a:ea typeface="Aptos"/>
                <a:cs typeface="Aptos"/>
              </a:rPr>
              <a:t>$18,188,422</a:t>
            </a:r>
            <a:r>
              <a:rPr lang="en-US" sz="2900" b="1">
                <a:solidFill>
                  <a:schemeClr val="accent5"/>
                </a:solidFill>
                <a:latin typeface="Aptos"/>
                <a:ea typeface="Aptos"/>
                <a:cs typeface="Aptos"/>
              </a:rPr>
              <a:t>*</a:t>
            </a:r>
            <a:endParaRPr sz="2900" b="1">
              <a:solidFill>
                <a:schemeClr val="accent5"/>
              </a:solidFill>
              <a:latin typeface="Aptos"/>
              <a:ea typeface="Aptos"/>
              <a:cs typeface="Aptos"/>
            </a:endParaRPr>
          </a:p>
        </p:txBody>
      </p:sp>
      <p:sp>
        <p:nvSpPr>
          <p:cNvPr id="20" name="Rectangle 19">
            <a:extLst>
              <a:ext uri="{FF2B5EF4-FFF2-40B4-BE49-F238E27FC236}">
                <a16:creationId xmlns:a16="http://schemas.microsoft.com/office/drawing/2014/main" id="{63E0525C-5010-5479-2B56-4BD8A42F0F09}"/>
              </a:ext>
            </a:extLst>
          </p:cNvPr>
          <p:cNvSpPr>
            <a:spLocks noGrp="1"/>
          </p:cNvSpPr>
          <p:nvPr/>
        </p:nvSpPr>
        <p:spPr>
          <a:xfrm>
            <a:off x="9249189" y="2486451"/>
            <a:ext cx="2324100" cy="295275"/>
          </a:xfrm>
          <a:prstGeom prst="rect">
            <a:avLst/>
          </a:prstGeom>
          <a:noFill/>
          <a:ln w="0">
            <a:noFill/>
          </a:ln>
        </p:spPr>
        <p:txBody>
          <a:bodyPr wrap="square" lIns="0" tIns="0" rIns="0" bIns="0" anchor="t">
            <a:noAutofit/>
          </a:bodyPr>
          <a:lstStyle/>
          <a:p>
            <a:pPr algn="l">
              <a:lnSpc>
                <a:spcPct val="100000"/>
              </a:lnSpc>
              <a:buNone/>
              <a:defRPr sz="1500" b="1">
                <a:solidFill>
                  <a:srgbClr val="D91C73"/>
                </a:solidFill>
                <a:latin typeface="Aptos"/>
                <a:ea typeface="Aptos"/>
                <a:cs typeface="Aptos"/>
              </a:defRPr>
            </a:pPr>
            <a:r>
              <a:rPr sz="1600" b="1">
                <a:solidFill>
                  <a:schemeClr val="accent5"/>
                </a:solidFill>
                <a:latin typeface="Aptos"/>
                <a:ea typeface="Aptos"/>
                <a:cs typeface="Aptos"/>
              </a:rPr>
              <a:t>$7.1M ahead of 3YA</a:t>
            </a:r>
          </a:p>
        </p:txBody>
      </p:sp>
      <p:sp>
        <p:nvSpPr>
          <p:cNvPr id="21" name="Rectangle 20">
            <a:extLst>
              <a:ext uri="{FF2B5EF4-FFF2-40B4-BE49-F238E27FC236}">
                <a16:creationId xmlns:a16="http://schemas.microsoft.com/office/drawing/2014/main" id="{F939F18A-3F87-A2F8-5BB3-92557D4F0DC6}"/>
              </a:ext>
            </a:extLst>
          </p:cNvPr>
          <p:cNvSpPr>
            <a:spLocks noGrp="1"/>
          </p:cNvSpPr>
          <p:nvPr/>
        </p:nvSpPr>
        <p:spPr>
          <a:xfrm>
            <a:off x="9288278" y="2807879"/>
            <a:ext cx="2324100" cy="219075"/>
          </a:xfrm>
          <a:prstGeom prst="rect">
            <a:avLst/>
          </a:prstGeom>
          <a:noFill/>
          <a:ln w="0">
            <a:noFill/>
          </a:ln>
        </p:spPr>
        <p:txBody>
          <a:bodyPr wrap="square" lIns="0" tIns="0" rIns="0" bIns="0" anchor="t">
            <a:noAutofit/>
          </a:bodyPr>
          <a:lstStyle/>
          <a:p>
            <a:pPr algn="l">
              <a:lnSpc>
                <a:spcPct val="100000"/>
              </a:lnSpc>
              <a:buNone/>
              <a:defRPr sz="1100" b="1">
                <a:solidFill>
                  <a:srgbClr val="5A6874"/>
                </a:solidFill>
                <a:latin typeface="Aptos"/>
                <a:ea typeface="Aptos"/>
                <a:cs typeface="Aptos"/>
              </a:defRPr>
            </a:pPr>
            <a:r>
              <a:rPr lang="en-US" sz="1200" b="1">
                <a:solidFill>
                  <a:srgbClr val="5A6874"/>
                </a:solidFill>
                <a:latin typeface="Aptos"/>
                <a:ea typeface="Aptos"/>
                <a:cs typeface="Aptos"/>
              </a:rPr>
              <a:t>*As of 9/18/26</a:t>
            </a:r>
            <a:endParaRPr sz="1200" b="1">
              <a:solidFill>
                <a:srgbClr val="5A6874"/>
              </a:solidFill>
              <a:latin typeface="Aptos"/>
              <a:ea typeface="Aptos"/>
              <a:cs typeface="Aptos"/>
            </a:endParaRPr>
          </a:p>
        </p:txBody>
      </p:sp>
      <p:sp>
        <p:nvSpPr>
          <p:cNvPr id="23" name="Rectangle 22">
            <a:extLst>
              <a:ext uri="{FF2B5EF4-FFF2-40B4-BE49-F238E27FC236}">
                <a16:creationId xmlns:a16="http://schemas.microsoft.com/office/drawing/2014/main" id="{26B1223D-8860-673E-4993-DEF63F0C1C72}"/>
              </a:ext>
            </a:extLst>
          </p:cNvPr>
          <p:cNvSpPr>
            <a:spLocks noGrp="1"/>
          </p:cNvSpPr>
          <p:nvPr/>
        </p:nvSpPr>
        <p:spPr>
          <a:xfrm>
            <a:off x="9217233" y="4269800"/>
            <a:ext cx="695325" cy="371475"/>
          </a:xfrm>
          <a:prstGeom prst="rect">
            <a:avLst/>
          </a:prstGeom>
          <a:noFill/>
          <a:ln w="0">
            <a:noFill/>
          </a:ln>
        </p:spPr>
        <p:txBody>
          <a:bodyPr wrap="square" lIns="0" tIns="0" rIns="0" bIns="0" anchor="t">
            <a:noAutofit/>
          </a:bodyPr>
          <a:lstStyle/>
          <a:p>
            <a:pPr algn="l">
              <a:lnSpc>
                <a:spcPct val="100000"/>
              </a:lnSpc>
              <a:buNone/>
              <a:defRPr sz="2100" b="1">
                <a:solidFill>
                  <a:srgbClr val="24627E"/>
                </a:solidFill>
                <a:latin typeface="Aptos"/>
                <a:ea typeface="Aptos"/>
                <a:cs typeface="Aptos"/>
              </a:defRPr>
            </a:pPr>
            <a:r>
              <a:rPr sz="2100" b="1">
                <a:solidFill>
                  <a:srgbClr val="0A2A45"/>
                </a:solidFill>
                <a:latin typeface="Aptos"/>
                <a:ea typeface="Aptos"/>
                <a:cs typeface="Aptos"/>
              </a:rPr>
              <a:t>20%</a:t>
            </a:r>
          </a:p>
        </p:txBody>
      </p:sp>
      <p:sp>
        <p:nvSpPr>
          <p:cNvPr id="24" name="Rectangle 23">
            <a:extLst>
              <a:ext uri="{FF2B5EF4-FFF2-40B4-BE49-F238E27FC236}">
                <a16:creationId xmlns:a16="http://schemas.microsoft.com/office/drawing/2014/main" id="{86C10D5E-E8AE-BCB2-49AE-7FBC417884FD}"/>
              </a:ext>
            </a:extLst>
          </p:cNvPr>
          <p:cNvSpPr>
            <a:spLocks noGrp="1"/>
          </p:cNvSpPr>
          <p:nvPr/>
        </p:nvSpPr>
        <p:spPr>
          <a:xfrm>
            <a:off x="9941133" y="4260275"/>
            <a:ext cx="1600200" cy="466725"/>
          </a:xfrm>
          <a:prstGeom prst="rect">
            <a:avLst/>
          </a:prstGeom>
          <a:noFill/>
          <a:ln w="0">
            <a:noFill/>
          </a:ln>
        </p:spPr>
        <p:txBody>
          <a:bodyPr wrap="square" lIns="0" tIns="0" rIns="0" bIns="0" anchor="t">
            <a:noAutofit/>
          </a:bodyPr>
          <a:lstStyle/>
          <a:p>
            <a:pPr algn="l">
              <a:lnSpc>
                <a:spcPct val="100000"/>
              </a:lnSpc>
              <a:buNone/>
              <a:defRPr sz="1300" b="0">
                <a:solidFill>
                  <a:srgbClr val="17212B"/>
                </a:solidFill>
                <a:latin typeface="Aptos"/>
                <a:ea typeface="Aptos"/>
                <a:cs typeface="Aptos"/>
              </a:defRPr>
            </a:pPr>
            <a:r>
              <a:rPr sz="1400" b="0">
                <a:solidFill>
                  <a:srgbClr val="17212B"/>
                </a:solidFill>
                <a:latin typeface="Aptos"/>
                <a:ea typeface="Aptos"/>
                <a:cs typeface="Aptos"/>
              </a:rPr>
              <a:t>increase in gifts $10K+ over FY26</a:t>
            </a:r>
          </a:p>
        </p:txBody>
      </p:sp>
      <p:sp>
        <p:nvSpPr>
          <p:cNvPr id="25" name="Rectangle 24">
            <a:extLst>
              <a:ext uri="{FF2B5EF4-FFF2-40B4-BE49-F238E27FC236}">
                <a16:creationId xmlns:a16="http://schemas.microsoft.com/office/drawing/2014/main" id="{FF73AFC2-348A-8141-7B8F-6985029CD304}"/>
              </a:ext>
            </a:extLst>
          </p:cNvPr>
          <p:cNvSpPr>
            <a:spLocks noGrp="1"/>
          </p:cNvSpPr>
          <p:nvPr/>
        </p:nvSpPr>
        <p:spPr>
          <a:xfrm>
            <a:off x="9217233" y="4898450"/>
            <a:ext cx="695325" cy="371475"/>
          </a:xfrm>
          <a:prstGeom prst="rect">
            <a:avLst/>
          </a:prstGeom>
          <a:noFill/>
          <a:ln w="0">
            <a:noFill/>
          </a:ln>
        </p:spPr>
        <p:txBody>
          <a:bodyPr wrap="square" lIns="0" tIns="0" rIns="0" bIns="0" anchor="t">
            <a:noAutofit/>
          </a:bodyPr>
          <a:lstStyle/>
          <a:p>
            <a:pPr algn="l">
              <a:lnSpc>
                <a:spcPct val="100000"/>
              </a:lnSpc>
              <a:buNone/>
              <a:defRPr sz="2100" b="1">
                <a:solidFill>
                  <a:srgbClr val="24627E"/>
                </a:solidFill>
                <a:latin typeface="Aptos"/>
                <a:ea typeface="Aptos"/>
                <a:cs typeface="Aptos"/>
              </a:defRPr>
            </a:pPr>
            <a:r>
              <a:rPr sz="2100" b="1">
                <a:solidFill>
                  <a:srgbClr val="0A2A45"/>
                </a:solidFill>
                <a:latin typeface="Aptos"/>
                <a:ea typeface="Aptos"/>
                <a:cs typeface="Aptos"/>
              </a:rPr>
              <a:t>69%</a:t>
            </a:r>
          </a:p>
        </p:txBody>
      </p:sp>
      <p:sp>
        <p:nvSpPr>
          <p:cNvPr id="26" name="Rectangle 25">
            <a:extLst>
              <a:ext uri="{FF2B5EF4-FFF2-40B4-BE49-F238E27FC236}">
                <a16:creationId xmlns:a16="http://schemas.microsoft.com/office/drawing/2014/main" id="{BEDA2EAE-4D23-9B2D-6366-3370393C9E74}"/>
              </a:ext>
            </a:extLst>
          </p:cNvPr>
          <p:cNvSpPr>
            <a:spLocks noGrp="1"/>
          </p:cNvSpPr>
          <p:nvPr/>
        </p:nvSpPr>
        <p:spPr>
          <a:xfrm>
            <a:off x="9941133" y="4888925"/>
            <a:ext cx="1600200" cy="466725"/>
          </a:xfrm>
          <a:prstGeom prst="rect">
            <a:avLst/>
          </a:prstGeom>
          <a:noFill/>
          <a:ln w="0">
            <a:noFill/>
          </a:ln>
        </p:spPr>
        <p:txBody>
          <a:bodyPr wrap="square" lIns="0" tIns="0" rIns="0" bIns="0" anchor="t">
            <a:noAutofit/>
          </a:bodyPr>
          <a:lstStyle/>
          <a:p>
            <a:pPr algn="l">
              <a:lnSpc>
                <a:spcPct val="100000"/>
              </a:lnSpc>
              <a:buNone/>
              <a:defRPr sz="1300" b="0">
                <a:solidFill>
                  <a:srgbClr val="17212B"/>
                </a:solidFill>
                <a:latin typeface="Aptos"/>
                <a:ea typeface="Aptos"/>
                <a:cs typeface="Aptos"/>
              </a:defRPr>
            </a:pPr>
            <a:r>
              <a:rPr sz="1400" b="0">
                <a:solidFill>
                  <a:srgbClr val="17212B"/>
                </a:solidFill>
                <a:latin typeface="Aptos"/>
                <a:ea typeface="Aptos"/>
                <a:cs typeface="Aptos"/>
              </a:rPr>
              <a:t>increase in gifts $10k+ over 3YA</a:t>
            </a:r>
          </a:p>
        </p:txBody>
      </p:sp>
      <p:sp>
        <p:nvSpPr>
          <p:cNvPr id="28" name="TextBox 27">
            <a:extLst>
              <a:ext uri="{FF2B5EF4-FFF2-40B4-BE49-F238E27FC236}">
                <a16:creationId xmlns:a16="http://schemas.microsoft.com/office/drawing/2014/main" id="{DC9942C8-FA24-DC6E-80CA-50F6120DEC50}"/>
              </a:ext>
            </a:extLst>
          </p:cNvPr>
          <p:cNvSpPr txBox="1"/>
          <p:nvPr/>
        </p:nvSpPr>
        <p:spPr>
          <a:xfrm>
            <a:off x="9135044" y="3344608"/>
            <a:ext cx="2634925" cy="646331"/>
          </a:xfrm>
          <a:prstGeom prst="rect">
            <a:avLst/>
          </a:prstGeom>
          <a:noFill/>
        </p:spPr>
        <p:txBody>
          <a:bodyPr wrap="square" rtlCol="0">
            <a:spAutoFit/>
          </a:bodyPr>
          <a:lstStyle/>
          <a:p>
            <a:r>
              <a:rPr lang="en-US" b="1">
                <a:solidFill>
                  <a:srgbClr val="0A2A45"/>
                </a:solidFill>
                <a:ea typeface="Aptos"/>
                <a:cs typeface="Aptos"/>
              </a:rPr>
              <a:t>Robust pipeline across all giving levels.</a:t>
            </a:r>
          </a:p>
        </p:txBody>
      </p:sp>
      <p:sp>
        <p:nvSpPr>
          <p:cNvPr id="29" name="Rectangle 28">
            <a:extLst>
              <a:ext uri="{FF2B5EF4-FFF2-40B4-BE49-F238E27FC236}">
                <a16:creationId xmlns:a16="http://schemas.microsoft.com/office/drawing/2014/main" id="{84C4F451-2816-E01A-F6EC-2BB9D33C776C}"/>
              </a:ext>
            </a:extLst>
          </p:cNvPr>
          <p:cNvSpPr>
            <a:spLocks noGrp="1"/>
          </p:cNvSpPr>
          <p:nvPr/>
        </p:nvSpPr>
        <p:spPr>
          <a:xfrm>
            <a:off x="9249189" y="3208626"/>
            <a:ext cx="2324100" cy="9525"/>
          </a:xfrm>
          <a:prstGeom prst="rect">
            <a:avLst/>
          </a:prstGeom>
          <a:solidFill>
            <a:srgbClr val="D5DDE3"/>
          </a:solidFill>
          <a:ln w="0">
            <a:noFill/>
          </a:ln>
        </p:spPr>
        <p:txBody>
          <a:bodyPr/>
          <a:lstStyle/>
          <a:p>
            <a:endParaRPr lang="en-US"/>
          </a:p>
        </p:txBody>
      </p:sp>
      <p:sp>
        <p:nvSpPr>
          <p:cNvPr id="2" name="TextBox 1">
            <a:extLst>
              <a:ext uri="{FF2B5EF4-FFF2-40B4-BE49-F238E27FC236}">
                <a16:creationId xmlns:a16="http://schemas.microsoft.com/office/drawing/2014/main" id="{E2D91DB6-9645-9624-5582-FDC19944AB27}"/>
              </a:ext>
            </a:extLst>
          </p:cNvPr>
          <p:cNvSpPr txBox="1"/>
          <p:nvPr/>
        </p:nvSpPr>
        <p:spPr>
          <a:xfrm>
            <a:off x="7515681" y="1495792"/>
            <a:ext cx="952042" cy="461665"/>
          </a:xfrm>
          <a:prstGeom prst="rect">
            <a:avLst/>
          </a:prstGeom>
          <a:solidFill>
            <a:schemeClr val="bg1"/>
          </a:solidFill>
        </p:spPr>
        <p:txBody>
          <a:bodyPr wrap="square" rtlCol="0">
            <a:spAutoFit/>
          </a:bodyPr>
          <a:lstStyle/>
          <a:p>
            <a:pPr algn="ctr"/>
            <a:r>
              <a:rPr lang="en-US" sz="1200"/>
              <a:t>$165M</a:t>
            </a:r>
          </a:p>
          <a:p>
            <a:pPr algn="ctr"/>
            <a:r>
              <a:rPr lang="en-US" sz="1200"/>
              <a:t>(Goal)</a:t>
            </a:r>
          </a:p>
        </p:txBody>
      </p:sp>
    </p:spTree>
    <p:extLst>
      <p:ext uri="{BB962C8B-B14F-4D97-AF65-F5344CB8AC3E}">
        <p14:creationId xmlns:p14="http://schemas.microsoft.com/office/powerpoint/2010/main" val="26532996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09E7C-6E41-E471-ED30-7B36BCCB2EF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C3D8B7E-D1D0-FDEB-CBBF-6FD19C0067AC}"/>
              </a:ext>
            </a:extLst>
          </p:cNvPr>
          <p:cNvSpPr/>
          <p:nvPr/>
        </p:nvSpPr>
        <p:spPr>
          <a:xfrm>
            <a:off x="2633030" y="6350252"/>
            <a:ext cx="1628201" cy="334457"/>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cap="all"/>
              <a:t>Philanthropy</a:t>
            </a:r>
          </a:p>
        </p:txBody>
      </p:sp>
      <p:sp>
        <p:nvSpPr>
          <p:cNvPr id="3" name="Title 9">
            <a:extLst>
              <a:ext uri="{FF2B5EF4-FFF2-40B4-BE49-F238E27FC236}">
                <a16:creationId xmlns:a16="http://schemas.microsoft.com/office/drawing/2014/main" id="{93842ABA-ECEC-DDC3-B26A-E8FACDF460A8}"/>
              </a:ext>
            </a:extLst>
          </p:cNvPr>
          <p:cNvSpPr txBox="1">
            <a:spLocks/>
          </p:cNvSpPr>
          <p:nvPr/>
        </p:nvSpPr>
        <p:spPr>
          <a:xfrm>
            <a:off x="581330" y="349705"/>
            <a:ext cx="10515600" cy="64991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t>Elisabeth DeLuca School of Nursing</a:t>
            </a:r>
          </a:p>
        </p:txBody>
      </p:sp>
      <p:sp>
        <p:nvSpPr>
          <p:cNvPr id="8" name="Text Placeholder 10">
            <a:extLst>
              <a:ext uri="{FF2B5EF4-FFF2-40B4-BE49-F238E27FC236}">
                <a16:creationId xmlns:a16="http://schemas.microsoft.com/office/drawing/2014/main" id="{536CAD21-26C3-B1B2-941C-D8ED8229A9FE}"/>
              </a:ext>
            </a:extLst>
          </p:cNvPr>
          <p:cNvSpPr>
            <a:spLocks noGrp="1"/>
          </p:cNvSpPr>
          <p:nvPr>
            <p:ph type="body" sz="quarter" idx="14"/>
          </p:nvPr>
        </p:nvSpPr>
        <p:spPr>
          <a:xfrm>
            <a:off x="622799" y="865030"/>
            <a:ext cx="5680288" cy="647026"/>
          </a:xfrm>
        </p:spPr>
        <p:txBody>
          <a:bodyPr>
            <a:normAutofit/>
          </a:bodyPr>
          <a:lstStyle/>
          <a:p>
            <a:r>
              <a:rPr lang="en-US" sz="1600" b="1">
                <a:solidFill>
                  <a:schemeClr val="accent5">
                    <a:lumMod val="75000"/>
                  </a:schemeClr>
                </a:solidFill>
              </a:rPr>
              <a:t>Elisabeth DeLuca ’69 (NUR), ’26 H</a:t>
            </a:r>
          </a:p>
        </p:txBody>
      </p:sp>
      <p:sp>
        <p:nvSpPr>
          <p:cNvPr id="6" name="Rectangle 5">
            <a:extLst>
              <a:ext uri="{FF2B5EF4-FFF2-40B4-BE49-F238E27FC236}">
                <a16:creationId xmlns:a16="http://schemas.microsoft.com/office/drawing/2014/main" id="{D4D10468-F913-8D62-F4AC-C59FBF3A5C42}"/>
              </a:ext>
            </a:extLst>
          </p:cNvPr>
          <p:cNvSpPr>
            <a:spLocks noGrp="1"/>
          </p:cNvSpPr>
          <p:nvPr/>
        </p:nvSpPr>
        <p:spPr>
          <a:xfrm>
            <a:off x="700949" y="1207257"/>
            <a:ext cx="6324600" cy="438150"/>
          </a:xfrm>
          <a:prstGeom prst="rect">
            <a:avLst/>
          </a:prstGeom>
          <a:noFill/>
          <a:ln w="0">
            <a:noFill/>
          </a:ln>
        </p:spPr>
        <p:txBody>
          <a:bodyPr wrap="square" lIns="0" tIns="0" rIns="0" bIns="0" anchor="t">
            <a:noAutofit/>
          </a:bodyPr>
          <a:lstStyle/>
          <a:p>
            <a:pPr algn="l">
              <a:lnSpc>
                <a:spcPct val="100000"/>
              </a:lnSpc>
              <a:buNone/>
              <a:defRPr sz="2300" b="1">
                <a:solidFill>
                  <a:srgbClr val="0B2B45"/>
                </a:solidFill>
                <a:latin typeface="Aptos"/>
                <a:ea typeface="Aptos"/>
                <a:cs typeface="Aptos"/>
              </a:defRPr>
            </a:pPr>
            <a:r>
              <a:rPr sz="2300" b="1">
                <a:solidFill>
                  <a:srgbClr val="0B2B45"/>
                </a:solidFill>
                <a:latin typeface="Aptos"/>
                <a:ea typeface="Aptos"/>
                <a:cs typeface="Aptos"/>
              </a:rPr>
              <a:t>Advancing the Future of Nursing Education</a:t>
            </a:r>
          </a:p>
        </p:txBody>
      </p:sp>
      <p:sp>
        <p:nvSpPr>
          <p:cNvPr id="11" name="Rounded Rectangle 10">
            <a:extLst>
              <a:ext uri="{FF2B5EF4-FFF2-40B4-BE49-F238E27FC236}">
                <a16:creationId xmlns:a16="http://schemas.microsoft.com/office/drawing/2014/main" id="{35E1E5FA-7F6E-0EE8-92BB-3754AABF7C89}"/>
              </a:ext>
            </a:extLst>
          </p:cNvPr>
          <p:cNvSpPr>
            <a:spLocks noGrp="1"/>
          </p:cNvSpPr>
          <p:nvPr/>
        </p:nvSpPr>
        <p:spPr>
          <a:xfrm>
            <a:off x="664685" y="1621196"/>
            <a:ext cx="2038350" cy="1576909"/>
          </a:xfrm>
          <a:prstGeom prst="roundRect">
            <a:avLst>
              <a:gd name="adj" fmla="val 7843"/>
            </a:avLst>
          </a:prstGeom>
          <a:solidFill>
            <a:srgbClr val="EEF2F5"/>
          </a:solidFill>
          <a:ln w="0">
            <a:noFill/>
          </a:ln>
        </p:spPr>
        <p:txBody>
          <a:bodyPr/>
          <a:lstStyle/>
          <a:p>
            <a:endParaRPr lang="en-US"/>
          </a:p>
        </p:txBody>
      </p:sp>
      <p:sp>
        <p:nvSpPr>
          <p:cNvPr id="12" name="Rectangle 11">
            <a:extLst>
              <a:ext uri="{FF2B5EF4-FFF2-40B4-BE49-F238E27FC236}">
                <a16:creationId xmlns:a16="http://schemas.microsoft.com/office/drawing/2014/main" id="{623E0F7B-F4BC-2C8F-350E-8489677A523E}"/>
              </a:ext>
            </a:extLst>
          </p:cNvPr>
          <p:cNvSpPr>
            <a:spLocks noGrp="1"/>
          </p:cNvSpPr>
          <p:nvPr/>
        </p:nvSpPr>
        <p:spPr>
          <a:xfrm>
            <a:off x="845660" y="1745021"/>
            <a:ext cx="666750" cy="457200"/>
          </a:xfrm>
          <a:prstGeom prst="rect">
            <a:avLst/>
          </a:prstGeom>
          <a:noFill/>
          <a:ln w="0">
            <a:noFill/>
          </a:ln>
        </p:spPr>
        <p:txBody>
          <a:bodyPr wrap="square" lIns="0" tIns="0" rIns="0" bIns="0" anchor="t">
            <a:noAutofit/>
          </a:bodyPr>
          <a:lstStyle/>
          <a:p>
            <a:pPr algn="l">
              <a:lnSpc>
                <a:spcPct val="100000"/>
              </a:lnSpc>
              <a:buNone/>
              <a:defRPr sz="3200" b="1">
                <a:solidFill>
                  <a:srgbClr val="A52191"/>
                </a:solidFill>
                <a:latin typeface="Aptos"/>
                <a:ea typeface="Aptos"/>
                <a:cs typeface="Aptos"/>
              </a:defRPr>
            </a:pPr>
            <a:r>
              <a:rPr sz="3200" b="1">
                <a:solidFill>
                  <a:schemeClr val="accent5"/>
                </a:solidFill>
                <a:latin typeface="Aptos"/>
                <a:ea typeface="Aptos"/>
                <a:cs typeface="Aptos"/>
              </a:rPr>
              <a:t>2×</a:t>
            </a:r>
          </a:p>
        </p:txBody>
      </p:sp>
      <p:sp>
        <p:nvSpPr>
          <p:cNvPr id="13" name="Rectangle 12">
            <a:extLst>
              <a:ext uri="{FF2B5EF4-FFF2-40B4-BE49-F238E27FC236}">
                <a16:creationId xmlns:a16="http://schemas.microsoft.com/office/drawing/2014/main" id="{4679C91C-4852-E182-43DC-9AFD9E8C7886}"/>
              </a:ext>
            </a:extLst>
          </p:cNvPr>
          <p:cNvSpPr>
            <a:spLocks noGrp="1"/>
          </p:cNvSpPr>
          <p:nvPr/>
        </p:nvSpPr>
        <p:spPr>
          <a:xfrm>
            <a:off x="845660" y="2249846"/>
            <a:ext cx="1578051" cy="704850"/>
          </a:xfrm>
          <a:prstGeom prst="rect">
            <a:avLst/>
          </a:prstGeom>
          <a:noFill/>
          <a:ln w="0">
            <a:noFill/>
          </a:ln>
        </p:spPr>
        <p:txBody>
          <a:bodyPr wrap="square" lIns="0" tIns="0" rIns="0" bIns="0" anchor="t">
            <a:noAutofit/>
          </a:bodyPr>
          <a:lstStyle/>
          <a:p>
            <a:pPr algn="l">
              <a:lnSpc>
                <a:spcPct val="100000"/>
              </a:lnSpc>
              <a:buNone/>
              <a:defRPr sz="1250" b="0">
                <a:solidFill>
                  <a:srgbClr val="17212B"/>
                </a:solidFill>
                <a:latin typeface="Aptos"/>
                <a:ea typeface="Aptos"/>
                <a:cs typeface="Aptos"/>
              </a:defRPr>
            </a:pPr>
            <a:r>
              <a:rPr sz="1200" b="0">
                <a:solidFill>
                  <a:srgbClr val="17212B"/>
                </a:solidFill>
                <a:latin typeface="Aptos"/>
                <a:ea typeface="Aptos"/>
                <a:cs typeface="Aptos"/>
              </a:rPr>
              <a:t>The Elisabeth DeLuca School of Nursing has doubled its enrollment in less than 10 years</a:t>
            </a:r>
          </a:p>
        </p:txBody>
      </p:sp>
      <p:sp>
        <p:nvSpPr>
          <p:cNvPr id="14" name="Rounded Rectangle 13">
            <a:extLst>
              <a:ext uri="{FF2B5EF4-FFF2-40B4-BE49-F238E27FC236}">
                <a16:creationId xmlns:a16="http://schemas.microsoft.com/office/drawing/2014/main" id="{A4E110CA-F8DF-D535-EAB4-3460F53FB918}"/>
              </a:ext>
            </a:extLst>
          </p:cNvPr>
          <p:cNvSpPr>
            <a:spLocks noGrp="1"/>
          </p:cNvSpPr>
          <p:nvPr/>
        </p:nvSpPr>
        <p:spPr>
          <a:xfrm>
            <a:off x="2826860" y="1621196"/>
            <a:ext cx="2038350" cy="1576909"/>
          </a:xfrm>
          <a:prstGeom prst="roundRect">
            <a:avLst>
              <a:gd name="adj" fmla="val 7843"/>
            </a:avLst>
          </a:prstGeom>
          <a:solidFill>
            <a:srgbClr val="EEF2F5"/>
          </a:solidFill>
          <a:ln w="0">
            <a:noFill/>
          </a:ln>
        </p:spPr>
        <p:txBody>
          <a:bodyPr/>
          <a:lstStyle/>
          <a:p>
            <a:endParaRPr lang="en-US"/>
          </a:p>
        </p:txBody>
      </p:sp>
      <p:sp>
        <p:nvSpPr>
          <p:cNvPr id="15" name="Rectangle 14">
            <a:extLst>
              <a:ext uri="{FF2B5EF4-FFF2-40B4-BE49-F238E27FC236}">
                <a16:creationId xmlns:a16="http://schemas.microsoft.com/office/drawing/2014/main" id="{87168358-9C5F-22C2-E334-F755B6995A28}"/>
              </a:ext>
            </a:extLst>
          </p:cNvPr>
          <p:cNvSpPr>
            <a:spLocks noGrp="1"/>
          </p:cNvSpPr>
          <p:nvPr/>
        </p:nvSpPr>
        <p:spPr>
          <a:xfrm>
            <a:off x="3007835" y="1745021"/>
            <a:ext cx="876300" cy="457200"/>
          </a:xfrm>
          <a:prstGeom prst="rect">
            <a:avLst/>
          </a:prstGeom>
          <a:noFill/>
          <a:ln w="0">
            <a:noFill/>
          </a:ln>
        </p:spPr>
        <p:txBody>
          <a:bodyPr wrap="square" lIns="0" tIns="0" rIns="0" bIns="0" anchor="t">
            <a:noAutofit/>
          </a:bodyPr>
          <a:lstStyle/>
          <a:p>
            <a:pPr algn="l">
              <a:lnSpc>
                <a:spcPct val="100000"/>
              </a:lnSpc>
              <a:buNone/>
              <a:defRPr sz="3200" b="1">
                <a:solidFill>
                  <a:srgbClr val="EE6D27"/>
                </a:solidFill>
                <a:latin typeface="Aptos"/>
                <a:ea typeface="Aptos"/>
                <a:cs typeface="Aptos"/>
              </a:defRPr>
            </a:pPr>
            <a:r>
              <a:rPr sz="3200" b="1">
                <a:solidFill>
                  <a:schemeClr val="accent5"/>
                </a:solidFill>
                <a:latin typeface="Aptos"/>
                <a:ea typeface="Aptos"/>
                <a:cs typeface="Aptos"/>
              </a:rPr>
              <a:t>297</a:t>
            </a:r>
          </a:p>
        </p:txBody>
      </p:sp>
      <p:sp>
        <p:nvSpPr>
          <p:cNvPr id="16" name="Rectangle 15">
            <a:extLst>
              <a:ext uri="{FF2B5EF4-FFF2-40B4-BE49-F238E27FC236}">
                <a16:creationId xmlns:a16="http://schemas.microsoft.com/office/drawing/2014/main" id="{32C46B84-B1BA-2C1A-285B-0D1291E4127D}"/>
              </a:ext>
            </a:extLst>
          </p:cNvPr>
          <p:cNvSpPr>
            <a:spLocks noGrp="1"/>
          </p:cNvSpPr>
          <p:nvPr/>
        </p:nvSpPr>
        <p:spPr>
          <a:xfrm>
            <a:off x="3007835" y="2249846"/>
            <a:ext cx="1652300" cy="733425"/>
          </a:xfrm>
          <a:prstGeom prst="rect">
            <a:avLst/>
          </a:prstGeom>
          <a:noFill/>
          <a:ln w="0">
            <a:noFill/>
          </a:ln>
        </p:spPr>
        <p:txBody>
          <a:bodyPr wrap="square" lIns="0" tIns="0" rIns="0" bIns="0" anchor="t">
            <a:noAutofit/>
          </a:bodyPr>
          <a:lstStyle/>
          <a:p>
            <a:pPr algn="l">
              <a:lnSpc>
                <a:spcPct val="98000"/>
              </a:lnSpc>
              <a:buNone/>
              <a:defRPr sz="1150" b="0">
                <a:solidFill>
                  <a:srgbClr val="17212B"/>
                </a:solidFill>
                <a:latin typeface="Aptos"/>
                <a:ea typeface="Aptos"/>
                <a:cs typeface="Aptos"/>
              </a:defRPr>
            </a:pPr>
            <a:r>
              <a:rPr sz="1200" b="0">
                <a:solidFill>
                  <a:srgbClr val="17212B"/>
                </a:solidFill>
                <a:latin typeface="Aptos"/>
                <a:ea typeface="Aptos"/>
                <a:cs typeface="Aptos"/>
              </a:rPr>
              <a:t>The 2026-2027 incoming nursing freshman class is the largest in its history with 275 in Storrs, 22 in Waterbury</a:t>
            </a:r>
          </a:p>
        </p:txBody>
      </p:sp>
      <p:sp>
        <p:nvSpPr>
          <p:cNvPr id="17" name="Rounded Rectangle 16">
            <a:extLst>
              <a:ext uri="{FF2B5EF4-FFF2-40B4-BE49-F238E27FC236}">
                <a16:creationId xmlns:a16="http://schemas.microsoft.com/office/drawing/2014/main" id="{6DEF2FB6-DA15-FE9E-AD39-458EE7DDCDDC}"/>
              </a:ext>
            </a:extLst>
          </p:cNvPr>
          <p:cNvSpPr>
            <a:spLocks noGrp="1"/>
          </p:cNvSpPr>
          <p:nvPr/>
        </p:nvSpPr>
        <p:spPr>
          <a:xfrm>
            <a:off x="4989035" y="1621196"/>
            <a:ext cx="2038350" cy="1576909"/>
          </a:xfrm>
          <a:prstGeom prst="roundRect">
            <a:avLst>
              <a:gd name="adj" fmla="val 7843"/>
            </a:avLst>
          </a:prstGeom>
          <a:solidFill>
            <a:srgbClr val="EEF2F5"/>
          </a:solidFill>
          <a:ln w="0">
            <a:noFill/>
          </a:ln>
        </p:spPr>
        <p:txBody>
          <a:bodyPr/>
          <a:lstStyle/>
          <a:p>
            <a:endParaRPr lang="en-US"/>
          </a:p>
        </p:txBody>
      </p:sp>
      <p:sp>
        <p:nvSpPr>
          <p:cNvPr id="18" name="Rectangle 17">
            <a:extLst>
              <a:ext uri="{FF2B5EF4-FFF2-40B4-BE49-F238E27FC236}">
                <a16:creationId xmlns:a16="http://schemas.microsoft.com/office/drawing/2014/main" id="{7AAF64D1-DB95-4D6C-0260-22F21BEF13E8}"/>
              </a:ext>
            </a:extLst>
          </p:cNvPr>
          <p:cNvSpPr>
            <a:spLocks noGrp="1"/>
          </p:cNvSpPr>
          <p:nvPr/>
        </p:nvSpPr>
        <p:spPr>
          <a:xfrm>
            <a:off x="5170010" y="1745021"/>
            <a:ext cx="857250" cy="457200"/>
          </a:xfrm>
          <a:prstGeom prst="rect">
            <a:avLst/>
          </a:prstGeom>
          <a:noFill/>
          <a:ln w="0">
            <a:noFill/>
          </a:ln>
        </p:spPr>
        <p:txBody>
          <a:bodyPr wrap="square" lIns="0" tIns="0" rIns="0" bIns="0" anchor="t">
            <a:noAutofit/>
          </a:bodyPr>
          <a:lstStyle/>
          <a:p>
            <a:pPr algn="l">
              <a:lnSpc>
                <a:spcPct val="100000"/>
              </a:lnSpc>
              <a:buNone/>
              <a:defRPr sz="3200" b="1">
                <a:solidFill>
                  <a:srgbClr val="185575"/>
                </a:solidFill>
                <a:latin typeface="Aptos"/>
                <a:ea typeface="Aptos"/>
                <a:cs typeface="Aptos"/>
              </a:defRPr>
            </a:pPr>
            <a:r>
              <a:rPr lang="en-US" sz="3200" b="1" dirty="0">
                <a:solidFill>
                  <a:schemeClr val="accent5"/>
                </a:solidFill>
                <a:latin typeface="Aptos"/>
                <a:ea typeface="Aptos"/>
                <a:cs typeface="Aptos"/>
              </a:rPr>
              <a:t>426</a:t>
            </a:r>
            <a:endParaRPr sz="3200" b="1" dirty="0">
              <a:solidFill>
                <a:schemeClr val="accent5"/>
              </a:solidFill>
              <a:latin typeface="Aptos"/>
              <a:ea typeface="Aptos"/>
              <a:cs typeface="Aptos"/>
            </a:endParaRPr>
          </a:p>
        </p:txBody>
      </p:sp>
      <p:sp>
        <p:nvSpPr>
          <p:cNvPr id="19" name="Rectangle 18">
            <a:extLst>
              <a:ext uri="{FF2B5EF4-FFF2-40B4-BE49-F238E27FC236}">
                <a16:creationId xmlns:a16="http://schemas.microsoft.com/office/drawing/2014/main" id="{6B0511A3-F131-62E7-2B2C-9F4E6D0E41A6}"/>
              </a:ext>
            </a:extLst>
          </p:cNvPr>
          <p:cNvSpPr>
            <a:spLocks noGrp="1"/>
          </p:cNvSpPr>
          <p:nvPr/>
        </p:nvSpPr>
        <p:spPr>
          <a:xfrm>
            <a:off x="5170010" y="2249846"/>
            <a:ext cx="1676400" cy="542925"/>
          </a:xfrm>
          <a:prstGeom prst="rect">
            <a:avLst/>
          </a:prstGeom>
          <a:noFill/>
          <a:ln w="0">
            <a:noFill/>
          </a:ln>
        </p:spPr>
        <p:txBody>
          <a:bodyPr wrap="square" lIns="0" tIns="0" rIns="0" bIns="0" anchor="t">
            <a:noAutofit/>
          </a:bodyPr>
          <a:lstStyle/>
          <a:p>
            <a:pPr algn="l">
              <a:lnSpc>
                <a:spcPct val="100000"/>
              </a:lnSpc>
              <a:buNone/>
              <a:defRPr sz="1300" b="0">
                <a:solidFill>
                  <a:srgbClr val="17212B"/>
                </a:solidFill>
                <a:latin typeface="Aptos"/>
                <a:ea typeface="Aptos"/>
                <a:cs typeface="Aptos"/>
              </a:defRPr>
            </a:pPr>
            <a:r>
              <a:rPr lang="en-US" sz="1200" b="0">
                <a:solidFill>
                  <a:srgbClr val="17212B"/>
                </a:solidFill>
                <a:latin typeface="Aptos"/>
                <a:ea typeface="Aptos"/>
                <a:cs typeface="Aptos"/>
              </a:rPr>
              <a:t>degrees awarded in </a:t>
            </a:r>
            <a:r>
              <a:rPr sz="1200" b="0">
                <a:solidFill>
                  <a:srgbClr val="17212B"/>
                </a:solidFill>
                <a:latin typeface="Aptos"/>
                <a:ea typeface="Aptos"/>
                <a:cs typeface="Aptos"/>
              </a:rPr>
              <a:t>2025-2026</a:t>
            </a:r>
            <a:endParaRPr sz="1200" b="0" dirty="0">
              <a:solidFill>
                <a:srgbClr val="17212B"/>
              </a:solidFill>
              <a:latin typeface="Aptos"/>
              <a:ea typeface="Aptos"/>
              <a:cs typeface="Aptos"/>
            </a:endParaRPr>
          </a:p>
        </p:txBody>
      </p:sp>
      <p:sp>
        <p:nvSpPr>
          <p:cNvPr id="20" name="Rounded Rectangle 19">
            <a:extLst>
              <a:ext uri="{FF2B5EF4-FFF2-40B4-BE49-F238E27FC236}">
                <a16:creationId xmlns:a16="http://schemas.microsoft.com/office/drawing/2014/main" id="{75555D87-B2F9-69CD-7274-8340776123C8}"/>
              </a:ext>
            </a:extLst>
          </p:cNvPr>
          <p:cNvSpPr>
            <a:spLocks noGrp="1"/>
          </p:cNvSpPr>
          <p:nvPr/>
        </p:nvSpPr>
        <p:spPr>
          <a:xfrm>
            <a:off x="686719" y="3297831"/>
            <a:ext cx="6362700" cy="809625"/>
          </a:xfrm>
          <a:prstGeom prst="roundRect">
            <a:avLst>
              <a:gd name="adj" fmla="val 11765"/>
            </a:avLst>
          </a:prstGeom>
          <a:solidFill>
            <a:srgbClr val="0B2B45"/>
          </a:solidFill>
          <a:ln w="0">
            <a:noFill/>
          </a:ln>
        </p:spPr>
        <p:txBody>
          <a:bodyPr/>
          <a:lstStyle/>
          <a:p>
            <a:endParaRPr lang="en-US"/>
          </a:p>
        </p:txBody>
      </p:sp>
      <p:sp>
        <p:nvSpPr>
          <p:cNvPr id="21" name="Rectangle 20">
            <a:extLst>
              <a:ext uri="{FF2B5EF4-FFF2-40B4-BE49-F238E27FC236}">
                <a16:creationId xmlns:a16="http://schemas.microsoft.com/office/drawing/2014/main" id="{7AF302F7-C2A7-BE88-9233-9A897CE62FAA}"/>
              </a:ext>
            </a:extLst>
          </p:cNvPr>
          <p:cNvSpPr>
            <a:spLocks noGrp="1"/>
          </p:cNvSpPr>
          <p:nvPr/>
        </p:nvSpPr>
        <p:spPr>
          <a:xfrm>
            <a:off x="877219" y="3440706"/>
            <a:ext cx="1209675" cy="409575"/>
          </a:xfrm>
          <a:prstGeom prst="rect">
            <a:avLst/>
          </a:prstGeom>
          <a:noFill/>
          <a:ln w="0">
            <a:noFill/>
          </a:ln>
        </p:spPr>
        <p:txBody>
          <a:bodyPr wrap="square" lIns="0" tIns="0" rIns="0" bIns="0" anchor="t">
            <a:noAutofit/>
          </a:bodyPr>
          <a:lstStyle/>
          <a:p>
            <a:pPr algn="l">
              <a:lnSpc>
                <a:spcPct val="100000"/>
              </a:lnSpc>
              <a:buNone/>
              <a:defRPr sz="2800" b="1">
                <a:solidFill>
                  <a:srgbClr val="FFFFFF"/>
                </a:solidFill>
                <a:latin typeface="Aptos"/>
                <a:ea typeface="Aptos"/>
                <a:cs typeface="Aptos"/>
              </a:defRPr>
            </a:pPr>
            <a:r>
              <a:rPr sz="2800" b="1">
                <a:solidFill>
                  <a:srgbClr val="FFFFFF"/>
                </a:solidFill>
                <a:latin typeface="Aptos"/>
                <a:ea typeface="Aptos"/>
                <a:cs typeface="Aptos"/>
              </a:rPr>
              <a:t>$4.9M</a:t>
            </a:r>
          </a:p>
        </p:txBody>
      </p:sp>
      <p:sp>
        <p:nvSpPr>
          <p:cNvPr id="22" name="Rectangle 21">
            <a:extLst>
              <a:ext uri="{FF2B5EF4-FFF2-40B4-BE49-F238E27FC236}">
                <a16:creationId xmlns:a16="http://schemas.microsoft.com/office/drawing/2014/main" id="{809E7577-DD76-2892-C8FA-99A88B76B92C}"/>
              </a:ext>
            </a:extLst>
          </p:cNvPr>
          <p:cNvSpPr>
            <a:spLocks noGrp="1"/>
          </p:cNvSpPr>
          <p:nvPr/>
        </p:nvSpPr>
        <p:spPr>
          <a:xfrm>
            <a:off x="2086894" y="3488331"/>
            <a:ext cx="1924050" cy="323850"/>
          </a:xfrm>
          <a:prstGeom prst="rect">
            <a:avLst/>
          </a:prstGeom>
          <a:noFill/>
          <a:ln w="0">
            <a:noFill/>
          </a:ln>
        </p:spPr>
        <p:txBody>
          <a:bodyPr wrap="square" lIns="0" tIns="0" rIns="0" bIns="0" anchor="t">
            <a:noAutofit/>
          </a:bodyPr>
          <a:lstStyle/>
          <a:p>
            <a:pPr algn="l">
              <a:lnSpc>
                <a:spcPct val="100000"/>
              </a:lnSpc>
              <a:buNone/>
              <a:defRPr sz="1425" b="1">
                <a:solidFill>
                  <a:srgbClr val="FFFFFF"/>
                </a:solidFill>
                <a:latin typeface="Aptos"/>
                <a:ea typeface="Aptos"/>
                <a:cs typeface="Aptos"/>
              </a:defRPr>
            </a:pPr>
            <a:r>
              <a:rPr sz="1600" b="1">
                <a:solidFill>
                  <a:srgbClr val="FFFFFF"/>
                </a:solidFill>
                <a:latin typeface="Aptos"/>
                <a:ea typeface="Aptos"/>
                <a:cs typeface="Aptos"/>
              </a:rPr>
              <a:t>in scholarships awarded to-date</a:t>
            </a:r>
          </a:p>
        </p:txBody>
      </p:sp>
      <p:sp>
        <p:nvSpPr>
          <p:cNvPr id="23" name="Rectangle 22">
            <a:extLst>
              <a:ext uri="{FF2B5EF4-FFF2-40B4-BE49-F238E27FC236}">
                <a16:creationId xmlns:a16="http://schemas.microsoft.com/office/drawing/2014/main" id="{FE167426-3F5C-8162-509E-1FDE5988ED9B}"/>
              </a:ext>
            </a:extLst>
          </p:cNvPr>
          <p:cNvSpPr>
            <a:spLocks noGrp="1"/>
          </p:cNvSpPr>
          <p:nvPr/>
        </p:nvSpPr>
        <p:spPr>
          <a:xfrm>
            <a:off x="4049961" y="3454476"/>
            <a:ext cx="2884239" cy="495300"/>
          </a:xfrm>
          <a:prstGeom prst="rect">
            <a:avLst/>
          </a:prstGeom>
          <a:noFill/>
          <a:ln w="0">
            <a:noFill/>
          </a:ln>
        </p:spPr>
        <p:txBody>
          <a:bodyPr wrap="square" lIns="0" tIns="0" rIns="0" bIns="0" anchor="ctr">
            <a:noAutofit/>
          </a:bodyPr>
          <a:lstStyle/>
          <a:p>
            <a:pPr algn="l">
              <a:lnSpc>
                <a:spcPct val="102000"/>
              </a:lnSpc>
              <a:buNone/>
              <a:defRPr sz="1300" b="0">
                <a:solidFill>
                  <a:srgbClr val="FFFFFF"/>
                </a:solidFill>
                <a:latin typeface="Aptos"/>
                <a:ea typeface="Aptos"/>
                <a:cs typeface="Aptos"/>
              </a:defRPr>
            </a:pPr>
            <a:r>
              <a:rPr sz="1400" b="0">
                <a:solidFill>
                  <a:srgbClr val="FFFFFF"/>
                </a:solidFill>
                <a:latin typeface="Aptos"/>
                <a:ea typeface="Aptos"/>
                <a:cs typeface="Aptos"/>
              </a:rPr>
              <a:t>A UConn experience has been made possible for nearly 530 students</a:t>
            </a:r>
          </a:p>
        </p:txBody>
      </p:sp>
      <p:sp>
        <p:nvSpPr>
          <p:cNvPr id="24" name="Rectangle 23">
            <a:extLst>
              <a:ext uri="{FF2B5EF4-FFF2-40B4-BE49-F238E27FC236}">
                <a16:creationId xmlns:a16="http://schemas.microsoft.com/office/drawing/2014/main" id="{7BCF6F06-EFBA-40F3-2D0A-8DB1C51F4259}"/>
              </a:ext>
            </a:extLst>
          </p:cNvPr>
          <p:cNvSpPr>
            <a:spLocks noGrp="1"/>
          </p:cNvSpPr>
          <p:nvPr/>
        </p:nvSpPr>
        <p:spPr>
          <a:xfrm>
            <a:off x="683735" y="4373348"/>
            <a:ext cx="2619375" cy="228600"/>
          </a:xfrm>
          <a:prstGeom prst="rect">
            <a:avLst/>
          </a:prstGeom>
          <a:noFill/>
          <a:ln w="0">
            <a:noFill/>
          </a:ln>
        </p:spPr>
        <p:txBody>
          <a:bodyPr wrap="square" lIns="0" tIns="0" rIns="0" bIns="0" anchor="t">
            <a:noAutofit/>
          </a:bodyPr>
          <a:lstStyle/>
          <a:p>
            <a:pPr algn="l">
              <a:lnSpc>
                <a:spcPct val="100000"/>
              </a:lnSpc>
              <a:buNone/>
              <a:defRPr sz="1100" b="1">
                <a:solidFill>
                  <a:srgbClr val="A52191"/>
                </a:solidFill>
                <a:latin typeface="Aptos"/>
                <a:ea typeface="Aptos"/>
                <a:cs typeface="Aptos"/>
              </a:defRPr>
            </a:pPr>
            <a:r>
              <a:rPr sz="1400" b="1">
                <a:solidFill>
                  <a:schemeClr val="accent5"/>
                </a:solidFill>
                <a:latin typeface="Aptos"/>
                <a:ea typeface="Aptos"/>
                <a:cs typeface="Aptos"/>
              </a:rPr>
              <a:t>DONOR INVESTMENT</a:t>
            </a:r>
          </a:p>
        </p:txBody>
      </p:sp>
      <p:sp>
        <p:nvSpPr>
          <p:cNvPr id="25" name="Rectangle 24">
            <a:extLst>
              <a:ext uri="{FF2B5EF4-FFF2-40B4-BE49-F238E27FC236}">
                <a16:creationId xmlns:a16="http://schemas.microsoft.com/office/drawing/2014/main" id="{8613FEE5-512D-0D6E-C9DF-C5E40C2BA92A}"/>
              </a:ext>
            </a:extLst>
          </p:cNvPr>
          <p:cNvSpPr>
            <a:spLocks noGrp="1"/>
          </p:cNvSpPr>
          <p:nvPr/>
        </p:nvSpPr>
        <p:spPr>
          <a:xfrm>
            <a:off x="683735" y="4649573"/>
            <a:ext cx="3009900" cy="542925"/>
          </a:xfrm>
          <a:prstGeom prst="rect">
            <a:avLst/>
          </a:prstGeom>
          <a:noFill/>
          <a:ln w="0">
            <a:noFill/>
          </a:ln>
        </p:spPr>
        <p:txBody>
          <a:bodyPr wrap="square" lIns="0" tIns="0" rIns="0" bIns="0" anchor="t">
            <a:noAutofit/>
          </a:bodyPr>
          <a:lstStyle/>
          <a:p>
            <a:pPr algn="l">
              <a:lnSpc>
                <a:spcPct val="100000"/>
              </a:lnSpc>
              <a:buNone/>
              <a:defRPr sz="1300" b="0">
                <a:solidFill>
                  <a:srgbClr val="17212B"/>
                </a:solidFill>
                <a:latin typeface="Aptos"/>
                <a:ea typeface="Aptos"/>
                <a:cs typeface="Aptos"/>
              </a:defRPr>
            </a:pPr>
            <a:r>
              <a:rPr sz="1500" b="0">
                <a:solidFill>
                  <a:srgbClr val="17212B"/>
                </a:solidFill>
                <a:latin typeface="Aptos"/>
                <a:ea typeface="Aptos"/>
                <a:cs typeface="Aptos"/>
              </a:rPr>
              <a:t>An additional $2.4M (and growing…) has been raised from donors to support DeLuca Hall</a:t>
            </a:r>
          </a:p>
        </p:txBody>
      </p:sp>
      <p:sp>
        <p:nvSpPr>
          <p:cNvPr id="26" name="Rectangle 25">
            <a:extLst>
              <a:ext uri="{FF2B5EF4-FFF2-40B4-BE49-F238E27FC236}">
                <a16:creationId xmlns:a16="http://schemas.microsoft.com/office/drawing/2014/main" id="{EDEA8240-4E2B-B08A-5438-A4EF595432F7}"/>
              </a:ext>
            </a:extLst>
          </p:cNvPr>
          <p:cNvSpPr>
            <a:spLocks noGrp="1"/>
          </p:cNvSpPr>
          <p:nvPr/>
        </p:nvSpPr>
        <p:spPr>
          <a:xfrm>
            <a:off x="4243220" y="5474530"/>
            <a:ext cx="2867025" cy="352425"/>
          </a:xfrm>
          <a:prstGeom prst="rect">
            <a:avLst/>
          </a:prstGeom>
          <a:noFill/>
          <a:ln w="0">
            <a:noFill/>
          </a:ln>
        </p:spPr>
        <p:txBody>
          <a:bodyPr wrap="square" lIns="0" tIns="0" rIns="0" bIns="0" anchor="t">
            <a:noAutofit/>
          </a:bodyPr>
          <a:lstStyle/>
          <a:p>
            <a:pPr algn="l">
              <a:lnSpc>
                <a:spcPct val="100000"/>
              </a:lnSpc>
              <a:buNone/>
              <a:defRPr sz="1300" b="1">
                <a:solidFill>
                  <a:srgbClr val="185575"/>
                </a:solidFill>
                <a:latin typeface="Aptos"/>
                <a:ea typeface="Aptos"/>
                <a:cs typeface="Aptos"/>
              </a:defRPr>
            </a:pPr>
            <a:r>
              <a:rPr lang="en-US"/>
              <a:t>A</a:t>
            </a:r>
            <a:r>
              <a:t> $1.65M match</a:t>
            </a:r>
            <a:r>
              <a:rPr lang="en-US"/>
              <a:t> is targeted for </a:t>
            </a:r>
            <a:r>
              <a:t>Waterbury STEM initiatives</a:t>
            </a:r>
          </a:p>
        </p:txBody>
      </p:sp>
      <p:sp>
        <p:nvSpPr>
          <p:cNvPr id="27" name="Rectangle 26">
            <a:extLst>
              <a:ext uri="{FF2B5EF4-FFF2-40B4-BE49-F238E27FC236}">
                <a16:creationId xmlns:a16="http://schemas.microsoft.com/office/drawing/2014/main" id="{6BADE193-88B5-DA74-D693-0FD602E7305C}"/>
              </a:ext>
            </a:extLst>
          </p:cNvPr>
          <p:cNvSpPr>
            <a:spLocks noGrp="1"/>
          </p:cNvSpPr>
          <p:nvPr/>
        </p:nvSpPr>
        <p:spPr>
          <a:xfrm>
            <a:off x="3910990" y="4373348"/>
            <a:ext cx="18288" cy="1442531"/>
          </a:xfrm>
          <a:prstGeom prst="rect">
            <a:avLst/>
          </a:prstGeom>
          <a:solidFill>
            <a:srgbClr val="D5DEE5"/>
          </a:solidFill>
          <a:ln w="0">
            <a:noFill/>
          </a:ln>
        </p:spPr>
        <p:txBody>
          <a:bodyPr/>
          <a:lstStyle/>
          <a:p>
            <a:endParaRPr lang="en-US"/>
          </a:p>
        </p:txBody>
      </p:sp>
      <p:sp>
        <p:nvSpPr>
          <p:cNvPr id="28" name="Rectangle 27">
            <a:extLst>
              <a:ext uri="{FF2B5EF4-FFF2-40B4-BE49-F238E27FC236}">
                <a16:creationId xmlns:a16="http://schemas.microsoft.com/office/drawing/2014/main" id="{95E0AF10-7E8A-05E6-9BC4-69DB67630A06}"/>
              </a:ext>
            </a:extLst>
          </p:cNvPr>
          <p:cNvSpPr>
            <a:spLocks noGrp="1"/>
          </p:cNvSpPr>
          <p:nvPr/>
        </p:nvSpPr>
        <p:spPr>
          <a:xfrm>
            <a:off x="4243220" y="4373348"/>
            <a:ext cx="2857500" cy="228600"/>
          </a:xfrm>
          <a:prstGeom prst="rect">
            <a:avLst/>
          </a:prstGeom>
          <a:noFill/>
          <a:ln w="0">
            <a:noFill/>
          </a:ln>
        </p:spPr>
        <p:txBody>
          <a:bodyPr wrap="square" lIns="0" tIns="0" rIns="0" bIns="0" anchor="t">
            <a:noAutofit/>
          </a:bodyPr>
          <a:lstStyle/>
          <a:p>
            <a:pPr algn="l">
              <a:lnSpc>
                <a:spcPct val="100000"/>
              </a:lnSpc>
              <a:buNone/>
              <a:defRPr sz="1100" b="1">
                <a:solidFill>
                  <a:srgbClr val="A52191"/>
                </a:solidFill>
                <a:latin typeface="Aptos"/>
                <a:ea typeface="Aptos"/>
                <a:cs typeface="Aptos"/>
              </a:defRPr>
            </a:pPr>
            <a:r>
              <a:rPr sz="1400" b="1">
                <a:solidFill>
                  <a:schemeClr val="accent5"/>
                </a:solidFill>
                <a:latin typeface="Aptos"/>
                <a:ea typeface="Aptos"/>
                <a:cs typeface="Aptos"/>
              </a:rPr>
              <a:t>WATERBURY PATHWAYS</a:t>
            </a:r>
          </a:p>
        </p:txBody>
      </p:sp>
      <p:sp>
        <p:nvSpPr>
          <p:cNvPr id="29" name="Rectangle 28">
            <a:extLst>
              <a:ext uri="{FF2B5EF4-FFF2-40B4-BE49-F238E27FC236}">
                <a16:creationId xmlns:a16="http://schemas.microsoft.com/office/drawing/2014/main" id="{F59FA887-05F8-4274-2644-AB7DC6FC0C35}"/>
              </a:ext>
            </a:extLst>
          </p:cNvPr>
          <p:cNvSpPr>
            <a:spLocks noGrp="1"/>
          </p:cNvSpPr>
          <p:nvPr/>
        </p:nvSpPr>
        <p:spPr>
          <a:xfrm>
            <a:off x="4243220" y="4649573"/>
            <a:ext cx="3114675" cy="914400"/>
          </a:xfrm>
          <a:prstGeom prst="rect">
            <a:avLst/>
          </a:prstGeom>
          <a:noFill/>
          <a:ln w="0">
            <a:noFill/>
          </a:ln>
        </p:spPr>
        <p:txBody>
          <a:bodyPr wrap="square" lIns="0" tIns="0" rIns="0" bIns="0" anchor="t">
            <a:noAutofit/>
          </a:bodyPr>
          <a:lstStyle/>
          <a:p>
            <a:pPr algn="l">
              <a:lnSpc>
                <a:spcPct val="100000"/>
              </a:lnSpc>
              <a:buNone/>
              <a:defRPr sz="1300" b="0">
                <a:solidFill>
                  <a:srgbClr val="17212B"/>
                </a:solidFill>
                <a:latin typeface="Aptos"/>
                <a:ea typeface="Aptos"/>
                <a:cs typeface="Aptos"/>
              </a:defRPr>
            </a:pPr>
            <a:r>
              <a:rPr sz="1500" b="0">
                <a:solidFill>
                  <a:srgbClr val="17212B"/>
                </a:solidFill>
                <a:latin typeface="Aptos"/>
                <a:ea typeface="Aptos"/>
                <a:cs typeface="Aptos"/>
              </a:rPr>
              <a:t>Expansion to UConn Waterbury has created </a:t>
            </a:r>
            <a:r>
              <a:rPr lang="en-US" sz="1500" b="0">
                <a:solidFill>
                  <a:srgbClr val="17212B"/>
                </a:solidFill>
                <a:latin typeface="Aptos"/>
                <a:ea typeface="Aptos"/>
                <a:cs typeface="Aptos"/>
              </a:rPr>
              <a:t>additional n</a:t>
            </a:r>
            <a:r>
              <a:rPr sz="1500" b="0">
                <a:solidFill>
                  <a:srgbClr val="17212B"/>
                </a:solidFill>
                <a:latin typeface="Aptos"/>
                <a:ea typeface="Aptos"/>
                <a:cs typeface="Aptos"/>
              </a:rPr>
              <a:t>ursing &amp; STEM pathways</a:t>
            </a:r>
            <a:r>
              <a:rPr lang="en-US" sz="1500" b="0">
                <a:solidFill>
                  <a:srgbClr val="17212B"/>
                </a:solidFill>
                <a:latin typeface="Aptos"/>
                <a:ea typeface="Aptos"/>
                <a:cs typeface="Aptos"/>
              </a:rPr>
              <a:t> for students. </a:t>
            </a:r>
            <a:endParaRPr sz="1500" b="0">
              <a:solidFill>
                <a:srgbClr val="17212B"/>
              </a:solidFill>
              <a:latin typeface="Aptos"/>
              <a:ea typeface="Aptos"/>
              <a:cs typeface="Aptos"/>
            </a:endParaRPr>
          </a:p>
        </p:txBody>
      </p:sp>
      <p:pic>
        <p:nvPicPr>
          <p:cNvPr id="30" name="Picture 29">
            <a:extLst>
              <a:ext uri="{FF2B5EF4-FFF2-40B4-BE49-F238E27FC236}">
                <a16:creationId xmlns:a16="http://schemas.microsoft.com/office/drawing/2014/main" id="{75459798-4D56-6A6C-643D-50D89203FF36}"/>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7529572" y="969139"/>
            <a:ext cx="4229100" cy="3000375"/>
          </a:xfrm>
          <a:prstGeom prst="rect">
            <a:avLst/>
          </a:prstGeom>
        </p:spPr>
      </p:pic>
      <p:pic>
        <p:nvPicPr>
          <p:cNvPr id="33" name="Picture 32">
            <a:extLst>
              <a:ext uri="{FF2B5EF4-FFF2-40B4-BE49-F238E27FC236}">
                <a16:creationId xmlns:a16="http://schemas.microsoft.com/office/drawing/2014/main" id="{8CDD3DF5-44E9-8BEE-B22C-4B733E32216E}"/>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7529572" y="4117211"/>
            <a:ext cx="4229100" cy="1771650"/>
          </a:xfrm>
          <a:prstGeom prst="rect">
            <a:avLst/>
          </a:prstGeom>
        </p:spPr>
      </p:pic>
      <p:sp>
        <p:nvSpPr>
          <p:cNvPr id="31" name="Rounded Rectangle 30">
            <a:extLst>
              <a:ext uri="{FF2B5EF4-FFF2-40B4-BE49-F238E27FC236}">
                <a16:creationId xmlns:a16="http://schemas.microsoft.com/office/drawing/2014/main" id="{E20A2FDC-5D53-757A-D9F1-C32A30B32D36}"/>
              </a:ext>
            </a:extLst>
          </p:cNvPr>
          <p:cNvSpPr>
            <a:spLocks noGrp="1"/>
          </p:cNvSpPr>
          <p:nvPr/>
        </p:nvSpPr>
        <p:spPr>
          <a:xfrm>
            <a:off x="9088444" y="407914"/>
            <a:ext cx="3692031" cy="397653"/>
          </a:xfrm>
          <a:prstGeom prst="roundRect">
            <a:avLst>
              <a:gd name="adj" fmla="val 10638"/>
            </a:avLst>
          </a:prstGeom>
          <a:solidFill>
            <a:schemeClr val="accent5">
              <a:lumMod val="75000"/>
            </a:schemeClr>
          </a:solidFill>
          <a:ln w="0">
            <a:noFill/>
          </a:ln>
        </p:spPr>
        <p:style>
          <a:lnRef idx="0">
            <a:scrgbClr r="0" g="0" b="0"/>
          </a:lnRef>
          <a:fillRef idx="0">
            <a:scrgbClr r="0" g="0" b="0"/>
          </a:fillRef>
          <a:effectRef idx="6">
            <a:scrgbClr r="0" g="0" b="0"/>
          </a:effectRef>
          <a:fontRef idx="major"/>
        </p:style>
        <p:txBody>
          <a:bodyPr/>
          <a:lstStyle/>
          <a:p>
            <a:endParaRPr lang="en-US"/>
          </a:p>
        </p:txBody>
      </p:sp>
      <p:sp>
        <p:nvSpPr>
          <p:cNvPr id="32" name="Rectangle 31">
            <a:extLst>
              <a:ext uri="{FF2B5EF4-FFF2-40B4-BE49-F238E27FC236}">
                <a16:creationId xmlns:a16="http://schemas.microsoft.com/office/drawing/2014/main" id="{EE7AD78D-94D4-16BB-B67A-0012581B19C0}"/>
              </a:ext>
            </a:extLst>
          </p:cNvPr>
          <p:cNvSpPr>
            <a:spLocks noGrp="1"/>
          </p:cNvSpPr>
          <p:nvPr/>
        </p:nvSpPr>
        <p:spPr>
          <a:xfrm>
            <a:off x="9298238" y="291634"/>
            <a:ext cx="3692031" cy="647700"/>
          </a:xfrm>
          <a:prstGeom prst="rect">
            <a:avLst/>
          </a:prstGeom>
          <a:noFill/>
          <a:ln w="0">
            <a:noFill/>
          </a:ln>
        </p:spPr>
        <p:txBody>
          <a:bodyPr wrap="square" lIns="0" tIns="0" rIns="0" bIns="0" anchor="ctr">
            <a:noAutofit/>
          </a:bodyPr>
          <a:lstStyle/>
          <a:p>
            <a:pPr>
              <a:lnSpc>
                <a:spcPct val="92000"/>
              </a:lnSpc>
              <a:buNone/>
              <a:defRPr sz="2000" b="1">
                <a:solidFill>
                  <a:srgbClr val="FFFFFF"/>
                </a:solidFill>
                <a:latin typeface="Aptos"/>
                <a:ea typeface="Aptos"/>
                <a:cs typeface="Aptos"/>
              </a:defRPr>
            </a:pPr>
            <a:r>
              <a:rPr sz="2000" b="1">
                <a:solidFill>
                  <a:srgbClr val="FFFFFF"/>
                </a:solidFill>
                <a:latin typeface="Aptos"/>
                <a:ea typeface="Aptos"/>
                <a:cs typeface="Aptos"/>
              </a:rPr>
              <a:t>Opening</a:t>
            </a:r>
            <a:r>
              <a:rPr lang="en-US" sz="2000" b="1">
                <a:solidFill>
                  <a:srgbClr val="FFFFFF"/>
                </a:solidFill>
                <a:latin typeface="Aptos"/>
                <a:ea typeface="Aptos"/>
                <a:cs typeface="Aptos"/>
              </a:rPr>
              <a:t> </a:t>
            </a:r>
            <a:r>
              <a:rPr sz="2000" b="1">
                <a:solidFill>
                  <a:srgbClr val="FFFFFF"/>
                </a:solidFill>
                <a:latin typeface="Aptos"/>
                <a:ea typeface="Aptos"/>
                <a:cs typeface="Aptos"/>
              </a:rPr>
              <a:t>January 2027</a:t>
            </a:r>
          </a:p>
        </p:txBody>
      </p:sp>
    </p:spTree>
    <p:extLst>
      <p:ext uri="{BB962C8B-B14F-4D97-AF65-F5344CB8AC3E}">
        <p14:creationId xmlns:p14="http://schemas.microsoft.com/office/powerpoint/2010/main" val="8405707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BEB8B-704C-7CBF-D85E-74822F938657}"/>
            </a:ext>
          </a:extLst>
        </p:cNvPr>
        <p:cNvGrpSpPr/>
        <p:nvPr/>
      </p:nvGrpSpPr>
      <p:grpSpPr>
        <a:xfrm>
          <a:off x="0" y="0"/>
          <a:ext cx="0" cy="0"/>
          <a:chOff x="0" y="0"/>
          <a:chExt cx="0" cy="0"/>
        </a:xfrm>
      </p:grpSpPr>
      <p:sp>
        <p:nvSpPr>
          <p:cNvPr id="15" name="Rounded Rectangle 14">
            <a:extLst>
              <a:ext uri="{FF2B5EF4-FFF2-40B4-BE49-F238E27FC236}">
                <a16:creationId xmlns:a16="http://schemas.microsoft.com/office/drawing/2014/main" id="{FAA3223A-6CBC-4DD9-18F5-B0CC642C2F9B}"/>
              </a:ext>
            </a:extLst>
          </p:cNvPr>
          <p:cNvSpPr>
            <a:spLocks noGrp="1"/>
          </p:cNvSpPr>
          <p:nvPr/>
        </p:nvSpPr>
        <p:spPr>
          <a:xfrm>
            <a:off x="698500" y="4790849"/>
            <a:ext cx="4597400" cy="1105126"/>
          </a:xfrm>
          <a:prstGeom prst="roundRect">
            <a:avLst>
              <a:gd name="adj" fmla="val 8511"/>
            </a:avLst>
          </a:prstGeom>
          <a:solidFill>
            <a:srgbClr val="0B2B45"/>
          </a:solidFill>
          <a:ln w="0">
            <a:noFill/>
          </a:ln>
        </p:spPr>
        <p:txBody>
          <a:bodyPr/>
          <a:lstStyle/>
          <a:p>
            <a:endParaRPr lang="en-US"/>
          </a:p>
        </p:txBody>
      </p:sp>
      <p:sp>
        <p:nvSpPr>
          <p:cNvPr id="4" name="Rectangle 3">
            <a:extLst>
              <a:ext uri="{FF2B5EF4-FFF2-40B4-BE49-F238E27FC236}">
                <a16:creationId xmlns:a16="http://schemas.microsoft.com/office/drawing/2014/main" id="{C0CCEFC3-F9F7-5FBE-7231-54D52D4C7FE6}"/>
              </a:ext>
            </a:extLst>
          </p:cNvPr>
          <p:cNvSpPr/>
          <p:nvPr/>
        </p:nvSpPr>
        <p:spPr>
          <a:xfrm>
            <a:off x="2633030" y="6350252"/>
            <a:ext cx="1628201" cy="334457"/>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cap="all"/>
              <a:t>Philanthropy</a:t>
            </a:r>
          </a:p>
        </p:txBody>
      </p:sp>
      <p:sp>
        <p:nvSpPr>
          <p:cNvPr id="5" name="Title 9">
            <a:extLst>
              <a:ext uri="{FF2B5EF4-FFF2-40B4-BE49-F238E27FC236}">
                <a16:creationId xmlns:a16="http://schemas.microsoft.com/office/drawing/2014/main" id="{34E7E3CA-50AB-23DF-EA62-614DD5B0058E}"/>
              </a:ext>
            </a:extLst>
          </p:cNvPr>
          <p:cNvSpPr txBox="1">
            <a:spLocks/>
          </p:cNvSpPr>
          <p:nvPr/>
        </p:nvSpPr>
        <p:spPr>
          <a:xfrm>
            <a:off x="581163" y="319573"/>
            <a:ext cx="10515600" cy="64991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t>Campaign Focus: Students First Fund </a:t>
            </a:r>
          </a:p>
        </p:txBody>
      </p:sp>
      <p:sp>
        <p:nvSpPr>
          <p:cNvPr id="6" name="Rectangle 5">
            <a:extLst>
              <a:ext uri="{FF2B5EF4-FFF2-40B4-BE49-F238E27FC236}">
                <a16:creationId xmlns:a16="http://schemas.microsoft.com/office/drawing/2014/main" id="{81FA2E75-49C3-B478-35EA-B87CE9057EF3}"/>
              </a:ext>
            </a:extLst>
          </p:cNvPr>
          <p:cNvSpPr>
            <a:spLocks noGrp="1"/>
          </p:cNvSpPr>
          <p:nvPr/>
        </p:nvSpPr>
        <p:spPr>
          <a:xfrm>
            <a:off x="698500" y="1586592"/>
            <a:ext cx="2952750" cy="733425"/>
          </a:xfrm>
          <a:prstGeom prst="rect">
            <a:avLst/>
          </a:prstGeom>
          <a:noFill/>
          <a:ln w="0">
            <a:noFill/>
          </a:ln>
        </p:spPr>
        <p:txBody>
          <a:bodyPr wrap="square" lIns="0" tIns="0" rIns="0" bIns="0" anchor="t">
            <a:noAutofit/>
          </a:bodyPr>
          <a:lstStyle/>
          <a:p>
            <a:pPr algn="l">
              <a:lnSpc>
                <a:spcPct val="90000"/>
              </a:lnSpc>
              <a:buNone/>
              <a:defRPr sz="4700" b="1">
                <a:solidFill>
                  <a:srgbClr val="0B2B45"/>
                </a:solidFill>
                <a:latin typeface="Aptos"/>
                <a:ea typeface="Aptos"/>
                <a:cs typeface="Aptos"/>
              </a:defRPr>
            </a:pPr>
            <a:r>
              <a:rPr sz="4700" b="1">
                <a:solidFill>
                  <a:schemeClr val="accent5"/>
                </a:solidFill>
                <a:latin typeface="Aptos"/>
                <a:ea typeface="Aptos"/>
                <a:cs typeface="Aptos"/>
              </a:rPr>
              <a:t>$730K</a:t>
            </a:r>
          </a:p>
        </p:txBody>
      </p:sp>
      <p:sp>
        <p:nvSpPr>
          <p:cNvPr id="9" name="Rectangle 8">
            <a:extLst>
              <a:ext uri="{FF2B5EF4-FFF2-40B4-BE49-F238E27FC236}">
                <a16:creationId xmlns:a16="http://schemas.microsoft.com/office/drawing/2014/main" id="{B550B957-B010-6F05-09F8-39AA203D9820}"/>
              </a:ext>
            </a:extLst>
          </p:cNvPr>
          <p:cNvSpPr>
            <a:spLocks noGrp="1"/>
          </p:cNvSpPr>
          <p:nvPr/>
        </p:nvSpPr>
        <p:spPr>
          <a:xfrm>
            <a:off x="736598" y="2688911"/>
            <a:ext cx="4732201" cy="273340"/>
          </a:xfrm>
          <a:prstGeom prst="rect">
            <a:avLst/>
          </a:prstGeom>
          <a:noFill/>
          <a:ln w="0">
            <a:noFill/>
          </a:ln>
        </p:spPr>
        <p:txBody>
          <a:bodyPr wrap="square" lIns="0" tIns="0" rIns="0" bIns="0" anchor="t">
            <a:noAutofit/>
          </a:bodyPr>
          <a:lstStyle/>
          <a:p>
            <a:pPr algn="l">
              <a:lnSpc>
                <a:spcPct val="100000"/>
              </a:lnSpc>
              <a:buNone/>
              <a:defRPr sz="1150" b="0">
                <a:solidFill>
                  <a:srgbClr val="5A6874"/>
                </a:solidFill>
                <a:latin typeface="Aptos"/>
                <a:ea typeface="Aptos"/>
                <a:cs typeface="Aptos"/>
              </a:defRPr>
            </a:pPr>
            <a:r>
              <a:rPr sz="1600" b="0">
                <a:solidFill>
                  <a:srgbClr val="5A6874"/>
                </a:solidFill>
                <a:latin typeface="Aptos"/>
                <a:ea typeface="Aptos"/>
                <a:cs typeface="Aptos"/>
              </a:rPr>
              <a:t>FY25: $67K raised in outright gifts and commitments</a:t>
            </a:r>
          </a:p>
        </p:txBody>
      </p:sp>
      <p:sp>
        <p:nvSpPr>
          <p:cNvPr id="11" name="Rectangle 10">
            <a:extLst>
              <a:ext uri="{FF2B5EF4-FFF2-40B4-BE49-F238E27FC236}">
                <a16:creationId xmlns:a16="http://schemas.microsoft.com/office/drawing/2014/main" id="{22DEEE8D-7F11-5846-36BF-9A5D181FFB72}"/>
              </a:ext>
            </a:extLst>
          </p:cNvPr>
          <p:cNvSpPr>
            <a:spLocks noGrp="1"/>
          </p:cNvSpPr>
          <p:nvPr/>
        </p:nvSpPr>
        <p:spPr>
          <a:xfrm>
            <a:off x="787400" y="2994025"/>
            <a:ext cx="4695825" cy="9525"/>
          </a:xfrm>
          <a:prstGeom prst="rect">
            <a:avLst/>
          </a:prstGeom>
          <a:solidFill>
            <a:srgbClr val="D4DDE4"/>
          </a:solidFill>
          <a:ln w="0">
            <a:noFill/>
          </a:ln>
        </p:spPr>
        <p:txBody>
          <a:bodyPr/>
          <a:lstStyle/>
          <a:p>
            <a:endParaRPr lang="en-US"/>
          </a:p>
        </p:txBody>
      </p:sp>
      <p:sp>
        <p:nvSpPr>
          <p:cNvPr id="13" name="Rectangle 12">
            <a:extLst>
              <a:ext uri="{FF2B5EF4-FFF2-40B4-BE49-F238E27FC236}">
                <a16:creationId xmlns:a16="http://schemas.microsoft.com/office/drawing/2014/main" id="{23181AAA-4225-F339-001E-D931D598D4B1}"/>
              </a:ext>
            </a:extLst>
          </p:cNvPr>
          <p:cNvSpPr>
            <a:spLocks noGrp="1"/>
          </p:cNvSpPr>
          <p:nvPr/>
        </p:nvSpPr>
        <p:spPr>
          <a:xfrm>
            <a:off x="736598" y="3660032"/>
            <a:ext cx="4797425" cy="361950"/>
          </a:xfrm>
          <a:prstGeom prst="rect">
            <a:avLst/>
          </a:prstGeom>
          <a:noFill/>
          <a:ln w="0">
            <a:noFill/>
          </a:ln>
        </p:spPr>
        <p:txBody>
          <a:bodyPr wrap="square" lIns="0" tIns="0" rIns="0" bIns="0" anchor="t">
            <a:noAutofit/>
          </a:bodyPr>
          <a:lstStyle/>
          <a:p>
            <a:pPr algn="l">
              <a:lnSpc>
                <a:spcPct val="100000"/>
              </a:lnSpc>
              <a:buNone/>
              <a:defRPr sz="2000" b="1">
                <a:solidFill>
                  <a:srgbClr val="0B2B45"/>
                </a:solidFill>
                <a:latin typeface="Aptos"/>
                <a:ea typeface="Aptos"/>
                <a:cs typeface="Aptos"/>
              </a:defRPr>
            </a:pPr>
            <a:r>
              <a:rPr sz="2400" b="1">
                <a:solidFill>
                  <a:srgbClr val="0B2B45"/>
                </a:solidFill>
                <a:latin typeface="Aptos"/>
                <a:ea typeface="Aptos"/>
                <a:cs typeface="Aptos"/>
              </a:rPr>
              <a:t>Over $38K issued for Spring 2026</a:t>
            </a:r>
          </a:p>
        </p:txBody>
      </p:sp>
      <p:sp>
        <p:nvSpPr>
          <p:cNvPr id="14" name="Rectangle 13">
            <a:extLst>
              <a:ext uri="{FF2B5EF4-FFF2-40B4-BE49-F238E27FC236}">
                <a16:creationId xmlns:a16="http://schemas.microsoft.com/office/drawing/2014/main" id="{55458ACC-3CC2-DF59-D65D-898CD1C80BE6}"/>
              </a:ext>
            </a:extLst>
          </p:cNvPr>
          <p:cNvSpPr>
            <a:spLocks noGrp="1"/>
          </p:cNvSpPr>
          <p:nvPr/>
        </p:nvSpPr>
        <p:spPr>
          <a:xfrm>
            <a:off x="736598" y="4164693"/>
            <a:ext cx="4695825" cy="295275"/>
          </a:xfrm>
          <a:prstGeom prst="rect">
            <a:avLst/>
          </a:prstGeom>
          <a:noFill/>
          <a:ln w="0">
            <a:noFill/>
          </a:ln>
        </p:spPr>
        <p:txBody>
          <a:bodyPr wrap="square" lIns="0" tIns="0" rIns="0" bIns="0" anchor="t">
            <a:noAutofit/>
          </a:bodyPr>
          <a:lstStyle/>
          <a:p>
            <a:pPr algn="l">
              <a:lnSpc>
                <a:spcPct val="100000"/>
              </a:lnSpc>
              <a:buNone/>
              <a:defRPr sz="1250" b="0">
                <a:solidFill>
                  <a:srgbClr val="5A6874"/>
                </a:solidFill>
                <a:latin typeface="Aptos"/>
                <a:ea typeface="Aptos"/>
                <a:cs typeface="Aptos"/>
              </a:defRPr>
            </a:pPr>
            <a:r>
              <a:rPr sz="1600" b="0">
                <a:solidFill>
                  <a:srgbClr val="5A6874"/>
                </a:solidFill>
                <a:latin typeface="Aptos"/>
                <a:ea typeface="Aptos"/>
                <a:cs typeface="Aptos"/>
              </a:rPr>
              <a:t>2024 – 2025 awarded $49K for entire academic year</a:t>
            </a:r>
          </a:p>
        </p:txBody>
      </p:sp>
      <p:pic>
        <p:nvPicPr>
          <p:cNvPr id="21" name="Picture 20">
            <a:extLst>
              <a:ext uri="{FF2B5EF4-FFF2-40B4-BE49-F238E27FC236}">
                <a16:creationId xmlns:a16="http://schemas.microsoft.com/office/drawing/2014/main" id="{218FEB11-5373-097A-40CD-5D73D0F9E3FD}"/>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5949950" y="1219200"/>
            <a:ext cx="5810250" cy="4676775"/>
          </a:xfrm>
          <a:prstGeom prst="rect">
            <a:avLst/>
          </a:prstGeom>
        </p:spPr>
      </p:pic>
      <p:sp>
        <p:nvSpPr>
          <p:cNvPr id="22" name="Rectangle 21">
            <a:extLst>
              <a:ext uri="{FF2B5EF4-FFF2-40B4-BE49-F238E27FC236}">
                <a16:creationId xmlns:a16="http://schemas.microsoft.com/office/drawing/2014/main" id="{4AA2A0C7-FEFB-EF29-DF46-DDD86BE2B01F}"/>
              </a:ext>
            </a:extLst>
          </p:cNvPr>
          <p:cNvSpPr>
            <a:spLocks noGrp="1"/>
          </p:cNvSpPr>
          <p:nvPr/>
        </p:nvSpPr>
        <p:spPr>
          <a:xfrm>
            <a:off x="5949950" y="5210175"/>
            <a:ext cx="5810250" cy="685800"/>
          </a:xfrm>
          <a:prstGeom prst="rect">
            <a:avLst/>
          </a:prstGeom>
          <a:ln w="0">
            <a:noFill/>
          </a:ln>
        </p:spPr>
        <p:txBody>
          <a:bodyPr/>
          <a:lstStyle/>
          <a:p>
            <a:endParaRPr lang="en-US"/>
          </a:p>
        </p:txBody>
      </p:sp>
      <p:sp>
        <p:nvSpPr>
          <p:cNvPr id="24" name="TextBox 23">
            <a:extLst>
              <a:ext uri="{FF2B5EF4-FFF2-40B4-BE49-F238E27FC236}">
                <a16:creationId xmlns:a16="http://schemas.microsoft.com/office/drawing/2014/main" id="{D93F05DF-1D6A-B593-E0FD-E79E89A07C1F}"/>
              </a:ext>
            </a:extLst>
          </p:cNvPr>
          <p:cNvSpPr txBox="1"/>
          <p:nvPr/>
        </p:nvSpPr>
        <p:spPr>
          <a:xfrm>
            <a:off x="596900" y="1288736"/>
            <a:ext cx="1435100" cy="369332"/>
          </a:xfrm>
          <a:prstGeom prst="rect">
            <a:avLst/>
          </a:prstGeom>
          <a:noFill/>
        </p:spPr>
        <p:txBody>
          <a:bodyPr wrap="square" rtlCol="0">
            <a:spAutoFit/>
          </a:bodyPr>
          <a:lstStyle/>
          <a:p>
            <a:r>
              <a:rPr lang="en-US" b="1">
                <a:ea typeface="Aptos"/>
                <a:cs typeface="Aptos"/>
              </a:rPr>
              <a:t>FY26</a:t>
            </a:r>
          </a:p>
        </p:txBody>
      </p:sp>
      <p:sp>
        <p:nvSpPr>
          <p:cNvPr id="25" name="TextBox 24">
            <a:extLst>
              <a:ext uri="{FF2B5EF4-FFF2-40B4-BE49-F238E27FC236}">
                <a16:creationId xmlns:a16="http://schemas.microsoft.com/office/drawing/2014/main" id="{6BA8F80C-0E2D-E612-0219-4C8AADA5D229}"/>
              </a:ext>
            </a:extLst>
          </p:cNvPr>
          <p:cNvSpPr txBox="1"/>
          <p:nvPr/>
        </p:nvSpPr>
        <p:spPr>
          <a:xfrm>
            <a:off x="622300" y="3301812"/>
            <a:ext cx="2667000" cy="369332"/>
          </a:xfrm>
          <a:prstGeom prst="rect">
            <a:avLst/>
          </a:prstGeom>
          <a:noFill/>
        </p:spPr>
        <p:txBody>
          <a:bodyPr wrap="square" rtlCol="0">
            <a:spAutoFit/>
          </a:bodyPr>
          <a:lstStyle/>
          <a:p>
            <a:r>
              <a:rPr lang="en-US" b="1">
                <a:ea typeface="Aptos"/>
                <a:cs typeface="Aptos"/>
              </a:rPr>
              <a:t>SPRING 2026</a:t>
            </a:r>
          </a:p>
        </p:txBody>
      </p:sp>
      <p:sp>
        <p:nvSpPr>
          <p:cNvPr id="26" name="TextBox 25">
            <a:extLst>
              <a:ext uri="{FF2B5EF4-FFF2-40B4-BE49-F238E27FC236}">
                <a16:creationId xmlns:a16="http://schemas.microsoft.com/office/drawing/2014/main" id="{81EB4CBA-5B90-8B66-D43E-58DB66407DE4}"/>
              </a:ext>
            </a:extLst>
          </p:cNvPr>
          <p:cNvSpPr txBox="1"/>
          <p:nvPr/>
        </p:nvSpPr>
        <p:spPr>
          <a:xfrm>
            <a:off x="596900" y="2161408"/>
            <a:ext cx="4871899" cy="400110"/>
          </a:xfrm>
          <a:prstGeom prst="rect">
            <a:avLst/>
          </a:prstGeom>
          <a:noFill/>
        </p:spPr>
        <p:txBody>
          <a:bodyPr wrap="square" rtlCol="0">
            <a:spAutoFit/>
          </a:bodyPr>
          <a:lstStyle/>
          <a:p>
            <a:r>
              <a:rPr lang="en-US" sz="2000" b="1">
                <a:solidFill>
                  <a:srgbClr val="17212B"/>
                </a:solidFill>
                <a:latin typeface="Aptos SemiBold" panose="020B0004020202020204" pitchFamily="34" charset="0"/>
                <a:ea typeface="Aptos"/>
                <a:cs typeface="Aptos"/>
              </a:rPr>
              <a:t>raised in outright gifts and commitments</a:t>
            </a:r>
            <a:endParaRPr lang="en-US" sz="2000"/>
          </a:p>
        </p:txBody>
      </p:sp>
      <p:sp>
        <p:nvSpPr>
          <p:cNvPr id="7" name="Rectangle 6">
            <a:extLst>
              <a:ext uri="{FF2B5EF4-FFF2-40B4-BE49-F238E27FC236}">
                <a16:creationId xmlns:a16="http://schemas.microsoft.com/office/drawing/2014/main" id="{E7931D7F-0C23-41F3-3102-C12F667BDE43}"/>
              </a:ext>
            </a:extLst>
          </p:cNvPr>
          <p:cNvSpPr>
            <a:spLocks noGrp="1"/>
          </p:cNvSpPr>
          <p:nvPr/>
        </p:nvSpPr>
        <p:spPr>
          <a:xfrm>
            <a:off x="1055584" y="4861267"/>
            <a:ext cx="3883232" cy="941105"/>
          </a:xfrm>
          <a:prstGeom prst="rect">
            <a:avLst/>
          </a:prstGeom>
          <a:noFill/>
          <a:ln w="0">
            <a:noFill/>
          </a:ln>
        </p:spPr>
        <p:txBody>
          <a:bodyPr wrap="square" lIns="0" tIns="0" rIns="0" bIns="0" anchor="t">
            <a:noAutofit/>
          </a:bodyPr>
          <a:lstStyle/>
          <a:p>
            <a:pPr algn="l">
              <a:lnSpc>
                <a:spcPct val="100000"/>
              </a:lnSpc>
              <a:buNone/>
              <a:defRPr sz="1300" b="1">
                <a:solidFill>
                  <a:srgbClr val="FFFFFF"/>
                </a:solidFill>
                <a:latin typeface="Aptos"/>
                <a:ea typeface="Aptos"/>
                <a:cs typeface="Aptos"/>
              </a:defRPr>
            </a:pPr>
            <a:r>
              <a:rPr lang="en-US" sz="1600" b="1">
                <a:solidFill>
                  <a:srgbClr val="FFFFFF"/>
                </a:solidFill>
                <a:latin typeface="Aptos"/>
                <a:ea typeface="Aptos"/>
                <a:cs typeface="Aptos"/>
              </a:rPr>
              <a:t>Donor support enabled us to double the average amount provided to assist students facing unexpected financial hardship in 2026 compared with 2025.</a:t>
            </a:r>
            <a:endParaRPr sz="1600" b="1">
              <a:solidFill>
                <a:srgbClr val="FFFFFF"/>
              </a:solidFill>
              <a:latin typeface="Aptos"/>
              <a:ea typeface="Aptos"/>
              <a:cs typeface="Aptos"/>
            </a:endParaRPr>
          </a:p>
        </p:txBody>
      </p:sp>
      <p:sp>
        <p:nvSpPr>
          <p:cNvPr id="8" name="Rounded Rectangle 7">
            <a:extLst>
              <a:ext uri="{FF2B5EF4-FFF2-40B4-BE49-F238E27FC236}">
                <a16:creationId xmlns:a16="http://schemas.microsoft.com/office/drawing/2014/main" id="{26363D73-EC70-6197-40AE-13A48D7F9DED}"/>
              </a:ext>
            </a:extLst>
          </p:cNvPr>
          <p:cNvSpPr>
            <a:spLocks noGrp="1"/>
          </p:cNvSpPr>
          <p:nvPr/>
        </p:nvSpPr>
        <p:spPr>
          <a:xfrm>
            <a:off x="14058900" y="4264026"/>
            <a:ext cx="5054600" cy="1343025"/>
          </a:xfrm>
          <a:prstGeom prst="roundRect">
            <a:avLst>
              <a:gd name="adj" fmla="val 8511"/>
            </a:avLst>
          </a:prstGeom>
          <a:solidFill>
            <a:srgbClr val="0B2B45"/>
          </a:solidFill>
          <a:ln w="0">
            <a:noFill/>
          </a:ln>
        </p:spPr>
        <p:txBody>
          <a:bodyPr/>
          <a:lstStyle/>
          <a:p>
            <a:endParaRPr lang="en-US"/>
          </a:p>
        </p:txBody>
      </p:sp>
      <p:sp>
        <p:nvSpPr>
          <p:cNvPr id="10" name="Rectangle 9">
            <a:extLst>
              <a:ext uri="{FF2B5EF4-FFF2-40B4-BE49-F238E27FC236}">
                <a16:creationId xmlns:a16="http://schemas.microsoft.com/office/drawing/2014/main" id="{21F7C23B-8EAA-FAD1-E601-ADC78661D6A7}"/>
              </a:ext>
            </a:extLst>
          </p:cNvPr>
          <p:cNvSpPr>
            <a:spLocks noGrp="1"/>
          </p:cNvSpPr>
          <p:nvPr/>
        </p:nvSpPr>
        <p:spPr>
          <a:xfrm>
            <a:off x="14376398" y="4614864"/>
            <a:ext cx="1600200" cy="409575"/>
          </a:xfrm>
          <a:prstGeom prst="rect">
            <a:avLst/>
          </a:prstGeom>
          <a:noFill/>
          <a:ln w="0">
            <a:noFill/>
          </a:ln>
        </p:spPr>
        <p:txBody>
          <a:bodyPr wrap="square" lIns="0" tIns="0" rIns="0" bIns="0" anchor="t">
            <a:noAutofit/>
          </a:bodyPr>
          <a:lstStyle/>
          <a:p>
            <a:pPr algn="l">
              <a:lnSpc>
                <a:spcPct val="100000"/>
              </a:lnSpc>
              <a:buNone/>
              <a:defRPr sz="1300" b="1">
                <a:solidFill>
                  <a:srgbClr val="FFFFFF"/>
                </a:solidFill>
                <a:latin typeface="Aptos"/>
                <a:ea typeface="Aptos"/>
                <a:cs typeface="Aptos"/>
              </a:defRPr>
            </a:pPr>
            <a:r>
              <a:rPr sz="1600" b="1">
                <a:solidFill>
                  <a:srgbClr val="FFFFFF"/>
                </a:solidFill>
                <a:latin typeface="Aptos"/>
                <a:ea typeface="Aptos"/>
                <a:cs typeface="Aptos"/>
              </a:rPr>
              <a:t>Average award size doubled</a:t>
            </a:r>
          </a:p>
        </p:txBody>
      </p:sp>
      <p:sp>
        <p:nvSpPr>
          <p:cNvPr id="12" name="Rectangle 11">
            <a:extLst>
              <a:ext uri="{FF2B5EF4-FFF2-40B4-BE49-F238E27FC236}">
                <a16:creationId xmlns:a16="http://schemas.microsoft.com/office/drawing/2014/main" id="{D8EE3250-F2BB-324C-6455-1F121BCAAAAE}"/>
              </a:ext>
            </a:extLst>
          </p:cNvPr>
          <p:cNvSpPr>
            <a:spLocks noGrp="1"/>
          </p:cNvSpPr>
          <p:nvPr/>
        </p:nvSpPr>
        <p:spPr>
          <a:xfrm>
            <a:off x="16268700" y="4492626"/>
            <a:ext cx="9525" cy="942975"/>
          </a:xfrm>
          <a:prstGeom prst="rect">
            <a:avLst/>
          </a:prstGeom>
          <a:solidFill>
            <a:srgbClr val="436176"/>
          </a:solidFill>
          <a:ln w="0">
            <a:noFill/>
          </a:ln>
        </p:spPr>
        <p:txBody>
          <a:bodyPr/>
          <a:lstStyle/>
          <a:p>
            <a:endParaRPr lang="en-US"/>
          </a:p>
        </p:txBody>
      </p:sp>
      <p:sp>
        <p:nvSpPr>
          <p:cNvPr id="16" name="Rectangle 15">
            <a:extLst>
              <a:ext uri="{FF2B5EF4-FFF2-40B4-BE49-F238E27FC236}">
                <a16:creationId xmlns:a16="http://schemas.microsoft.com/office/drawing/2014/main" id="{9D841916-639E-B928-091E-6D2D67313B6B}"/>
              </a:ext>
            </a:extLst>
          </p:cNvPr>
          <p:cNvSpPr>
            <a:spLocks noGrp="1"/>
          </p:cNvSpPr>
          <p:nvPr/>
        </p:nvSpPr>
        <p:spPr>
          <a:xfrm>
            <a:off x="16484598" y="4614864"/>
            <a:ext cx="2308225" cy="523875"/>
          </a:xfrm>
          <a:prstGeom prst="rect">
            <a:avLst/>
          </a:prstGeom>
          <a:noFill/>
          <a:ln w="0">
            <a:noFill/>
          </a:ln>
        </p:spPr>
        <p:txBody>
          <a:bodyPr wrap="square" lIns="0" tIns="0" rIns="0" bIns="0" anchor="t">
            <a:noAutofit/>
          </a:bodyPr>
          <a:lstStyle/>
          <a:p>
            <a:pPr algn="l">
              <a:lnSpc>
                <a:spcPct val="100000"/>
              </a:lnSpc>
              <a:buNone/>
              <a:defRPr sz="1150" b="1">
                <a:solidFill>
                  <a:srgbClr val="FFFFFF"/>
                </a:solidFill>
                <a:latin typeface="Aptos"/>
                <a:ea typeface="Aptos"/>
                <a:cs typeface="Aptos"/>
              </a:defRPr>
            </a:pPr>
            <a:r>
              <a:rPr sz="1600" b="1">
                <a:solidFill>
                  <a:srgbClr val="FFFFFF"/>
                </a:solidFill>
                <a:latin typeface="Aptos"/>
                <a:ea typeface="Aptos"/>
                <a:cs typeface="Aptos"/>
              </a:rPr>
              <a:t>930% increase in funding for student emergency needs</a:t>
            </a:r>
          </a:p>
        </p:txBody>
      </p:sp>
    </p:spTree>
    <p:extLst>
      <p:ext uri="{BB962C8B-B14F-4D97-AF65-F5344CB8AC3E}">
        <p14:creationId xmlns:p14="http://schemas.microsoft.com/office/powerpoint/2010/main" val="17541004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C8223-BF2B-1139-DBB8-32673C8BD924}"/>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DD8B9199-CA91-6E07-C4DE-5587B7728983}"/>
              </a:ext>
            </a:extLst>
          </p:cNvPr>
          <p:cNvSpPr>
            <a:spLocks noGrp="1"/>
          </p:cNvSpPr>
          <p:nvPr/>
        </p:nvSpPr>
        <p:spPr>
          <a:xfrm>
            <a:off x="8056146" y="1193738"/>
            <a:ext cx="3714750" cy="4819650"/>
          </a:xfrm>
          <a:prstGeom prst="rect">
            <a:avLst/>
          </a:prstGeom>
          <a:solidFill>
            <a:srgbClr val="F4F7F9"/>
          </a:solidFill>
          <a:ln w="0">
            <a:noFill/>
          </a:ln>
        </p:spPr>
        <p:txBody>
          <a:bodyPr/>
          <a:lstStyle/>
          <a:p>
            <a:endParaRPr lang="en-US">
              <a:latin typeface="Aptos" panose="020B0004020202020204" pitchFamily="34" charset="0"/>
            </a:endParaRPr>
          </a:p>
        </p:txBody>
      </p:sp>
      <p:sp>
        <p:nvSpPr>
          <p:cNvPr id="9" name="Rectangle 8">
            <a:extLst>
              <a:ext uri="{FF2B5EF4-FFF2-40B4-BE49-F238E27FC236}">
                <a16:creationId xmlns:a16="http://schemas.microsoft.com/office/drawing/2014/main" id="{F8C19A78-F564-5BC6-0972-BA8DB800E9E4}"/>
              </a:ext>
            </a:extLst>
          </p:cNvPr>
          <p:cNvSpPr>
            <a:spLocks noGrp="1"/>
          </p:cNvSpPr>
          <p:nvPr/>
        </p:nvSpPr>
        <p:spPr>
          <a:xfrm>
            <a:off x="493296" y="1193738"/>
            <a:ext cx="3524250" cy="4819650"/>
          </a:xfrm>
          <a:prstGeom prst="rect">
            <a:avLst/>
          </a:prstGeom>
          <a:solidFill>
            <a:srgbClr val="F4F7F9"/>
          </a:solidFill>
          <a:ln w="0">
            <a:noFill/>
          </a:ln>
        </p:spPr>
        <p:txBody>
          <a:bodyPr/>
          <a:lstStyle/>
          <a:p>
            <a:endParaRPr lang="en-US">
              <a:latin typeface="Aptos" panose="020B0004020202020204" pitchFamily="34" charset="0"/>
            </a:endParaRPr>
          </a:p>
        </p:txBody>
      </p:sp>
      <p:sp>
        <p:nvSpPr>
          <p:cNvPr id="6" name="Text Placeholder 5">
            <a:extLst>
              <a:ext uri="{FF2B5EF4-FFF2-40B4-BE49-F238E27FC236}">
                <a16:creationId xmlns:a16="http://schemas.microsoft.com/office/drawing/2014/main" id="{526A3283-20D9-922A-2424-893A0168FFE1}"/>
              </a:ext>
            </a:extLst>
          </p:cNvPr>
          <p:cNvSpPr>
            <a:spLocks noGrp="1"/>
          </p:cNvSpPr>
          <p:nvPr>
            <p:ph type="body" sz="quarter" idx="14"/>
          </p:nvPr>
        </p:nvSpPr>
        <p:spPr>
          <a:xfrm>
            <a:off x="3166159" y="6458540"/>
            <a:ext cx="7474990" cy="334457"/>
          </a:xfrm>
        </p:spPr>
        <p:txBody>
          <a:bodyPr/>
          <a:lstStyle/>
          <a:p>
            <a:endParaRPr lang="en-US"/>
          </a:p>
        </p:txBody>
      </p:sp>
      <p:sp>
        <p:nvSpPr>
          <p:cNvPr id="12" name="Rectangle 11">
            <a:extLst>
              <a:ext uri="{FF2B5EF4-FFF2-40B4-BE49-F238E27FC236}">
                <a16:creationId xmlns:a16="http://schemas.microsoft.com/office/drawing/2014/main" id="{DD26A453-D0AC-C83F-1BF5-BD32334B7B05}"/>
              </a:ext>
            </a:extLst>
          </p:cNvPr>
          <p:cNvSpPr>
            <a:spLocks noGrp="1"/>
          </p:cNvSpPr>
          <p:nvPr/>
        </p:nvSpPr>
        <p:spPr>
          <a:xfrm>
            <a:off x="4169946" y="1222210"/>
            <a:ext cx="19050" cy="4819650"/>
          </a:xfrm>
          <a:prstGeom prst="rect">
            <a:avLst/>
          </a:prstGeom>
          <a:solidFill>
            <a:srgbClr val="D6DEE5"/>
          </a:solidFill>
          <a:ln w="0">
            <a:noFill/>
          </a:ln>
        </p:spPr>
        <p:txBody>
          <a:bodyPr/>
          <a:lstStyle/>
          <a:p>
            <a:endParaRPr lang="en-US">
              <a:latin typeface="Aptos" panose="020B0004020202020204" pitchFamily="34" charset="0"/>
            </a:endParaRPr>
          </a:p>
        </p:txBody>
      </p:sp>
      <p:sp>
        <p:nvSpPr>
          <p:cNvPr id="13" name="Rectangle 12">
            <a:extLst>
              <a:ext uri="{FF2B5EF4-FFF2-40B4-BE49-F238E27FC236}">
                <a16:creationId xmlns:a16="http://schemas.microsoft.com/office/drawing/2014/main" id="{3915FB43-F775-CE21-502A-96F4144CD27A}"/>
              </a:ext>
            </a:extLst>
          </p:cNvPr>
          <p:cNvSpPr>
            <a:spLocks noGrp="1"/>
          </p:cNvSpPr>
          <p:nvPr/>
        </p:nvSpPr>
        <p:spPr>
          <a:xfrm>
            <a:off x="7894221" y="1222210"/>
            <a:ext cx="19050" cy="4819650"/>
          </a:xfrm>
          <a:prstGeom prst="rect">
            <a:avLst/>
          </a:prstGeom>
          <a:solidFill>
            <a:srgbClr val="D6DEE5"/>
          </a:solidFill>
          <a:ln w="0">
            <a:noFill/>
          </a:ln>
        </p:spPr>
        <p:txBody>
          <a:bodyPr/>
          <a:lstStyle/>
          <a:p>
            <a:endParaRPr lang="en-US">
              <a:latin typeface="Aptos" panose="020B0004020202020204" pitchFamily="34" charset="0"/>
            </a:endParaRPr>
          </a:p>
        </p:txBody>
      </p:sp>
      <p:sp>
        <p:nvSpPr>
          <p:cNvPr id="15" name="Rectangle 14">
            <a:extLst>
              <a:ext uri="{FF2B5EF4-FFF2-40B4-BE49-F238E27FC236}">
                <a16:creationId xmlns:a16="http://schemas.microsoft.com/office/drawing/2014/main" id="{1EEF33C2-5AD1-7C79-DC0F-2E532FFEABA5}"/>
              </a:ext>
            </a:extLst>
          </p:cNvPr>
          <p:cNvSpPr>
            <a:spLocks noGrp="1"/>
          </p:cNvSpPr>
          <p:nvPr/>
        </p:nvSpPr>
        <p:spPr>
          <a:xfrm>
            <a:off x="810796" y="2200949"/>
            <a:ext cx="1428750" cy="819150"/>
          </a:xfrm>
          <a:prstGeom prst="rect">
            <a:avLst/>
          </a:prstGeom>
          <a:noFill/>
          <a:ln w="0">
            <a:noFill/>
          </a:ln>
        </p:spPr>
        <p:txBody>
          <a:bodyPr anchor="t">
            <a:normAutofit/>
          </a:bodyPr>
          <a:lstStyle/>
          <a:p>
            <a:pPr>
              <a:defRPr sz="4275" b="1">
                <a:solidFill>
                  <a:srgbClr val="000E2F"/>
                </a:solidFill>
                <a:latin typeface="Arial"/>
                <a:ea typeface="Arial"/>
                <a:cs typeface="Arial"/>
              </a:defRPr>
            </a:pPr>
            <a:r>
              <a:rPr lang="en-US" sz="4200" b="1">
                <a:solidFill>
                  <a:schemeClr val="accent5"/>
                </a:solidFill>
                <a:latin typeface="Aptos" panose="020B0004020202020204" pitchFamily="34" charset="0"/>
                <a:ea typeface="Arial"/>
                <a:cs typeface="Arial"/>
              </a:rPr>
              <a:t>8th</a:t>
            </a:r>
          </a:p>
        </p:txBody>
      </p:sp>
      <p:sp>
        <p:nvSpPr>
          <p:cNvPr id="18" name="Rectangle 17">
            <a:extLst>
              <a:ext uri="{FF2B5EF4-FFF2-40B4-BE49-F238E27FC236}">
                <a16:creationId xmlns:a16="http://schemas.microsoft.com/office/drawing/2014/main" id="{D1A35595-220B-C454-53A4-97D3F1D1715C}"/>
              </a:ext>
            </a:extLst>
          </p:cNvPr>
          <p:cNvSpPr>
            <a:spLocks noGrp="1"/>
          </p:cNvSpPr>
          <p:nvPr/>
        </p:nvSpPr>
        <p:spPr>
          <a:xfrm>
            <a:off x="810796" y="3121662"/>
            <a:ext cx="3454400" cy="670179"/>
          </a:xfrm>
          <a:prstGeom prst="rect">
            <a:avLst/>
          </a:prstGeom>
          <a:noFill/>
          <a:ln w="0">
            <a:noFill/>
          </a:ln>
        </p:spPr>
        <p:txBody>
          <a:bodyPr anchor="t">
            <a:normAutofit/>
          </a:bodyPr>
          <a:lstStyle/>
          <a:p>
            <a:pPr>
              <a:defRPr sz="1275" b="0">
                <a:solidFill>
                  <a:srgbClr val="4C5663"/>
                </a:solidFill>
                <a:latin typeface="Arial"/>
                <a:ea typeface="Arial"/>
                <a:cs typeface="Arial"/>
              </a:defRPr>
            </a:pPr>
            <a:r>
              <a:rPr sz="1600">
                <a:solidFill>
                  <a:schemeClr val="bg2">
                    <a:lumMod val="10000"/>
                  </a:schemeClr>
                </a:solidFill>
                <a:latin typeface="Aptos" panose="020B0004020202020204" pitchFamily="34" charset="0"/>
                <a:ea typeface="Arial"/>
                <a:cs typeface="Arial"/>
              </a:rPr>
              <a:t>Improved from 10th place in 2024</a:t>
            </a:r>
          </a:p>
        </p:txBody>
      </p:sp>
      <p:sp>
        <p:nvSpPr>
          <p:cNvPr id="19" name="Rectangle 18">
            <a:extLst>
              <a:ext uri="{FF2B5EF4-FFF2-40B4-BE49-F238E27FC236}">
                <a16:creationId xmlns:a16="http://schemas.microsoft.com/office/drawing/2014/main" id="{F990C707-B648-7685-2D87-7B2B2B49B49D}"/>
              </a:ext>
            </a:extLst>
          </p:cNvPr>
          <p:cNvSpPr>
            <a:spLocks noGrp="1"/>
          </p:cNvSpPr>
          <p:nvPr/>
        </p:nvSpPr>
        <p:spPr>
          <a:xfrm>
            <a:off x="800100" y="3436779"/>
            <a:ext cx="2838450" cy="323850"/>
          </a:xfrm>
          <a:prstGeom prst="rect">
            <a:avLst/>
          </a:prstGeom>
          <a:noFill/>
          <a:ln w="0">
            <a:noFill/>
          </a:ln>
        </p:spPr>
        <p:txBody>
          <a:bodyPr anchor="t">
            <a:noAutofit/>
          </a:bodyPr>
          <a:lstStyle/>
          <a:p>
            <a:pPr>
              <a:defRPr sz="1275" b="0">
                <a:solidFill>
                  <a:srgbClr val="4C5663"/>
                </a:solidFill>
                <a:latin typeface="Arial"/>
                <a:ea typeface="Arial"/>
                <a:cs typeface="Arial"/>
              </a:defRPr>
            </a:pPr>
            <a:r>
              <a:rPr sz="1600">
                <a:solidFill>
                  <a:schemeClr val="bg2">
                    <a:lumMod val="10000"/>
                  </a:schemeClr>
                </a:solidFill>
                <a:latin typeface="Aptos" panose="020B0004020202020204" pitchFamily="34" charset="0"/>
                <a:ea typeface="Arial"/>
                <a:cs typeface="Arial"/>
              </a:rPr>
              <a:t>Peer of UC Davis</a:t>
            </a:r>
          </a:p>
        </p:txBody>
      </p:sp>
      <p:sp>
        <p:nvSpPr>
          <p:cNvPr id="20" name="Rectangle 19">
            <a:extLst>
              <a:ext uri="{FF2B5EF4-FFF2-40B4-BE49-F238E27FC236}">
                <a16:creationId xmlns:a16="http://schemas.microsoft.com/office/drawing/2014/main" id="{ACF11524-D0C2-67CD-D2EE-51D9EE70133C}"/>
              </a:ext>
            </a:extLst>
          </p:cNvPr>
          <p:cNvSpPr>
            <a:spLocks noGrp="1"/>
          </p:cNvSpPr>
          <p:nvPr/>
        </p:nvSpPr>
        <p:spPr>
          <a:xfrm>
            <a:off x="810796" y="4090368"/>
            <a:ext cx="2819400" cy="19050"/>
          </a:xfrm>
          <a:prstGeom prst="rect">
            <a:avLst/>
          </a:prstGeom>
          <a:solidFill>
            <a:srgbClr val="D6DEE5"/>
          </a:solidFill>
          <a:ln w="0">
            <a:noFill/>
          </a:ln>
        </p:spPr>
        <p:txBody>
          <a:bodyPr/>
          <a:lstStyle/>
          <a:p>
            <a:endParaRPr lang="en-US">
              <a:latin typeface="Aptos" panose="020B0004020202020204" pitchFamily="34" charset="0"/>
            </a:endParaRPr>
          </a:p>
        </p:txBody>
      </p:sp>
      <p:sp>
        <p:nvSpPr>
          <p:cNvPr id="22" name="Rectangle 21">
            <a:extLst>
              <a:ext uri="{FF2B5EF4-FFF2-40B4-BE49-F238E27FC236}">
                <a16:creationId xmlns:a16="http://schemas.microsoft.com/office/drawing/2014/main" id="{A68A2C53-666A-1C1F-A7B1-DD43466312F1}"/>
              </a:ext>
            </a:extLst>
          </p:cNvPr>
          <p:cNvSpPr>
            <a:spLocks noGrp="1"/>
          </p:cNvSpPr>
          <p:nvPr/>
        </p:nvSpPr>
        <p:spPr>
          <a:xfrm>
            <a:off x="837784" y="5108834"/>
            <a:ext cx="1401762" cy="571500"/>
          </a:xfrm>
          <a:prstGeom prst="rect">
            <a:avLst/>
          </a:prstGeom>
          <a:noFill/>
          <a:ln w="0">
            <a:noFill/>
          </a:ln>
        </p:spPr>
        <p:txBody>
          <a:bodyPr anchor="t">
            <a:noAutofit/>
          </a:bodyPr>
          <a:lstStyle/>
          <a:p>
            <a:pPr>
              <a:defRPr sz="2850" b="1">
                <a:solidFill>
                  <a:srgbClr val="B58B2A"/>
                </a:solidFill>
                <a:latin typeface="Arial"/>
                <a:ea typeface="Arial"/>
                <a:cs typeface="Arial"/>
              </a:defRPr>
            </a:pPr>
            <a:r>
              <a:rPr sz="4000" b="1">
                <a:solidFill>
                  <a:schemeClr val="accent5"/>
                </a:solidFill>
                <a:latin typeface="Aptos" panose="020B0004020202020204" pitchFamily="34" charset="0"/>
                <a:ea typeface="Arial"/>
                <a:cs typeface="Arial"/>
              </a:rPr>
              <a:t>Gold</a:t>
            </a:r>
          </a:p>
        </p:txBody>
      </p:sp>
      <p:sp>
        <p:nvSpPr>
          <p:cNvPr id="27" name="Rectangle 26">
            <a:extLst>
              <a:ext uri="{FF2B5EF4-FFF2-40B4-BE49-F238E27FC236}">
                <a16:creationId xmlns:a16="http://schemas.microsoft.com/office/drawing/2014/main" id="{D76F5997-8100-E98F-F610-556068144297}"/>
              </a:ext>
            </a:extLst>
          </p:cNvPr>
          <p:cNvSpPr>
            <a:spLocks noGrp="1"/>
          </p:cNvSpPr>
          <p:nvPr/>
        </p:nvSpPr>
        <p:spPr>
          <a:xfrm>
            <a:off x="4350053" y="2771835"/>
            <a:ext cx="3143250" cy="457200"/>
          </a:xfrm>
          <a:prstGeom prst="rect">
            <a:avLst/>
          </a:prstGeom>
          <a:noFill/>
          <a:ln w="0">
            <a:noFill/>
          </a:ln>
        </p:spPr>
        <p:txBody>
          <a:bodyPr anchor="t">
            <a:noAutofit/>
          </a:bodyPr>
          <a:lstStyle/>
          <a:p>
            <a:pPr>
              <a:defRPr sz="1275" b="0">
                <a:solidFill>
                  <a:srgbClr val="4C5663"/>
                </a:solidFill>
                <a:latin typeface="Arial"/>
                <a:ea typeface="Arial"/>
                <a:cs typeface="Arial"/>
              </a:defRPr>
            </a:pPr>
            <a:r>
              <a:rPr sz="1600" b="0">
                <a:solidFill>
                  <a:schemeClr val="bg2">
                    <a:lumMod val="10000"/>
                  </a:schemeClr>
                </a:solidFill>
                <a:latin typeface="Aptos" panose="020B0004020202020204" pitchFamily="34" charset="0"/>
                <a:ea typeface="Arial"/>
                <a:cs typeface="Arial"/>
              </a:rPr>
              <a:t>Most Electric Vehicle Chargers Installed</a:t>
            </a:r>
          </a:p>
        </p:txBody>
      </p:sp>
      <p:sp>
        <p:nvSpPr>
          <p:cNvPr id="28" name="Rectangle 27">
            <a:extLst>
              <a:ext uri="{FF2B5EF4-FFF2-40B4-BE49-F238E27FC236}">
                <a16:creationId xmlns:a16="http://schemas.microsoft.com/office/drawing/2014/main" id="{4EA91B2D-0DFE-2394-C8BC-893FD24B82A6}"/>
              </a:ext>
            </a:extLst>
          </p:cNvPr>
          <p:cNvSpPr>
            <a:spLocks noGrp="1"/>
          </p:cNvSpPr>
          <p:nvPr/>
        </p:nvSpPr>
        <p:spPr>
          <a:xfrm>
            <a:off x="4436646" y="3613991"/>
            <a:ext cx="3200400" cy="19050"/>
          </a:xfrm>
          <a:prstGeom prst="rect">
            <a:avLst/>
          </a:prstGeom>
          <a:solidFill>
            <a:srgbClr val="D6DEE5"/>
          </a:solidFill>
          <a:ln w="0">
            <a:noFill/>
          </a:ln>
        </p:spPr>
        <p:txBody>
          <a:bodyPr/>
          <a:lstStyle/>
          <a:p>
            <a:endParaRPr lang="en-US">
              <a:latin typeface="Aptos" panose="020B0004020202020204" pitchFamily="34" charset="0"/>
            </a:endParaRPr>
          </a:p>
        </p:txBody>
      </p:sp>
      <p:sp>
        <p:nvSpPr>
          <p:cNvPr id="30" name="Rectangle 29">
            <a:extLst>
              <a:ext uri="{FF2B5EF4-FFF2-40B4-BE49-F238E27FC236}">
                <a16:creationId xmlns:a16="http://schemas.microsoft.com/office/drawing/2014/main" id="{D0115E56-1BC2-E96C-A819-21AFCACACA8E}"/>
              </a:ext>
            </a:extLst>
          </p:cNvPr>
          <p:cNvSpPr>
            <a:spLocks noGrp="1"/>
          </p:cNvSpPr>
          <p:nvPr/>
        </p:nvSpPr>
        <p:spPr>
          <a:xfrm>
            <a:off x="4446171" y="4017624"/>
            <a:ext cx="3143250" cy="476250"/>
          </a:xfrm>
          <a:prstGeom prst="rect">
            <a:avLst/>
          </a:prstGeom>
          <a:noFill/>
          <a:ln w="0">
            <a:noFill/>
          </a:ln>
        </p:spPr>
        <p:txBody>
          <a:bodyPr anchor="t">
            <a:noAutofit/>
          </a:bodyPr>
          <a:lstStyle/>
          <a:p>
            <a:pPr>
              <a:defRPr sz="1275" b="0">
                <a:solidFill>
                  <a:srgbClr val="4C5663"/>
                </a:solidFill>
                <a:latin typeface="Arial"/>
                <a:ea typeface="Arial"/>
                <a:cs typeface="Arial"/>
              </a:defRPr>
            </a:pPr>
            <a:r>
              <a:rPr sz="1600" b="0">
                <a:solidFill>
                  <a:schemeClr val="bg2">
                    <a:lumMod val="10000"/>
                  </a:schemeClr>
                </a:solidFill>
                <a:latin typeface="Aptos" panose="020B0004020202020204" pitchFamily="34" charset="0"/>
                <a:ea typeface="Arial"/>
                <a:cs typeface="Arial"/>
              </a:rPr>
              <a:t>50% Reduction of volatile anesthesia gas</a:t>
            </a:r>
          </a:p>
        </p:txBody>
      </p:sp>
      <p:sp>
        <p:nvSpPr>
          <p:cNvPr id="31" name="Rectangle 30">
            <a:extLst>
              <a:ext uri="{FF2B5EF4-FFF2-40B4-BE49-F238E27FC236}">
                <a16:creationId xmlns:a16="http://schemas.microsoft.com/office/drawing/2014/main" id="{F08C92C8-A281-012D-2D2F-7409832E6FC4}"/>
              </a:ext>
            </a:extLst>
          </p:cNvPr>
          <p:cNvSpPr>
            <a:spLocks noGrp="1"/>
          </p:cNvSpPr>
          <p:nvPr/>
        </p:nvSpPr>
        <p:spPr>
          <a:xfrm>
            <a:off x="4436646" y="4852744"/>
            <a:ext cx="3200400" cy="19050"/>
          </a:xfrm>
          <a:prstGeom prst="rect">
            <a:avLst/>
          </a:prstGeom>
          <a:solidFill>
            <a:srgbClr val="D6DEE5"/>
          </a:solidFill>
          <a:ln w="0">
            <a:noFill/>
          </a:ln>
        </p:spPr>
        <p:txBody>
          <a:bodyPr/>
          <a:lstStyle/>
          <a:p>
            <a:endParaRPr lang="en-US">
              <a:latin typeface="Aptos" panose="020B0004020202020204" pitchFamily="34" charset="0"/>
            </a:endParaRPr>
          </a:p>
        </p:txBody>
      </p:sp>
      <p:sp>
        <p:nvSpPr>
          <p:cNvPr id="33" name="Rectangle 32">
            <a:extLst>
              <a:ext uri="{FF2B5EF4-FFF2-40B4-BE49-F238E27FC236}">
                <a16:creationId xmlns:a16="http://schemas.microsoft.com/office/drawing/2014/main" id="{26A6ADE5-5D8A-F834-AFC7-7751EB492396}"/>
              </a:ext>
            </a:extLst>
          </p:cNvPr>
          <p:cNvSpPr>
            <a:spLocks noGrp="1"/>
          </p:cNvSpPr>
          <p:nvPr/>
        </p:nvSpPr>
        <p:spPr>
          <a:xfrm>
            <a:off x="4446171" y="5261939"/>
            <a:ext cx="3381375" cy="628650"/>
          </a:xfrm>
          <a:prstGeom prst="rect">
            <a:avLst/>
          </a:prstGeom>
          <a:noFill/>
          <a:ln w="0">
            <a:noFill/>
          </a:ln>
        </p:spPr>
        <p:txBody>
          <a:bodyPr anchor="t">
            <a:noAutofit/>
          </a:bodyPr>
          <a:lstStyle/>
          <a:p>
            <a:pPr>
              <a:defRPr sz="1275" b="0">
                <a:solidFill>
                  <a:srgbClr val="4C5663"/>
                </a:solidFill>
                <a:latin typeface="Arial"/>
                <a:ea typeface="Arial"/>
                <a:cs typeface="Arial"/>
              </a:defRPr>
            </a:pPr>
            <a:r>
              <a:rPr sz="1600" b="0">
                <a:solidFill>
                  <a:schemeClr val="bg2">
                    <a:lumMod val="10000"/>
                  </a:schemeClr>
                </a:solidFill>
                <a:latin typeface="Aptos" panose="020B0004020202020204" pitchFamily="34" charset="0"/>
                <a:ea typeface="Arial"/>
                <a:cs typeface="Arial"/>
              </a:rPr>
              <a:t>Facilities and Office of Sustainability</a:t>
            </a:r>
          </a:p>
          <a:p>
            <a:pPr>
              <a:defRPr sz="1275" b="0">
                <a:solidFill>
                  <a:srgbClr val="4C5663"/>
                </a:solidFill>
                <a:latin typeface="Arial"/>
                <a:ea typeface="Arial"/>
                <a:cs typeface="Arial"/>
              </a:defRPr>
            </a:pPr>
            <a:r>
              <a:rPr sz="1600" b="0">
                <a:solidFill>
                  <a:schemeClr val="bg2">
                    <a:lumMod val="10000"/>
                  </a:schemeClr>
                </a:solidFill>
                <a:latin typeface="Aptos" panose="020B0004020202020204" pitchFamily="34" charset="0"/>
                <a:ea typeface="Arial"/>
                <a:cs typeface="Arial"/>
              </a:rPr>
              <a:t>Staff Recognition</a:t>
            </a:r>
          </a:p>
        </p:txBody>
      </p:sp>
      <p:sp>
        <p:nvSpPr>
          <p:cNvPr id="35" name="Rectangle 34">
            <a:extLst>
              <a:ext uri="{FF2B5EF4-FFF2-40B4-BE49-F238E27FC236}">
                <a16:creationId xmlns:a16="http://schemas.microsoft.com/office/drawing/2014/main" id="{B3D96D86-A8C6-2399-187B-384CCA316F81}"/>
              </a:ext>
            </a:extLst>
          </p:cNvPr>
          <p:cNvSpPr>
            <a:spLocks noGrp="1"/>
          </p:cNvSpPr>
          <p:nvPr/>
        </p:nvSpPr>
        <p:spPr>
          <a:xfrm>
            <a:off x="8322846" y="2196777"/>
            <a:ext cx="904875" cy="685800"/>
          </a:xfrm>
          <a:prstGeom prst="rect">
            <a:avLst/>
          </a:prstGeom>
          <a:noFill/>
          <a:ln w="0">
            <a:noFill/>
          </a:ln>
        </p:spPr>
        <p:txBody>
          <a:bodyPr anchor="t">
            <a:noAutofit/>
          </a:bodyPr>
          <a:lstStyle/>
          <a:p>
            <a:pPr>
              <a:defRPr sz="3675" b="1">
                <a:solidFill>
                  <a:srgbClr val="000E2F"/>
                </a:solidFill>
                <a:latin typeface="Arial"/>
                <a:ea typeface="Arial"/>
                <a:cs typeface="Arial"/>
              </a:defRPr>
            </a:pPr>
            <a:r>
              <a:rPr lang="en-US" sz="4200" b="1">
                <a:solidFill>
                  <a:schemeClr val="accent5"/>
                </a:solidFill>
                <a:latin typeface="Aptos" panose="020B0004020202020204" pitchFamily="34" charset="0"/>
                <a:ea typeface="Arial"/>
                <a:cs typeface="Arial"/>
              </a:rPr>
              <a:t>A-</a:t>
            </a:r>
          </a:p>
        </p:txBody>
      </p:sp>
      <p:sp>
        <p:nvSpPr>
          <p:cNvPr id="36" name="Rectangle 35">
            <a:extLst>
              <a:ext uri="{FF2B5EF4-FFF2-40B4-BE49-F238E27FC236}">
                <a16:creationId xmlns:a16="http://schemas.microsoft.com/office/drawing/2014/main" id="{9C89B77F-899E-AA67-5015-DE28A8D825CE}"/>
              </a:ext>
            </a:extLst>
          </p:cNvPr>
          <p:cNvSpPr>
            <a:spLocks noGrp="1"/>
          </p:cNvSpPr>
          <p:nvPr/>
        </p:nvSpPr>
        <p:spPr>
          <a:xfrm>
            <a:off x="9281361" y="2223570"/>
            <a:ext cx="2435894" cy="514350"/>
          </a:xfrm>
          <a:prstGeom prst="rect">
            <a:avLst/>
          </a:prstGeom>
          <a:noFill/>
          <a:ln w="0">
            <a:noFill/>
          </a:ln>
        </p:spPr>
        <p:txBody>
          <a:bodyPr anchor="t">
            <a:noAutofit/>
          </a:bodyPr>
          <a:lstStyle/>
          <a:p>
            <a:pPr>
              <a:defRPr sz="1275" b="1">
                <a:solidFill>
                  <a:srgbClr val="000E2F"/>
                </a:solidFill>
                <a:latin typeface="Arial"/>
                <a:ea typeface="Arial"/>
                <a:cs typeface="Arial"/>
              </a:defRPr>
            </a:pPr>
            <a:endParaRPr b="1">
              <a:solidFill>
                <a:srgbClr val="000E2F"/>
              </a:solidFill>
              <a:latin typeface="Aptos" panose="020B0004020202020204" pitchFamily="34" charset="0"/>
              <a:ea typeface="Arial"/>
              <a:cs typeface="Arial"/>
            </a:endParaRPr>
          </a:p>
        </p:txBody>
      </p:sp>
      <p:sp>
        <p:nvSpPr>
          <p:cNvPr id="37" name="Rectangle 36">
            <a:extLst>
              <a:ext uri="{FF2B5EF4-FFF2-40B4-BE49-F238E27FC236}">
                <a16:creationId xmlns:a16="http://schemas.microsoft.com/office/drawing/2014/main" id="{CF571F88-D38C-3143-7041-7014C1A8D49D}"/>
              </a:ext>
            </a:extLst>
          </p:cNvPr>
          <p:cNvSpPr>
            <a:spLocks noGrp="1"/>
          </p:cNvSpPr>
          <p:nvPr/>
        </p:nvSpPr>
        <p:spPr>
          <a:xfrm>
            <a:off x="8281602" y="3157823"/>
            <a:ext cx="3181350" cy="19050"/>
          </a:xfrm>
          <a:prstGeom prst="rect">
            <a:avLst/>
          </a:prstGeom>
          <a:solidFill>
            <a:srgbClr val="D6DEE5"/>
          </a:solidFill>
          <a:ln w="0">
            <a:noFill/>
          </a:ln>
        </p:spPr>
        <p:txBody>
          <a:bodyPr/>
          <a:lstStyle/>
          <a:p>
            <a:endParaRPr lang="en-US">
              <a:latin typeface="Aptos" panose="020B0004020202020204" pitchFamily="34" charset="0"/>
            </a:endParaRPr>
          </a:p>
        </p:txBody>
      </p:sp>
      <p:sp>
        <p:nvSpPr>
          <p:cNvPr id="39" name="Rectangle 38">
            <a:extLst>
              <a:ext uri="{FF2B5EF4-FFF2-40B4-BE49-F238E27FC236}">
                <a16:creationId xmlns:a16="http://schemas.microsoft.com/office/drawing/2014/main" id="{E02E8C22-68BD-F5E3-BDFA-9C627AF5D4B7}"/>
              </a:ext>
            </a:extLst>
          </p:cNvPr>
          <p:cNvSpPr>
            <a:spLocks noGrp="1"/>
          </p:cNvSpPr>
          <p:nvPr/>
        </p:nvSpPr>
        <p:spPr>
          <a:xfrm>
            <a:off x="8242135" y="4035944"/>
            <a:ext cx="3181350" cy="457200"/>
          </a:xfrm>
          <a:prstGeom prst="rect">
            <a:avLst/>
          </a:prstGeom>
          <a:noFill/>
          <a:ln w="0">
            <a:noFill/>
          </a:ln>
        </p:spPr>
        <p:txBody>
          <a:bodyPr anchor="t">
            <a:noAutofit/>
          </a:bodyPr>
          <a:lstStyle/>
          <a:p>
            <a:pPr>
              <a:defRPr sz="1200" b="0">
                <a:solidFill>
                  <a:srgbClr val="4C5663"/>
                </a:solidFill>
                <a:latin typeface="Arial"/>
                <a:ea typeface="Arial"/>
                <a:cs typeface="Arial"/>
              </a:defRPr>
            </a:pPr>
            <a:r>
              <a:rPr sz="1600" b="0">
                <a:solidFill>
                  <a:schemeClr val="bg2">
                    <a:lumMod val="10000"/>
                  </a:schemeClr>
                </a:solidFill>
                <a:latin typeface="Aptos" panose="020B0004020202020204" pitchFamily="34" charset="0"/>
                <a:ea typeface="Arial"/>
                <a:cs typeface="Arial"/>
              </a:rPr>
              <a:t>Connecticut Innovations Partnership Grant</a:t>
            </a:r>
          </a:p>
        </p:txBody>
      </p:sp>
      <p:sp>
        <p:nvSpPr>
          <p:cNvPr id="41" name="Rectangle 40">
            <a:extLst>
              <a:ext uri="{FF2B5EF4-FFF2-40B4-BE49-F238E27FC236}">
                <a16:creationId xmlns:a16="http://schemas.microsoft.com/office/drawing/2014/main" id="{38D0C398-C66E-B5AB-CE1B-6A21A8FDFE85}"/>
              </a:ext>
            </a:extLst>
          </p:cNvPr>
          <p:cNvSpPr>
            <a:spLocks noGrp="1"/>
          </p:cNvSpPr>
          <p:nvPr/>
        </p:nvSpPr>
        <p:spPr>
          <a:xfrm>
            <a:off x="8400797" y="4813667"/>
            <a:ext cx="1247775" cy="590550"/>
          </a:xfrm>
          <a:prstGeom prst="rect">
            <a:avLst/>
          </a:prstGeom>
          <a:noFill/>
          <a:ln w="0">
            <a:noFill/>
          </a:ln>
        </p:spPr>
        <p:txBody>
          <a:bodyPr anchor="t">
            <a:noAutofit/>
          </a:bodyPr>
          <a:lstStyle/>
          <a:p>
            <a:pPr>
              <a:defRPr sz="3225" b="1">
                <a:solidFill>
                  <a:srgbClr val="168B84"/>
                </a:solidFill>
                <a:latin typeface="Arial"/>
                <a:ea typeface="Arial"/>
                <a:cs typeface="Arial"/>
              </a:defRPr>
            </a:pPr>
            <a:r>
              <a:rPr lang="en-US" sz="4200" b="1">
                <a:solidFill>
                  <a:schemeClr val="accent5"/>
                </a:solidFill>
                <a:latin typeface="Aptos" panose="020B0004020202020204" pitchFamily="34" charset="0"/>
                <a:ea typeface="Arial"/>
                <a:cs typeface="Arial"/>
              </a:rPr>
              <a:t>51%</a:t>
            </a:r>
          </a:p>
        </p:txBody>
      </p:sp>
      <p:sp>
        <p:nvSpPr>
          <p:cNvPr id="42" name="Rectangle 41">
            <a:extLst>
              <a:ext uri="{FF2B5EF4-FFF2-40B4-BE49-F238E27FC236}">
                <a16:creationId xmlns:a16="http://schemas.microsoft.com/office/drawing/2014/main" id="{52F78243-DCD7-8C2D-C743-B685A050B9B2}"/>
              </a:ext>
            </a:extLst>
          </p:cNvPr>
          <p:cNvSpPr>
            <a:spLocks noGrp="1"/>
          </p:cNvSpPr>
          <p:nvPr/>
        </p:nvSpPr>
        <p:spPr>
          <a:xfrm>
            <a:off x="9608721" y="4754987"/>
            <a:ext cx="1733550" cy="609600"/>
          </a:xfrm>
          <a:prstGeom prst="rect">
            <a:avLst/>
          </a:prstGeom>
          <a:noFill/>
          <a:ln w="0">
            <a:noFill/>
          </a:ln>
        </p:spPr>
        <p:txBody>
          <a:bodyPr anchor="t">
            <a:normAutofit fontScale="98951"/>
          </a:bodyPr>
          <a:lstStyle/>
          <a:p>
            <a:pPr>
              <a:defRPr sz="1350" b="1">
                <a:solidFill>
                  <a:srgbClr val="000E2F"/>
                </a:solidFill>
                <a:latin typeface="Arial"/>
                <a:ea typeface="Arial"/>
                <a:cs typeface="Arial"/>
              </a:defRPr>
            </a:pPr>
            <a:endParaRPr sz="1350" b="1">
              <a:solidFill>
                <a:srgbClr val="000E2F"/>
              </a:solidFill>
              <a:latin typeface="Aptos" panose="020B0004020202020204" pitchFamily="34" charset="0"/>
              <a:ea typeface="Arial"/>
              <a:cs typeface="Arial"/>
            </a:endParaRPr>
          </a:p>
        </p:txBody>
      </p:sp>
      <p:sp>
        <p:nvSpPr>
          <p:cNvPr id="46" name="TextBox 45">
            <a:extLst>
              <a:ext uri="{FF2B5EF4-FFF2-40B4-BE49-F238E27FC236}">
                <a16:creationId xmlns:a16="http://schemas.microsoft.com/office/drawing/2014/main" id="{8710DF8C-B9AF-22C1-2AFC-CC9F5182B975}"/>
              </a:ext>
            </a:extLst>
          </p:cNvPr>
          <p:cNvSpPr txBox="1"/>
          <p:nvPr/>
        </p:nvSpPr>
        <p:spPr>
          <a:xfrm>
            <a:off x="599171" y="1372925"/>
            <a:ext cx="3499337" cy="738600"/>
          </a:xfrm>
          <a:prstGeom prst="rect">
            <a:avLst/>
          </a:prstGeom>
          <a:noFill/>
        </p:spPr>
        <p:txBody>
          <a:bodyPr wrap="square" rtlCol="0">
            <a:spAutoFit/>
          </a:bodyPr>
          <a:lstStyle/>
          <a:p>
            <a:pPr>
              <a:lnSpc>
                <a:spcPts val="2480"/>
              </a:lnSpc>
            </a:pPr>
            <a:r>
              <a:rPr lang="en-US" sz="2400" b="1">
                <a:latin typeface="Aptos" panose="020B0004020202020204" pitchFamily="34" charset="0"/>
                <a:ea typeface="Arial"/>
                <a:cs typeface="Arial"/>
              </a:rPr>
              <a:t>UI </a:t>
            </a:r>
            <a:r>
              <a:rPr lang="en-US" sz="2400" b="1" err="1">
                <a:latin typeface="Aptos" panose="020B0004020202020204" pitchFamily="34" charset="0"/>
                <a:ea typeface="Arial"/>
                <a:cs typeface="Arial"/>
              </a:rPr>
              <a:t>GreenMetric's</a:t>
            </a:r>
            <a:r>
              <a:rPr lang="en-US" sz="2400" b="1">
                <a:latin typeface="Aptos" panose="020B0004020202020204" pitchFamily="34" charset="0"/>
                <a:ea typeface="Arial"/>
                <a:cs typeface="Arial"/>
              </a:rPr>
              <a:t> World University Rankings</a:t>
            </a:r>
          </a:p>
        </p:txBody>
      </p:sp>
      <p:sp>
        <p:nvSpPr>
          <p:cNvPr id="47" name="TextBox 46">
            <a:extLst>
              <a:ext uri="{FF2B5EF4-FFF2-40B4-BE49-F238E27FC236}">
                <a16:creationId xmlns:a16="http://schemas.microsoft.com/office/drawing/2014/main" id="{A7CCF829-F04C-2086-264F-9C21D60DC692}"/>
              </a:ext>
            </a:extLst>
          </p:cNvPr>
          <p:cNvSpPr txBox="1"/>
          <p:nvPr/>
        </p:nvSpPr>
        <p:spPr>
          <a:xfrm>
            <a:off x="836196" y="4352412"/>
            <a:ext cx="2576762" cy="461665"/>
          </a:xfrm>
          <a:prstGeom prst="rect">
            <a:avLst/>
          </a:prstGeom>
          <a:noFill/>
        </p:spPr>
        <p:txBody>
          <a:bodyPr wrap="square" rtlCol="0">
            <a:spAutoFit/>
          </a:bodyPr>
          <a:lstStyle/>
          <a:p>
            <a:r>
              <a:rPr lang="en-US" sz="2400" b="1">
                <a:latin typeface="Aptos" panose="020B0004020202020204" pitchFamily="34" charset="0"/>
                <a:ea typeface="Arial"/>
                <a:cs typeface="Arial"/>
              </a:rPr>
              <a:t>AASHE STARS</a:t>
            </a:r>
          </a:p>
        </p:txBody>
      </p:sp>
      <p:sp>
        <p:nvSpPr>
          <p:cNvPr id="48" name="TextBox 47">
            <a:extLst>
              <a:ext uri="{FF2B5EF4-FFF2-40B4-BE49-F238E27FC236}">
                <a16:creationId xmlns:a16="http://schemas.microsoft.com/office/drawing/2014/main" id="{AFE9CCAD-FA1A-2497-FE53-41CCF0967B30}"/>
              </a:ext>
            </a:extLst>
          </p:cNvPr>
          <p:cNvSpPr txBox="1"/>
          <p:nvPr/>
        </p:nvSpPr>
        <p:spPr>
          <a:xfrm>
            <a:off x="1782959" y="2475075"/>
            <a:ext cx="2129568" cy="369332"/>
          </a:xfrm>
          <a:prstGeom prst="rect">
            <a:avLst/>
          </a:prstGeom>
          <a:noFill/>
        </p:spPr>
        <p:txBody>
          <a:bodyPr wrap="square" rtlCol="0">
            <a:spAutoFit/>
          </a:bodyPr>
          <a:lstStyle/>
          <a:p>
            <a:r>
              <a:rPr lang="en-US" b="1">
                <a:solidFill>
                  <a:srgbClr val="0A2A45"/>
                </a:solidFill>
                <a:latin typeface="Aptos" panose="020B0004020202020204" pitchFamily="34" charset="0"/>
                <a:ea typeface="Arial"/>
                <a:cs typeface="Arial"/>
              </a:rPr>
              <a:t>Most Sustainable</a:t>
            </a:r>
          </a:p>
        </p:txBody>
      </p:sp>
      <p:sp>
        <p:nvSpPr>
          <p:cNvPr id="49" name="TextBox 48">
            <a:extLst>
              <a:ext uri="{FF2B5EF4-FFF2-40B4-BE49-F238E27FC236}">
                <a16:creationId xmlns:a16="http://schemas.microsoft.com/office/drawing/2014/main" id="{80034B46-AAC5-3997-CCE7-D30889D9B793}"/>
              </a:ext>
            </a:extLst>
          </p:cNvPr>
          <p:cNvSpPr txBox="1"/>
          <p:nvPr/>
        </p:nvSpPr>
        <p:spPr>
          <a:xfrm>
            <a:off x="2082812" y="5337181"/>
            <a:ext cx="1879600" cy="369332"/>
          </a:xfrm>
          <a:prstGeom prst="rect">
            <a:avLst/>
          </a:prstGeom>
          <a:noFill/>
        </p:spPr>
        <p:txBody>
          <a:bodyPr wrap="square" rtlCol="0">
            <a:spAutoFit/>
          </a:bodyPr>
          <a:lstStyle/>
          <a:p>
            <a:r>
              <a:rPr lang="en-US" b="1">
                <a:solidFill>
                  <a:schemeClr val="accent2">
                    <a:lumMod val="75000"/>
                  </a:schemeClr>
                </a:solidFill>
                <a:latin typeface="Aptos" panose="020B0004020202020204" pitchFamily="34" charset="0"/>
                <a:ea typeface="Arial"/>
                <a:cs typeface="Arial"/>
              </a:rPr>
              <a:t>Top </a:t>
            </a:r>
            <a:r>
              <a:rPr lang="en-US" b="1">
                <a:solidFill>
                  <a:srgbClr val="0A2A45"/>
                </a:solidFill>
                <a:latin typeface="Aptos" panose="020B0004020202020204" pitchFamily="34" charset="0"/>
                <a:ea typeface="Arial"/>
                <a:cs typeface="Arial"/>
              </a:rPr>
              <a:t>Performer</a:t>
            </a:r>
          </a:p>
        </p:txBody>
      </p:sp>
      <p:sp>
        <p:nvSpPr>
          <p:cNvPr id="50" name="Rectangle 49">
            <a:extLst>
              <a:ext uri="{FF2B5EF4-FFF2-40B4-BE49-F238E27FC236}">
                <a16:creationId xmlns:a16="http://schemas.microsoft.com/office/drawing/2014/main" id="{B8CD0197-FE11-EF40-58E8-5AAD9FFC1532}"/>
              </a:ext>
            </a:extLst>
          </p:cNvPr>
          <p:cNvSpPr>
            <a:spLocks noGrp="1"/>
          </p:cNvSpPr>
          <p:nvPr/>
        </p:nvSpPr>
        <p:spPr>
          <a:xfrm>
            <a:off x="844861" y="4936675"/>
            <a:ext cx="3143250" cy="476250"/>
          </a:xfrm>
          <a:prstGeom prst="rect">
            <a:avLst/>
          </a:prstGeom>
          <a:noFill/>
          <a:ln w="0">
            <a:noFill/>
          </a:ln>
        </p:spPr>
        <p:txBody>
          <a:bodyPr anchor="t">
            <a:normAutofit fontScale="99721"/>
          </a:bodyPr>
          <a:lstStyle/>
          <a:p>
            <a:pPr>
              <a:defRPr sz="1275" b="0">
                <a:solidFill>
                  <a:srgbClr val="4C5663"/>
                </a:solidFill>
                <a:latin typeface="Arial"/>
                <a:ea typeface="Arial"/>
                <a:cs typeface="Arial"/>
              </a:defRPr>
            </a:pPr>
            <a:r>
              <a:rPr lang="en-US" sz="1400" b="0">
                <a:solidFill>
                  <a:schemeClr val="bg2">
                    <a:lumMod val="10000"/>
                  </a:schemeClr>
                </a:solidFill>
                <a:latin typeface="Aptos" panose="020B0004020202020204" pitchFamily="34" charset="0"/>
                <a:ea typeface="Arial"/>
                <a:cs typeface="Arial"/>
              </a:rPr>
              <a:t>UConn rated</a:t>
            </a:r>
            <a:endParaRPr sz="1400" b="0">
              <a:solidFill>
                <a:schemeClr val="bg2">
                  <a:lumMod val="10000"/>
                </a:schemeClr>
              </a:solidFill>
              <a:latin typeface="Aptos" panose="020B0004020202020204" pitchFamily="34" charset="0"/>
              <a:ea typeface="Arial"/>
              <a:cs typeface="Arial"/>
            </a:endParaRPr>
          </a:p>
        </p:txBody>
      </p:sp>
      <p:sp>
        <p:nvSpPr>
          <p:cNvPr id="51" name="TextBox 50">
            <a:extLst>
              <a:ext uri="{FF2B5EF4-FFF2-40B4-BE49-F238E27FC236}">
                <a16:creationId xmlns:a16="http://schemas.microsoft.com/office/drawing/2014/main" id="{6D5D6A05-F10C-90AA-40D7-740F4B36C7B3}"/>
              </a:ext>
            </a:extLst>
          </p:cNvPr>
          <p:cNvSpPr txBox="1"/>
          <p:nvPr/>
        </p:nvSpPr>
        <p:spPr>
          <a:xfrm>
            <a:off x="4322347" y="1372525"/>
            <a:ext cx="3581400" cy="738600"/>
          </a:xfrm>
          <a:prstGeom prst="rect">
            <a:avLst/>
          </a:prstGeom>
          <a:noFill/>
        </p:spPr>
        <p:txBody>
          <a:bodyPr wrap="square" rtlCol="0">
            <a:spAutoFit/>
          </a:bodyPr>
          <a:lstStyle/>
          <a:p>
            <a:pPr>
              <a:lnSpc>
                <a:spcPts val="2480"/>
              </a:lnSpc>
            </a:pPr>
            <a:r>
              <a:rPr lang="en-US" sz="2400" b="1">
                <a:latin typeface="Aptos" panose="020B0004020202020204" pitchFamily="34" charset="0"/>
                <a:ea typeface="Arial"/>
                <a:cs typeface="Arial"/>
              </a:rPr>
              <a:t>CT DEEP </a:t>
            </a:r>
            <a:r>
              <a:rPr lang="en-US" sz="2400" b="1" err="1">
                <a:latin typeface="Aptos" panose="020B0004020202020204" pitchFamily="34" charset="0"/>
                <a:ea typeface="Arial"/>
                <a:cs typeface="Arial"/>
              </a:rPr>
              <a:t>GreenerGov</a:t>
            </a:r>
            <a:r>
              <a:rPr lang="en-US" sz="2400" b="1">
                <a:latin typeface="Aptos" panose="020B0004020202020204" pitchFamily="34" charset="0"/>
                <a:ea typeface="Arial"/>
                <a:cs typeface="Arial"/>
              </a:rPr>
              <a:t> Awards</a:t>
            </a:r>
          </a:p>
        </p:txBody>
      </p:sp>
      <p:sp>
        <p:nvSpPr>
          <p:cNvPr id="52" name="TextBox 51">
            <a:extLst>
              <a:ext uri="{FF2B5EF4-FFF2-40B4-BE49-F238E27FC236}">
                <a16:creationId xmlns:a16="http://schemas.microsoft.com/office/drawing/2014/main" id="{C99B47CC-99A4-D262-D6A2-9D490ECE5151}"/>
              </a:ext>
            </a:extLst>
          </p:cNvPr>
          <p:cNvSpPr txBox="1"/>
          <p:nvPr/>
        </p:nvSpPr>
        <p:spPr>
          <a:xfrm>
            <a:off x="4366964" y="2232791"/>
            <a:ext cx="3260557" cy="646331"/>
          </a:xfrm>
          <a:prstGeom prst="rect">
            <a:avLst/>
          </a:prstGeom>
          <a:noFill/>
        </p:spPr>
        <p:txBody>
          <a:bodyPr wrap="square" rtlCol="0">
            <a:spAutoFit/>
          </a:bodyPr>
          <a:lstStyle/>
          <a:p>
            <a:r>
              <a:rPr lang="en-US" b="1">
                <a:solidFill>
                  <a:srgbClr val="0A2A45"/>
                </a:solidFill>
                <a:latin typeface="Aptos" panose="020B0004020202020204" pitchFamily="34" charset="0"/>
                <a:ea typeface="Arial"/>
                <a:cs typeface="Arial"/>
              </a:rPr>
              <a:t>Sustainability Achievement Award</a:t>
            </a:r>
          </a:p>
        </p:txBody>
      </p:sp>
      <p:sp>
        <p:nvSpPr>
          <p:cNvPr id="53" name="TextBox 52">
            <a:extLst>
              <a:ext uri="{FF2B5EF4-FFF2-40B4-BE49-F238E27FC236}">
                <a16:creationId xmlns:a16="http://schemas.microsoft.com/office/drawing/2014/main" id="{6E198DFC-6872-6B8D-EEDE-09F49B95DAD0}"/>
              </a:ext>
            </a:extLst>
          </p:cNvPr>
          <p:cNvSpPr txBox="1"/>
          <p:nvPr/>
        </p:nvSpPr>
        <p:spPr>
          <a:xfrm>
            <a:off x="4417596" y="3741979"/>
            <a:ext cx="2406316" cy="369332"/>
          </a:xfrm>
          <a:prstGeom prst="rect">
            <a:avLst/>
          </a:prstGeom>
          <a:noFill/>
        </p:spPr>
        <p:txBody>
          <a:bodyPr wrap="square" rtlCol="0">
            <a:spAutoFit/>
          </a:bodyPr>
          <a:lstStyle/>
          <a:p>
            <a:r>
              <a:rPr lang="en-US" b="1">
                <a:solidFill>
                  <a:srgbClr val="0A2A45"/>
                </a:solidFill>
                <a:latin typeface="Aptos" panose="020B0004020202020204" pitchFamily="34" charset="0"/>
                <a:ea typeface="Arial"/>
                <a:cs typeface="Arial"/>
              </a:rPr>
              <a:t>Trailblazer Award</a:t>
            </a:r>
          </a:p>
        </p:txBody>
      </p:sp>
      <p:sp>
        <p:nvSpPr>
          <p:cNvPr id="54" name="TextBox 53">
            <a:extLst>
              <a:ext uri="{FF2B5EF4-FFF2-40B4-BE49-F238E27FC236}">
                <a16:creationId xmlns:a16="http://schemas.microsoft.com/office/drawing/2014/main" id="{FB337400-FC20-509A-63EE-5669A66CE227}"/>
              </a:ext>
            </a:extLst>
          </p:cNvPr>
          <p:cNvSpPr txBox="1"/>
          <p:nvPr/>
        </p:nvSpPr>
        <p:spPr>
          <a:xfrm>
            <a:off x="4427121" y="4988980"/>
            <a:ext cx="2710112" cy="646331"/>
          </a:xfrm>
          <a:prstGeom prst="rect">
            <a:avLst/>
          </a:prstGeom>
          <a:noFill/>
        </p:spPr>
        <p:txBody>
          <a:bodyPr wrap="square" rtlCol="0">
            <a:spAutoFit/>
          </a:bodyPr>
          <a:lstStyle/>
          <a:p>
            <a:r>
              <a:rPr lang="en-US" b="1">
                <a:solidFill>
                  <a:srgbClr val="0A2A45"/>
                </a:solidFill>
                <a:latin typeface="Aptos" panose="020B0004020202020204" pitchFamily="34" charset="0"/>
                <a:ea typeface="Arial"/>
                <a:cs typeface="Arial"/>
              </a:rPr>
              <a:t>Eco Champion Award</a:t>
            </a:r>
          </a:p>
          <a:p>
            <a:endParaRPr lang="en-US">
              <a:solidFill>
                <a:srgbClr val="0A2A45"/>
              </a:solidFill>
            </a:endParaRPr>
          </a:p>
        </p:txBody>
      </p:sp>
      <p:sp>
        <p:nvSpPr>
          <p:cNvPr id="55" name="TextBox 54">
            <a:extLst>
              <a:ext uri="{FF2B5EF4-FFF2-40B4-BE49-F238E27FC236}">
                <a16:creationId xmlns:a16="http://schemas.microsoft.com/office/drawing/2014/main" id="{CE9154BA-A7E9-4D23-F3E9-F4EDA75A8C7A}"/>
              </a:ext>
            </a:extLst>
          </p:cNvPr>
          <p:cNvSpPr txBox="1"/>
          <p:nvPr/>
        </p:nvSpPr>
        <p:spPr>
          <a:xfrm>
            <a:off x="8461460" y="1360326"/>
            <a:ext cx="3054016" cy="738600"/>
          </a:xfrm>
          <a:prstGeom prst="rect">
            <a:avLst/>
          </a:prstGeom>
          <a:noFill/>
        </p:spPr>
        <p:txBody>
          <a:bodyPr wrap="square" rtlCol="0">
            <a:spAutoFit/>
          </a:bodyPr>
          <a:lstStyle/>
          <a:p>
            <a:pPr>
              <a:lnSpc>
                <a:spcPts val="2480"/>
              </a:lnSpc>
            </a:pPr>
            <a:r>
              <a:rPr lang="en-US" sz="2400" b="1">
                <a:latin typeface="Aptos" panose="020B0004020202020204" pitchFamily="34" charset="0"/>
                <a:ea typeface="Arial"/>
                <a:cs typeface="Arial"/>
              </a:rPr>
              <a:t>2026 Planetary Health Report Card</a:t>
            </a:r>
          </a:p>
        </p:txBody>
      </p:sp>
      <p:sp>
        <p:nvSpPr>
          <p:cNvPr id="56" name="TextBox 55">
            <a:extLst>
              <a:ext uri="{FF2B5EF4-FFF2-40B4-BE49-F238E27FC236}">
                <a16:creationId xmlns:a16="http://schemas.microsoft.com/office/drawing/2014/main" id="{57A90404-F3A6-31DB-3322-8F2D0A25E27A}"/>
              </a:ext>
            </a:extLst>
          </p:cNvPr>
          <p:cNvSpPr txBox="1"/>
          <p:nvPr/>
        </p:nvSpPr>
        <p:spPr>
          <a:xfrm>
            <a:off x="9056270" y="2275117"/>
            <a:ext cx="2530641" cy="584775"/>
          </a:xfrm>
          <a:prstGeom prst="rect">
            <a:avLst/>
          </a:prstGeom>
          <a:noFill/>
        </p:spPr>
        <p:txBody>
          <a:bodyPr wrap="square" rtlCol="0">
            <a:spAutoFit/>
          </a:bodyPr>
          <a:lstStyle/>
          <a:p>
            <a:r>
              <a:rPr lang="en-US" sz="1600">
                <a:solidFill>
                  <a:srgbClr val="000E2F"/>
                </a:solidFill>
                <a:latin typeface="Aptos" panose="020B0004020202020204" pitchFamily="34" charset="0"/>
                <a:ea typeface="Arial"/>
                <a:cs typeface="Arial"/>
              </a:rPr>
              <a:t>1 of 7 US Medical Schools rated A-</a:t>
            </a:r>
          </a:p>
        </p:txBody>
      </p:sp>
      <p:sp>
        <p:nvSpPr>
          <p:cNvPr id="57" name="TextBox 56">
            <a:extLst>
              <a:ext uri="{FF2B5EF4-FFF2-40B4-BE49-F238E27FC236}">
                <a16:creationId xmlns:a16="http://schemas.microsoft.com/office/drawing/2014/main" id="{CA6DF8B2-08F5-BD43-826C-33FA4BAD30EA}"/>
              </a:ext>
            </a:extLst>
          </p:cNvPr>
          <p:cNvSpPr txBox="1"/>
          <p:nvPr/>
        </p:nvSpPr>
        <p:spPr>
          <a:xfrm>
            <a:off x="8218071" y="3495523"/>
            <a:ext cx="3714750" cy="646331"/>
          </a:xfrm>
          <a:prstGeom prst="rect">
            <a:avLst/>
          </a:prstGeom>
          <a:noFill/>
        </p:spPr>
        <p:txBody>
          <a:bodyPr wrap="square" rtlCol="0">
            <a:spAutoFit/>
          </a:bodyPr>
          <a:lstStyle/>
          <a:p>
            <a:r>
              <a:rPr lang="en-US" b="1">
                <a:solidFill>
                  <a:srgbClr val="0A2A45"/>
                </a:solidFill>
                <a:latin typeface="Aptos" panose="020B0004020202020204" pitchFamily="34" charset="0"/>
                <a:ea typeface="Arial"/>
                <a:cs typeface="Arial"/>
              </a:rPr>
              <a:t>UCH Farmington Creative Child Center HVAC Retrofit</a:t>
            </a:r>
          </a:p>
        </p:txBody>
      </p:sp>
      <p:sp>
        <p:nvSpPr>
          <p:cNvPr id="59" name="TextBox 58">
            <a:extLst>
              <a:ext uri="{FF2B5EF4-FFF2-40B4-BE49-F238E27FC236}">
                <a16:creationId xmlns:a16="http://schemas.microsoft.com/office/drawing/2014/main" id="{A6C988AD-7B45-BAB9-06B4-6173CC40FCD8}"/>
              </a:ext>
            </a:extLst>
          </p:cNvPr>
          <p:cNvSpPr txBox="1"/>
          <p:nvPr/>
        </p:nvSpPr>
        <p:spPr>
          <a:xfrm>
            <a:off x="9648573" y="4714436"/>
            <a:ext cx="1899857" cy="830997"/>
          </a:xfrm>
          <a:prstGeom prst="rect">
            <a:avLst/>
          </a:prstGeom>
          <a:noFill/>
        </p:spPr>
        <p:txBody>
          <a:bodyPr wrap="square" rtlCol="0">
            <a:spAutoFit/>
          </a:bodyPr>
          <a:lstStyle/>
          <a:p>
            <a:r>
              <a:rPr lang="en-US" sz="1600">
                <a:solidFill>
                  <a:schemeClr val="bg2">
                    <a:lumMod val="25000"/>
                  </a:schemeClr>
                </a:solidFill>
                <a:latin typeface="Aptos" panose="020B0004020202020204" pitchFamily="34" charset="0"/>
                <a:ea typeface="Arial"/>
                <a:cs typeface="Arial"/>
              </a:rPr>
              <a:t>energy use reduction saving 46,000 kWh</a:t>
            </a:r>
          </a:p>
        </p:txBody>
      </p:sp>
      <p:sp>
        <p:nvSpPr>
          <p:cNvPr id="4" name="Title 9">
            <a:extLst>
              <a:ext uri="{FF2B5EF4-FFF2-40B4-BE49-F238E27FC236}">
                <a16:creationId xmlns:a16="http://schemas.microsoft.com/office/drawing/2014/main" id="{CCF18C67-4243-063E-0283-27E4E50B3AB2}"/>
              </a:ext>
            </a:extLst>
          </p:cNvPr>
          <p:cNvSpPr txBox="1">
            <a:spLocks/>
          </p:cNvSpPr>
          <p:nvPr/>
        </p:nvSpPr>
        <p:spPr>
          <a:xfrm>
            <a:off x="592016" y="-481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t>UConn is a World Leader in Sustainability</a:t>
            </a:r>
          </a:p>
        </p:txBody>
      </p:sp>
      <p:sp>
        <p:nvSpPr>
          <p:cNvPr id="5" name="Rectangle 4">
            <a:extLst>
              <a:ext uri="{FF2B5EF4-FFF2-40B4-BE49-F238E27FC236}">
                <a16:creationId xmlns:a16="http://schemas.microsoft.com/office/drawing/2014/main" id="{0802260F-3E51-9827-E40E-1DC862045C32}"/>
              </a:ext>
            </a:extLst>
          </p:cNvPr>
          <p:cNvSpPr/>
          <p:nvPr/>
        </p:nvSpPr>
        <p:spPr>
          <a:xfrm>
            <a:off x="2633030" y="6350252"/>
            <a:ext cx="1628201" cy="334457"/>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cap="all"/>
              <a:t>Sustainability</a:t>
            </a:r>
          </a:p>
        </p:txBody>
      </p:sp>
      <p:sp>
        <p:nvSpPr>
          <p:cNvPr id="3" name="Rectangle 2">
            <a:extLst>
              <a:ext uri="{FF2B5EF4-FFF2-40B4-BE49-F238E27FC236}">
                <a16:creationId xmlns:a16="http://schemas.microsoft.com/office/drawing/2014/main" id="{EB242271-8CF4-53F7-18CA-0F3FB2EEDF2A}"/>
              </a:ext>
            </a:extLst>
          </p:cNvPr>
          <p:cNvSpPr/>
          <p:nvPr/>
        </p:nvSpPr>
        <p:spPr>
          <a:xfrm flipV="1">
            <a:off x="-1898175" y="865858"/>
            <a:ext cx="12042648" cy="36576"/>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057142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B65DB-6C89-5481-57A5-E167B9EEB768}"/>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0ED97B17-2BE5-2860-6BBA-8D484777F110}"/>
              </a:ext>
            </a:extLst>
          </p:cNvPr>
          <p:cNvSpPr>
            <a:spLocks noGrp="1"/>
          </p:cNvSpPr>
          <p:nvPr>
            <p:ph type="title"/>
          </p:nvPr>
        </p:nvSpPr>
        <p:spPr>
          <a:xfrm>
            <a:off x="558480" y="0"/>
            <a:ext cx="10515600" cy="1325563"/>
          </a:xfrm>
        </p:spPr>
        <p:txBody>
          <a:bodyPr/>
          <a:lstStyle/>
          <a:p>
            <a:r>
              <a:rPr lang="en-US" b="1"/>
              <a:t>Progress Toward Sustainability</a:t>
            </a:r>
          </a:p>
        </p:txBody>
      </p:sp>
      <p:pic>
        <p:nvPicPr>
          <p:cNvPr id="11" name="Content Placeholder 10">
            <a:extLst>
              <a:ext uri="{FF2B5EF4-FFF2-40B4-BE49-F238E27FC236}">
                <a16:creationId xmlns:a16="http://schemas.microsoft.com/office/drawing/2014/main" id="{530B3F20-96ED-126E-1E14-92A1A16F8420}"/>
              </a:ext>
            </a:extLst>
          </p:cNvPr>
          <p:cNvPicPr>
            <a:picLocks noGrp="1" noChangeAspect="1"/>
          </p:cNvPicPr>
          <p:nvPr>
            <p:ph idx="1"/>
          </p:nvPr>
        </p:nvPicPr>
        <p:blipFill>
          <a:blip r:embed="rId3" cstate="hqprint">
            <a:extLst>
              <a:ext uri="{28A0092B-C50C-407E-A947-70E740481C1C}">
                <a14:useLocalDpi xmlns:a14="http://schemas.microsoft.com/office/drawing/2010/main"/>
              </a:ext>
            </a:extLst>
          </a:blip>
          <a:srcRect l="1472" t="1781" r="1176" b="1849"/>
          <a:stretch>
            <a:fillRect/>
          </a:stretch>
        </p:blipFill>
        <p:spPr>
          <a:xfrm>
            <a:off x="5357446" y="1121599"/>
            <a:ext cx="6718860" cy="4914562"/>
          </a:xfrm>
          <a:prstGeom prst="rect">
            <a:avLst/>
          </a:prstGeom>
          <a:ln>
            <a:noFill/>
          </a:ln>
        </p:spPr>
      </p:pic>
      <p:sp>
        <p:nvSpPr>
          <p:cNvPr id="3" name="TextBox 2">
            <a:extLst>
              <a:ext uri="{FF2B5EF4-FFF2-40B4-BE49-F238E27FC236}">
                <a16:creationId xmlns:a16="http://schemas.microsoft.com/office/drawing/2014/main" id="{85C10F7B-483C-4D27-8E16-130924D8F118}"/>
              </a:ext>
            </a:extLst>
          </p:cNvPr>
          <p:cNvSpPr txBox="1"/>
          <p:nvPr/>
        </p:nvSpPr>
        <p:spPr>
          <a:xfrm>
            <a:off x="600442" y="2266687"/>
            <a:ext cx="4451497" cy="3462486"/>
          </a:xfrm>
          <a:prstGeom prst="rect">
            <a:avLst/>
          </a:prstGeom>
          <a:noFill/>
        </p:spPr>
        <p:txBody>
          <a:bodyPr wrap="square" rtlCol="0">
            <a:spAutoFit/>
          </a:bodyPr>
          <a:lstStyle/>
          <a:p>
            <a:pPr>
              <a:spcAft>
                <a:spcPts val="600"/>
              </a:spcAft>
            </a:pPr>
            <a:r>
              <a:rPr lang="en-US" sz="1400" b="1"/>
              <a:t>Recent infrastructure improvements to reduce emissions include:</a:t>
            </a:r>
          </a:p>
          <a:p>
            <a:r>
              <a:rPr lang="en-US" sz="1400"/>
              <a:t>COGEN turbine modifications, completed May 2026 resulted in:</a:t>
            </a:r>
          </a:p>
          <a:p>
            <a:pPr marL="742950" lvl="1" indent="-285750">
              <a:buFont typeface="Arial" panose="020B0604020202020204" pitchFamily="34" charset="0"/>
              <a:buChar char="•"/>
            </a:pPr>
            <a:r>
              <a:rPr lang="en-US" sz="1400"/>
              <a:t>15% increase in energy generation</a:t>
            </a:r>
          </a:p>
          <a:p>
            <a:pPr marL="742950" lvl="1" indent="-285750">
              <a:buFont typeface="Arial" panose="020B0604020202020204" pitchFamily="34" charset="0"/>
              <a:buChar char="•"/>
            </a:pPr>
            <a:r>
              <a:rPr lang="en-US" sz="1400"/>
              <a:t>4.5% reduction in emissions</a:t>
            </a:r>
          </a:p>
          <a:p>
            <a:pPr marL="742950" lvl="1" indent="-285750">
              <a:buFont typeface="Arial" panose="020B0604020202020204" pitchFamily="34" charset="0"/>
              <a:buChar char="•"/>
            </a:pPr>
            <a:r>
              <a:rPr lang="en-US" sz="1400"/>
              <a:t>Hydrogen-ready. Turbine is capable of running 30% on clean hydrogen</a:t>
            </a:r>
          </a:p>
          <a:p>
            <a:endParaRPr lang="en-US" sz="1400"/>
          </a:p>
          <a:p>
            <a:r>
              <a:rPr lang="en-US" sz="1400"/>
              <a:t>Putnam 1.0 MW Fuel Cell commissioning 2026-Q3 will produce 920kW for campus distribution network and heat for Putnam kitchen and building boilers.</a:t>
            </a:r>
          </a:p>
          <a:p>
            <a:pPr marL="742950" lvl="1" indent="-285750">
              <a:buFont typeface="Arial" panose="020B0604020202020204" pitchFamily="34" charset="0"/>
              <a:buChar char="•"/>
            </a:pPr>
            <a:endParaRPr lang="en-US" sz="1400"/>
          </a:p>
          <a:p>
            <a:pPr marL="9525" lvl="1"/>
            <a:r>
              <a:rPr lang="en-US" sz="1400"/>
              <a:t>These improvements are expected to offset slight rise in emissions indicated on graph.</a:t>
            </a:r>
          </a:p>
        </p:txBody>
      </p:sp>
      <p:sp>
        <p:nvSpPr>
          <p:cNvPr id="4" name="Rectangle 3">
            <a:extLst>
              <a:ext uri="{FF2B5EF4-FFF2-40B4-BE49-F238E27FC236}">
                <a16:creationId xmlns:a16="http://schemas.microsoft.com/office/drawing/2014/main" id="{581F66CB-B9F8-8E37-7D60-A1C0353721C4}"/>
              </a:ext>
            </a:extLst>
          </p:cNvPr>
          <p:cNvSpPr/>
          <p:nvPr/>
        </p:nvSpPr>
        <p:spPr>
          <a:xfrm>
            <a:off x="2633030" y="6350252"/>
            <a:ext cx="1628201" cy="334457"/>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cap="all"/>
              <a:t>Sustainability</a:t>
            </a:r>
          </a:p>
        </p:txBody>
      </p:sp>
      <p:sp>
        <p:nvSpPr>
          <p:cNvPr id="5" name="TextBox 4">
            <a:extLst>
              <a:ext uri="{FF2B5EF4-FFF2-40B4-BE49-F238E27FC236}">
                <a16:creationId xmlns:a16="http://schemas.microsoft.com/office/drawing/2014/main" id="{B1233568-3055-7E51-B131-DCC359397BAF}"/>
              </a:ext>
            </a:extLst>
          </p:cNvPr>
          <p:cNvSpPr txBox="1"/>
          <p:nvPr/>
        </p:nvSpPr>
        <p:spPr>
          <a:xfrm>
            <a:off x="600442" y="1121599"/>
            <a:ext cx="4451497" cy="923330"/>
          </a:xfrm>
          <a:prstGeom prst="rect">
            <a:avLst/>
          </a:prstGeom>
          <a:noFill/>
        </p:spPr>
        <p:txBody>
          <a:bodyPr wrap="square" rtlCol="0">
            <a:spAutoFit/>
          </a:bodyPr>
          <a:lstStyle/>
          <a:p>
            <a:r>
              <a:rPr lang="en-US" b="1">
                <a:solidFill>
                  <a:schemeClr val="accent5"/>
                </a:solidFill>
              </a:rPr>
              <a:t>UConn has reduced emissions by &gt;21% since 2001 even though the size of our campus has expanded by 58%</a:t>
            </a:r>
            <a:endParaRPr lang="en-US">
              <a:solidFill>
                <a:schemeClr val="accent5"/>
              </a:solidFill>
            </a:endParaRPr>
          </a:p>
        </p:txBody>
      </p:sp>
    </p:spTree>
    <p:extLst>
      <p:ext uri="{BB962C8B-B14F-4D97-AF65-F5344CB8AC3E}">
        <p14:creationId xmlns:p14="http://schemas.microsoft.com/office/powerpoint/2010/main" val="20305427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C9A12-9BAA-EADA-315E-9C1503EE1F85}"/>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8AF712BE-4A8B-B940-506B-51CCD212307F}"/>
              </a:ext>
            </a:extLst>
          </p:cNvPr>
          <p:cNvPicPr>
            <a:picLocks noChangeAspect="1"/>
          </p:cNvPicPr>
          <p:nvPr/>
        </p:nvPicPr>
        <p:blipFill>
          <a:blip r:embed="rId3" cstate="hqprint">
            <a:alphaModFix amt="70000"/>
            <a:extLst>
              <a:ext uri="{28A0092B-C50C-407E-A947-70E740481C1C}">
                <a14:useLocalDpi xmlns:a14="http://schemas.microsoft.com/office/drawing/2010/main"/>
              </a:ext>
            </a:extLst>
          </a:blip>
          <a:srcRect/>
          <a:stretch>
            <a:fillRect/>
          </a:stretch>
        </p:blipFill>
        <p:spPr>
          <a:xfrm rot="21218910">
            <a:off x="4524000" y="980295"/>
            <a:ext cx="7526479" cy="2976126"/>
          </a:xfrm>
          <a:prstGeom prst="rect">
            <a:avLst/>
          </a:prstGeom>
        </p:spPr>
      </p:pic>
      <p:sp>
        <p:nvSpPr>
          <p:cNvPr id="2" name="Text Placeholder 1">
            <a:extLst>
              <a:ext uri="{FF2B5EF4-FFF2-40B4-BE49-F238E27FC236}">
                <a16:creationId xmlns:a16="http://schemas.microsoft.com/office/drawing/2014/main" id="{81E2B9FB-DD0D-FEB4-AE1E-ED53C233E22E}"/>
              </a:ext>
            </a:extLst>
          </p:cNvPr>
          <p:cNvSpPr>
            <a:spLocks noGrp="1"/>
          </p:cNvSpPr>
          <p:nvPr>
            <p:ph type="body" sz="quarter" idx="14"/>
          </p:nvPr>
        </p:nvSpPr>
        <p:spPr/>
        <p:txBody>
          <a:bodyPr/>
          <a:lstStyle/>
          <a:p>
            <a:endParaRPr lang="en-US"/>
          </a:p>
        </p:txBody>
      </p:sp>
      <p:sp>
        <p:nvSpPr>
          <p:cNvPr id="5" name="Title 1">
            <a:extLst>
              <a:ext uri="{FF2B5EF4-FFF2-40B4-BE49-F238E27FC236}">
                <a16:creationId xmlns:a16="http://schemas.microsoft.com/office/drawing/2014/main" id="{ED0CCEB8-5D16-1B67-E461-A373FDFAA70C}"/>
              </a:ext>
            </a:extLst>
          </p:cNvPr>
          <p:cNvSpPr txBox="1">
            <a:spLocks/>
          </p:cNvSpPr>
          <p:nvPr/>
        </p:nvSpPr>
        <p:spPr>
          <a:xfrm>
            <a:off x="596957" y="-459747"/>
            <a:ext cx="7335398" cy="146551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t>Golf Practice Facility Update</a:t>
            </a:r>
          </a:p>
        </p:txBody>
      </p:sp>
      <p:sp>
        <p:nvSpPr>
          <p:cNvPr id="6" name="Text Placeholder 3">
            <a:extLst>
              <a:ext uri="{FF2B5EF4-FFF2-40B4-BE49-F238E27FC236}">
                <a16:creationId xmlns:a16="http://schemas.microsoft.com/office/drawing/2014/main" id="{65E00164-A367-C266-E3DE-220F04DF89AD}"/>
              </a:ext>
            </a:extLst>
          </p:cNvPr>
          <p:cNvSpPr txBox="1">
            <a:spLocks/>
          </p:cNvSpPr>
          <p:nvPr/>
        </p:nvSpPr>
        <p:spPr>
          <a:xfrm>
            <a:off x="795970" y="1316198"/>
            <a:ext cx="3358662" cy="1202124"/>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a:t>Development site moved from Storrs/East Road location to Weaver Road on Depot Campus</a:t>
            </a:r>
          </a:p>
        </p:txBody>
      </p:sp>
      <p:sp>
        <p:nvSpPr>
          <p:cNvPr id="3" name="Text Placeholder 3">
            <a:extLst>
              <a:ext uri="{FF2B5EF4-FFF2-40B4-BE49-F238E27FC236}">
                <a16:creationId xmlns:a16="http://schemas.microsoft.com/office/drawing/2014/main" id="{49F78819-FB6B-27AE-C213-0273BC5A00BD}"/>
              </a:ext>
            </a:extLst>
          </p:cNvPr>
          <p:cNvSpPr txBox="1">
            <a:spLocks/>
          </p:cNvSpPr>
          <p:nvPr/>
        </p:nvSpPr>
        <p:spPr>
          <a:xfrm>
            <a:off x="839776" y="2911940"/>
            <a:ext cx="3586508" cy="2438296"/>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a:t>Recently-planned building demolitions, direct access to UConn utilities, and less clearing and earthwork needed, made the Weaver Road site a better candidate.</a:t>
            </a:r>
          </a:p>
          <a:p>
            <a:pPr marL="0" indent="0">
              <a:buNone/>
            </a:pPr>
            <a:r>
              <a:rPr lang="en-US" sz="2000"/>
              <a:t>Design program mostly unchanged. </a:t>
            </a:r>
          </a:p>
        </p:txBody>
      </p:sp>
      <p:sp>
        <p:nvSpPr>
          <p:cNvPr id="4" name="Text Placeholder 3">
            <a:extLst>
              <a:ext uri="{FF2B5EF4-FFF2-40B4-BE49-F238E27FC236}">
                <a16:creationId xmlns:a16="http://schemas.microsoft.com/office/drawing/2014/main" id="{AD3004C4-5399-1C9F-50FE-1F1607F40E40}"/>
              </a:ext>
            </a:extLst>
          </p:cNvPr>
          <p:cNvSpPr txBox="1">
            <a:spLocks/>
          </p:cNvSpPr>
          <p:nvPr/>
        </p:nvSpPr>
        <p:spPr>
          <a:xfrm>
            <a:off x="6867558" y="4231482"/>
            <a:ext cx="4858937" cy="1725152"/>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cap="all"/>
              <a:t>Timeline</a:t>
            </a:r>
            <a:endParaRPr lang="en-US" sz="1800" cap="all"/>
          </a:p>
          <a:p>
            <a:pPr marL="285750" indent="-285750"/>
            <a:r>
              <a:rPr lang="en-US" sz="1800" b="1"/>
              <a:t>Current: </a:t>
            </a:r>
            <a:r>
              <a:rPr lang="en-US" sz="1800"/>
              <a:t>Design and engineering underway</a:t>
            </a:r>
          </a:p>
          <a:p>
            <a:pPr marL="285750" indent="-285750"/>
            <a:r>
              <a:rPr lang="en-US" sz="1800" b="1"/>
              <a:t>Sept. 8- Oct. 9:</a:t>
            </a:r>
            <a:r>
              <a:rPr lang="en-US" sz="1800"/>
              <a:t>  CT EPA Public Scoping and Public comment period ends </a:t>
            </a:r>
          </a:p>
          <a:p>
            <a:pPr marL="285750" indent="-285750"/>
            <a:r>
              <a:rPr lang="en-US" sz="1800" b="1"/>
              <a:t>Spring 2027-2028</a:t>
            </a:r>
            <a:r>
              <a:rPr lang="en-US" sz="1800"/>
              <a:t>: Construction  </a:t>
            </a:r>
          </a:p>
        </p:txBody>
      </p:sp>
      <p:sp>
        <p:nvSpPr>
          <p:cNvPr id="8" name="Rectangle 7">
            <a:extLst>
              <a:ext uri="{FF2B5EF4-FFF2-40B4-BE49-F238E27FC236}">
                <a16:creationId xmlns:a16="http://schemas.microsoft.com/office/drawing/2014/main" id="{D1FF896F-CF75-6523-408B-EEE388331971}"/>
              </a:ext>
            </a:extLst>
          </p:cNvPr>
          <p:cNvSpPr/>
          <p:nvPr/>
        </p:nvSpPr>
        <p:spPr>
          <a:xfrm>
            <a:off x="2633030" y="6350252"/>
            <a:ext cx="1628201" cy="334457"/>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cap="all"/>
              <a:t>Sustainability</a:t>
            </a:r>
          </a:p>
        </p:txBody>
      </p:sp>
    </p:spTree>
    <p:extLst>
      <p:ext uri="{BB962C8B-B14F-4D97-AF65-F5344CB8AC3E}">
        <p14:creationId xmlns:p14="http://schemas.microsoft.com/office/powerpoint/2010/main" val="2240176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D93190B-20D2-B9C6-D035-247E946E15C0}"/>
              </a:ext>
            </a:extLst>
          </p:cNvPr>
          <p:cNvSpPr>
            <a:spLocks noGrp="1"/>
          </p:cNvSpPr>
          <p:nvPr>
            <p:ph type="sldNum" sz="quarter" idx="12"/>
          </p:nvPr>
        </p:nvSpPr>
        <p:spPr/>
        <p:txBody>
          <a:bodyPr/>
          <a:lstStyle/>
          <a:p>
            <a:fld id="{41B7C81B-7B5A-A644-B3E8-EC3DC39B624D}" type="slidenum">
              <a:rPr lang="en-US" smtClean="0"/>
              <a:t>19</a:t>
            </a:fld>
            <a:endParaRPr lang="en-US"/>
          </a:p>
        </p:txBody>
      </p:sp>
      <p:pic>
        <p:nvPicPr>
          <p:cNvPr id="3" name="Picture 2">
            <a:extLst>
              <a:ext uri="{FF2B5EF4-FFF2-40B4-BE49-F238E27FC236}">
                <a16:creationId xmlns:a16="http://schemas.microsoft.com/office/drawing/2014/main" id="{D00D10A8-92D0-1A3F-C808-7DD8F42515A8}"/>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1" y="0"/>
            <a:ext cx="12192001" cy="6858000"/>
          </a:xfrm>
          <a:prstGeom prst="rect">
            <a:avLst/>
          </a:prstGeom>
        </p:spPr>
      </p:pic>
      <p:sp>
        <p:nvSpPr>
          <p:cNvPr id="4" name="Rectangle 3">
            <a:extLst>
              <a:ext uri="{FF2B5EF4-FFF2-40B4-BE49-F238E27FC236}">
                <a16:creationId xmlns:a16="http://schemas.microsoft.com/office/drawing/2014/main" id="{D433B083-9D3C-0D47-129A-BEAE22DB6583}"/>
              </a:ext>
            </a:extLst>
          </p:cNvPr>
          <p:cNvSpPr/>
          <p:nvPr/>
        </p:nvSpPr>
        <p:spPr>
          <a:xfrm>
            <a:off x="8182707" y="2725616"/>
            <a:ext cx="4009293" cy="1406769"/>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DA72B25-9480-AF7D-73A6-65333839A292}"/>
              </a:ext>
            </a:extLst>
          </p:cNvPr>
          <p:cNvSpPr txBox="1"/>
          <p:nvPr/>
        </p:nvSpPr>
        <p:spPr>
          <a:xfrm>
            <a:off x="8897815" y="2921168"/>
            <a:ext cx="2778369" cy="1015663"/>
          </a:xfrm>
          <a:prstGeom prst="rect">
            <a:avLst/>
          </a:prstGeom>
          <a:noFill/>
        </p:spPr>
        <p:txBody>
          <a:bodyPr wrap="square" rtlCol="0">
            <a:spAutoFit/>
          </a:bodyPr>
          <a:lstStyle/>
          <a:p>
            <a:pPr algn="ctr"/>
            <a:r>
              <a:rPr lang="en-US" sz="6000">
                <a:solidFill>
                  <a:schemeClr val="bg1"/>
                </a:solidFill>
                <a:latin typeface="Freestyle Script" panose="030804020302050B0404" pitchFamily="66" charset="77"/>
              </a:rPr>
              <a:t>Thank you!</a:t>
            </a:r>
          </a:p>
        </p:txBody>
      </p:sp>
    </p:spTree>
    <p:extLst>
      <p:ext uri="{BB962C8B-B14F-4D97-AF65-F5344CB8AC3E}">
        <p14:creationId xmlns:p14="http://schemas.microsoft.com/office/powerpoint/2010/main" val="1685941461"/>
      </p:ext>
    </p:extLst>
  </p:cSld>
  <p:clrMapOvr>
    <a:masterClrMapping/>
  </p:clrMapOvr>
</p:sld>
</file>

<file path=ppt/theme/theme1.xml><?xml version="1.0" encoding="utf-8"?>
<a:theme xmlns:a="http://schemas.openxmlformats.org/drawingml/2006/main" name="Office Theme">
  <a:themeElements>
    <a:clrScheme name="Provost 2026">
      <a:dk1>
        <a:srgbClr val="000000"/>
      </a:dk1>
      <a:lt1>
        <a:srgbClr val="FEFFFF"/>
      </a:lt1>
      <a:dk2>
        <a:srgbClr val="000D2F"/>
      </a:dk2>
      <a:lt2>
        <a:srgbClr val="E7E5E5"/>
      </a:lt2>
      <a:accent1>
        <a:srgbClr val="000C2F"/>
      </a:accent1>
      <a:accent2>
        <a:srgbClr val="002D8A"/>
      </a:accent2>
      <a:accent3>
        <a:srgbClr val="016EBE"/>
      </a:accent3>
      <a:accent4>
        <a:srgbClr val="09AEEE"/>
      </a:accent4>
      <a:accent5>
        <a:srgbClr val="C10880"/>
      </a:accent5>
      <a:accent6>
        <a:srgbClr val="99BF50"/>
      </a:accent6>
      <a:hlink>
        <a:srgbClr val="61AADB"/>
      </a:hlink>
      <a:folHlink>
        <a:srgbClr val="E27FAE"/>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189A67CA8C1BC4FB0D4C464B84CBB44" ma:contentTypeVersion="14" ma:contentTypeDescription="Create a new document." ma:contentTypeScope="" ma:versionID="75dab6c42d3481b50f1a4f0f43146f69">
  <xsd:schema xmlns:xsd="http://www.w3.org/2001/XMLSchema" xmlns:xs="http://www.w3.org/2001/XMLSchema" xmlns:p="http://schemas.microsoft.com/office/2006/metadata/properties" xmlns:ns2="d9cc2ac2-432f-4f84-a623-ab3692f57f4d" xmlns:ns3="d7e70399-31de-47ae-8a80-30be26cfdeb6" targetNamespace="http://schemas.microsoft.com/office/2006/metadata/properties" ma:root="true" ma:fieldsID="95f317c06b24f46012f32176d12f4a83" ns2:_="" ns3:_="">
    <xsd:import namespace="d9cc2ac2-432f-4f84-a623-ab3692f57f4d"/>
    <xsd:import namespace="d7e70399-31de-47ae-8a80-30be26cfdeb6"/>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SearchProperties" minOccurs="0"/>
                <xsd:element ref="ns3:MediaServiceObjectDetectorVersions" minOccurs="0"/>
                <xsd:element ref="ns3:MediaServiceBillingMetadata" minOccurs="0"/>
                <xsd:element ref="ns3:MediaServiceDateTaken" minOccurs="0"/>
                <xsd:element ref="ns3:lcf76f155ced4ddcb4097134ff3c332f" minOccurs="0"/>
                <xsd:element ref="ns2:TaxCatchAll"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9cc2ac2-432f-4f84-a623-ab3692f57f4d"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f7fb41e0-4349-4adb-82d1-4d8182d67e6a}" ma:internalName="TaxCatchAll" ma:showField="CatchAllData" ma:web="d9cc2ac2-432f-4f84-a623-ab3692f57f4d">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d7e70399-31de-47ae-8a80-30be26cfdeb6"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BillingMetadata" ma:index="14" nillable="true" ma:displayName="MediaServiceBillingMetadata" ma:hidden="true" ma:internalName="MediaServiceBillingMetadata"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e6962ab-0744-46a3-9e0f-3fe952fbdfd0"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7e70399-31de-47ae-8a80-30be26cfdeb6">
      <Terms xmlns="http://schemas.microsoft.com/office/infopath/2007/PartnerControls"/>
    </lcf76f155ced4ddcb4097134ff3c332f>
    <TaxCatchAll xmlns="d9cc2ac2-432f-4f84-a623-ab3692f57f4d" xsi:nil="true"/>
  </documentManagement>
</p:properties>
</file>

<file path=customXml/itemProps1.xml><?xml version="1.0" encoding="utf-8"?>
<ds:datastoreItem xmlns:ds="http://schemas.openxmlformats.org/officeDocument/2006/customXml" ds:itemID="{3E8B5337-3DF0-4D8E-9D8C-EF3384FD8961}"/>
</file>

<file path=customXml/itemProps2.xml><?xml version="1.0" encoding="utf-8"?>
<ds:datastoreItem xmlns:ds="http://schemas.openxmlformats.org/officeDocument/2006/customXml" ds:itemID="{2F68993F-12F6-46BF-8C60-FFF7A164E942}">
  <ds:schemaRefs>
    <ds:schemaRef ds:uri="http://schemas.microsoft.com/sharepoint/v3/contenttype/forms"/>
  </ds:schemaRefs>
</ds:datastoreItem>
</file>

<file path=customXml/itemProps3.xml><?xml version="1.0" encoding="utf-8"?>
<ds:datastoreItem xmlns:ds="http://schemas.openxmlformats.org/officeDocument/2006/customXml" ds:itemID="{210CFB52-6A81-423E-AC0C-B60AB5DC4293}">
  <ds:schemaRefs>
    <ds:schemaRef ds:uri="http://www.w3.org/XML/1998/namespace"/>
    <ds:schemaRef ds:uri="c3dc265f-8cb1-42a8-b6a4-4e8198a4bc11"/>
    <ds:schemaRef ds:uri="http://schemas.microsoft.com/office/infopath/2007/PartnerControls"/>
    <ds:schemaRef ds:uri="http://purl.org/dc/elements/1.1/"/>
    <ds:schemaRef ds:uri="http://schemas.microsoft.com/office/2006/documentManagement/types"/>
    <ds:schemaRef ds:uri="http://schemas.microsoft.com/office/2006/metadata/properties"/>
    <ds:schemaRef ds:uri="http://purl.org/dc/terms/"/>
    <ds:schemaRef ds:uri="691784bb-35b8-418a-8842-6bab0c5c5c9f"/>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3</TotalTime>
  <Words>1889</Words>
  <Application>Microsoft Office PowerPoint</Application>
  <PresentationFormat>Widescreen</PresentationFormat>
  <Paragraphs>291</Paragraphs>
  <Slides>19</Slides>
  <Notes>19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PowerPoint Presentation</vt:lpstr>
      <vt:lpstr>PowerPoint Presentation</vt:lpstr>
      <vt:lpstr>PowerPoint Presentation</vt:lpstr>
      <vt:lpstr>Student Access and Affordability</vt:lpstr>
      <vt:lpstr>Research Update</vt:lpstr>
      <vt:lpstr>PowerPoint Presentation</vt:lpstr>
      <vt:lpstr>PowerPoint Presentation</vt:lpstr>
      <vt:lpstr>PowerPoint Presentation</vt:lpstr>
      <vt:lpstr>Major Research Awards</vt:lpstr>
      <vt:lpstr>Major Awards at UConn Health</vt:lpstr>
      <vt:lpstr>Philanthropy</vt:lpstr>
      <vt:lpstr>PowerPoint Presentation</vt:lpstr>
      <vt:lpstr>PowerPoint Presentation</vt:lpstr>
      <vt:lpstr>PowerPoint Presentation</vt:lpstr>
      <vt:lpstr>PowerPoint Presentation</vt:lpstr>
      <vt:lpstr>Progress Toward Sustainability</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Javidi, Bethany</dc:creator>
  <cp:lastModifiedBy>Javidi, Bethany</cp:lastModifiedBy>
  <cp:revision>3</cp:revision>
  <cp:lastPrinted>2026-09-22T17:35:15Z</cp:lastPrinted>
  <dcterms:created xsi:type="dcterms:W3CDTF">2026-09-01T18:48:51Z</dcterms:created>
  <dcterms:modified xsi:type="dcterms:W3CDTF">2026-09-23T12:24:51Z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0x0101004189A67CA8C1BC4FB0D4C464B84CBB44</vt:lpwstr>
  </property>
  <property fmtid="{D5CDD505-2E9C-101B-9397-08002B2CF9AE}" pid="3" name="MediaServiceImageTags">
    <vt:lpwstr/>
  </property>
  <property fmtid="{D5CDD505-2E9C-101B-9397-08002B2CF9AE}" pid="4" name="Order">
    <vt:lpwstr>9782600.00000000</vt:lpwstr>
  </property>
  <property fmtid="{D5CDD505-2E9C-101B-9397-08002B2CF9AE}" pid="5" name="xd_ProgID">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TriggerFlowInfo">
    <vt:lpwstr/>
  </property>
  <property fmtid="{D5CDD505-2E9C-101B-9397-08002B2CF9AE}" pid="12" name="xd_Signature">
    <vt:lpwstr/>
  </property>
</Properties>
</file>