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3" r:id="rId6"/>
    <p:sldMasterId id="2147483677" r:id="rId7"/>
  </p:sldMasterIdLst>
  <p:notesMasterIdLst>
    <p:notesMasterId r:id="rId16"/>
  </p:notesMasterIdLst>
  <p:sldIdLst>
    <p:sldId id="273" r:id="rId8"/>
    <p:sldId id="257" r:id="rId9"/>
    <p:sldId id="260" r:id="rId10"/>
    <p:sldId id="265" r:id="rId11"/>
    <p:sldId id="1537" r:id="rId12"/>
    <p:sldId id="1536" r:id="rId13"/>
    <p:sldId id="1538" r:id="rId14"/>
    <p:sldId id="153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3A3B02-84F2-B6DD-DB49-2B0DED5B449F}" name="Shriya Gupta" initials="SG" userId="S::Shriya.Gupta1@parthenon.ey.com::6c468391-1dbc-4ddc-b03f-6f091961a1c4" providerId="AD"/>
  <p188:author id="{A6AC82B6-0B9E-9D43-CED8-CF2486FCB82F}" name="Andy Bechtel" initials="AB" userId="S::Andy.Bechtel@parthenon.ey.com::afd6d0f3-81e2-48c5-91b3-f822ab0916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50C55-61AB-4D94-9DAD-7F3630A6610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AEECD-447F-4BCE-8C62-C9A1C5F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AA843-2CEF-7F40-832F-C6B9A3AF7D71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63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CE7E0-1CA3-C018-FE97-220589FB3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DAF21-5A92-8D22-7FC9-439BC2D13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A172B-A9CE-724E-3A49-396653758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DD905-B448-E0DA-D521-FCA0286F7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4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D21F4-A224-4074-9B2E-97B11C906E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1104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9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54714-A484-779B-BA37-6D42E957C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A0211-869C-0E5B-43C3-C73D2DBDD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87E70-58B7-6B1A-B386-656AECDCA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45B8C-C931-5D44-7A88-3F5023D1A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AA843-2CEF-7F40-832F-C6B9A3AF7D71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3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299F-098C-9BC8-A6D7-1CF0548E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3BCBD-D0D0-C496-87F0-E37D6955B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E3E4F-80E9-9EEE-DC47-51954D150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299F8-D458-4464-3C4E-A25C20F5B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AA843-2CEF-7F40-832F-C6B9A3AF7D71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158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99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94467"/>
            <a:ext cx="10972800" cy="1710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5867"/>
            </a:lvl1pPr>
          </a:lstStyle>
          <a:p>
            <a:pPr lvl="0"/>
            <a:r>
              <a:rPr lang="en-US"/>
              <a:t>Headline 1 here</a:t>
            </a:r>
          </a:p>
          <a:p>
            <a:pPr lvl="0"/>
            <a:r>
              <a:rPr lang="en-US"/>
              <a:t>Headline 2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62038"/>
            <a:ext cx="10972800" cy="60113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7661C3A-CCF2-31EF-C8F3-30714B2D8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120475"/>
            <a:ext cx="4889500" cy="5228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December 1</a:t>
            </a:r>
            <a:r>
              <a:rPr lang="en-US" baseline="30000"/>
              <a:t>st</a:t>
            </a:r>
            <a:r>
              <a:rPr lang="en-US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65016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609600" y="1780033"/>
            <a:ext cx="5384800" cy="4031037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0034"/>
            <a:ext cx="5384800" cy="4053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C9CA066-7846-8D49-757C-5A74BB3F5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9748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9CA066-7846-8D49-757C-5A74BB3F5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>
            <a:normAutofit/>
          </a:bodyPr>
          <a:lstStyle>
            <a:lvl1pPr>
              <a:defRPr sz="28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609600" y="1780033"/>
            <a:ext cx="5384800" cy="4031037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0034"/>
            <a:ext cx="5384800" cy="4053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0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715207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690"/>
            <a:ext cx="5386917" cy="3409244"/>
          </a:xfrm>
        </p:spPr>
        <p:txBody>
          <a:bodyPr>
            <a:normAutofit/>
          </a:bodyPr>
          <a:lstStyle>
            <a:lvl1pPr marL="304792" indent="-304792"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715207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690"/>
            <a:ext cx="5389033" cy="3409244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3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22B8-E2E4-9336-9800-6B4701F31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B0F02-E128-D34F-F503-14406E32A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DD01-F34A-9DA9-AF7A-5C2D500A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106D-58D0-4239-82B7-BCAC012C8508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4251-4BA9-EC0F-4AEF-AD295D9B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ABB3C-E863-B338-2198-9C1BB9C6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D129-0629-CB00-12DD-B8E474B1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B3BE-F4AF-2218-64EC-63F4BBAF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50C3-12E7-B8EB-2631-C7503793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4158-1D8A-4C77-BAB9-21301605910E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4F4F-1E72-ED38-C940-6C80062A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DDC3-457D-DD89-B51E-876696C1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B7E1-4D72-9D9D-02D3-A765533F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32A91-D279-7C1C-19A1-1556596B4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9FB56-191E-F3C9-445F-0CC2D751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1252-5216-4AB1-BD58-AAC5D7CA1446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332B3-F88C-6586-E8C0-7390831A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85FD-3AE1-01C2-1F7F-D1C5560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9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3658-890C-9898-6664-048FB225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5358-5CF0-BB82-59B6-DB7B70032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94C2C-D7A9-FC35-86A7-A1C551D9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900B-6A73-C83D-80CC-65C8A866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A022-4678-4E24-9A7B-E99FC5DE7D8B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54F0-DECE-03F6-5872-1D79EA4C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63A16-72B1-AF4E-B6A9-641854E9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B24F-9EA2-64C3-C684-DF2A1C30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361E8-61C4-DB47-E106-EFD27E331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205FB-F813-4960-6A1B-267793C2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0C68A-173E-D31F-0A75-5EDD8FEAC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3956C-951E-FB90-DC35-581150712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A1C1E-AB77-B6C9-227C-E7FBC80B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ADE0-7E30-4417-83B1-89750BC2DE64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732DB-488D-CE41-5DAB-0FE4AE7A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CC8AE-5897-9BD7-652F-85E54310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609600" y="1780033"/>
            <a:ext cx="5384800" cy="4031037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0034"/>
            <a:ext cx="5384800" cy="4053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1579-921F-E992-F68F-316537F0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55C18-4232-E2DD-2BF0-2EBA531F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8C84-DC15-4BD5-89AD-B357915DBC13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4547B-F796-E2B7-F63A-C9FCF530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D52C-B2B3-9FAD-2859-3118AE98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1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02CC0-9856-3CEE-C9E7-861862B3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F562-AD04-4F7C-A2FD-FD283BD7051E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9F0B7-01E4-5E59-3A6F-1956A82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4729B-8D2F-3776-2644-CAB2EE8D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4D09-AA09-6F5B-08F3-59DF996C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7D36-6CEB-D4D9-15DD-B4A19977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CB718-1717-8C76-EE8A-BD2B25A0E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F5AA4-425D-5635-A2A7-CCCEBC6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566-FF7B-4CDD-9D9E-6808D6D59C67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6D4E-C79B-CBDB-0CAC-E85773AA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ED59-D2D5-1EEF-B3A0-8C2E254B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1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803A-817B-F60A-E595-CB2AA300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F4A27-6AB2-1688-06B2-3BBBF20A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7505D-3D0B-1FD8-E29A-FAAF9D773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82138-E0A8-8FCB-DA81-6ACDA93B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98D3-8CCF-445B-8D30-FDF61E01F88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65CEB-DBC9-F54E-BCE6-211AC215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32C57-EBAA-6FCD-8E3C-9A049C70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8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10DA-8FB9-CC20-703A-C3728DD5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E6EBD-88AF-B8CE-7550-DE206263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6312-E51D-6E32-505D-6EC665C9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0C26-7E61-4314-A9A9-62C776E26699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949E2-837F-CCE1-E43C-C78AF427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809FC-1A14-B43E-F742-9784F74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826A0-6630-9425-852B-60FED6DD6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9447C-5DC8-3644-FB47-B47D08B9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4DDCF-A2F9-156E-FF5A-38A91BAA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73E4-ADD4-49A6-BC8D-C2FE4A58CF3D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B2956-1AD4-FA13-0E5B-FE700085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E9FF7-46FD-54F6-DEE8-FEA84501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715207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690"/>
            <a:ext cx="5386917" cy="3409244"/>
          </a:xfrm>
        </p:spPr>
        <p:txBody>
          <a:bodyPr>
            <a:normAutofit/>
          </a:bodyPr>
          <a:lstStyle>
            <a:lvl1pPr marL="304792" indent="-304792"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715207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690"/>
            <a:ext cx="5389033" cy="3409244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200" y="6288615"/>
            <a:ext cx="2844800" cy="366183"/>
          </a:xfrm>
        </p:spPr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609600" y="1780033"/>
            <a:ext cx="5384800" cy="4031037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0034"/>
            <a:ext cx="5384800" cy="4053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715207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690"/>
            <a:ext cx="5386917" cy="3409244"/>
          </a:xfrm>
        </p:spPr>
        <p:txBody>
          <a:bodyPr>
            <a:normAutofit/>
          </a:bodyPr>
          <a:lstStyle>
            <a:lvl1pPr marL="304792" indent="-304792"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715207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690"/>
            <a:ext cx="5389033" cy="3409244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609600" y="1780033"/>
            <a:ext cx="5384800" cy="4031037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0034"/>
            <a:ext cx="5384800" cy="40535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2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715207"/>
            <a:ext cx="5386917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690"/>
            <a:ext cx="5386917" cy="3409244"/>
          </a:xfrm>
        </p:spPr>
        <p:txBody>
          <a:bodyPr>
            <a:normAutofit/>
          </a:bodyPr>
          <a:lstStyle>
            <a:lvl1pPr marL="304792" indent="-304792"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715207"/>
            <a:ext cx="5389033" cy="641349"/>
          </a:xfrm>
        </p:spPr>
        <p:txBody>
          <a:bodyPr anchor="b"/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690"/>
            <a:ext cx="5389033" cy="3409244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D557A9-15AD-2967-EDC5-09B2443C69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16114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04" imgH="405" progId="TCLayout.ActiveDocument.1">
                  <p:embed/>
                </p:oleObj>
              </mc:Choice>
              <mc:Fallback>
                <p:oleObj name="think-cell Slide" r:id="rId1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D557A9-15AD-2967-EDC5-09B2443C6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3823"/>
            <a:ext cx="10972800" cy="103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3645"/>
            <a:ext cx="10972800" cy="403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0" y="628861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E0C7D-A7FC-FC7D-12C2-045BC1843E77}"/>
              </a:ext>
            </a:extLst>
          </p:cNvPr>
          <p:cNvSpPr txBox="1"/>
          <p:nvPr userDrawn="1"/>
        </p:nvSpPr>
        <p:spPr>
          <a:xfrm>
            <a:off x="152400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Draft &amp; Confidential Work Product of the UConn Health-Waterbury Health Integration Management Office</a:t>
            </a:r>
          </a:p>
        </p:txBody>
      </p:sp>
    </p:spTree>
    <p:extLst>
      <p:ext uri="{BB962C8B-B14F-4D97-AF65-F5344CB8AC3E}">
        <p14:creationId xmlns:p14="http://schemas.microsoft.com/office/powerpoint/2010/main" val="136928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04792" indent="-304792" algn="l" defTabSz="609585" rtl="0" eaLnBrk="1" latinLnBrk="0" hangingPunct="1">
        <a:spcBef>
          <a:spcPct val="20000"/>
        </a:spcBef>
        <a:buFont typeface="Arial"/>
        <a:buChar char="•"/>
        <a:tabLst/>
        <a:defRPr sz="32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1pPr>
      <a:lvl2pPr marL="914377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4720FBC-CDFF-980D-B695-AFF124D494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50931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31" imgH="232" progId="TCLayout.ActiveDocument.1">
                  <p:embed/>
                </p:oleObj>
              </mc:Choice>
              <mc:Fallback>
                <p:oleObj name="think-cell Slide" r:id="rId6" imgW="231" imgH="232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720FBC-CDFF-980D-B695-AFF124D49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3822"/>
            <a:ext cx="10972800" cy="117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1066"/>
            <a:ext cx="10972800" cy="436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94" y="6277326"/>
            <a:ext cx="767644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D557A9-15AD-2967-EDC5-09B2443C69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6891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D557A9-15AD-2967-EDC5-09B2443C6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3823"/>
            <a:ext cx="10972800" cy="1034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3645"/>
            <a:ext cx="10972800" cy="403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0" y="6288615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04792" indent="-304792" algn="l" defTabSz="609585" rtl="0" eaLnBrk="1" latinLnBrk="0" hangingPunct="1">
        <a:spcBef>
          <a:spcPct val="20000"/>
        </a:spcBef>
        <a:buFont typeface="Arial"/>
        <a:buChar char="•"/>
        <a:tabLst/>
        <a:defRPr sz="32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1pPr>
      <a:lvl2pPr marL="914377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Lucida Grande"/>
        <a:buChar char="–"/>
        <a:tabLst>
          <a:tab pos="304792" algn="l"/>
        </a:tabLst>
        <a:defRPr sz="2400" kern="1200">
          <a:solidFill>
            <a:schemeClr val="tx2">
              <a:lumMod val="50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79DCF-FE8B-07C5-B85A-9A60D826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4EA18-3C28-063C-8054-CEF30F83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59C2-B640-FDB7-D94B-A3B6CAB55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6EDCDF-9394-469A-A1D3-13A1811175B1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10969-FA15-80FD-9202-0F7EDB375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14704-D0EB-ADB4-BC46-1A18457C8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620E9-5E94-4C2D-8D6A-C267742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D61CA-03F4-98F4-993B-064A39D4B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5557" y="312863"/>
            <a:ext cx="10972800" cy="20207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UConn Health CEO Report</a:t>
            </a:r>
          </a:p>
          <a:p>
            <a:pPr marL="0" marR="0" lvl="0" indent="0" algn="l" defTabSz="6095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of Trustees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2D5566A-6DA0-5AF3-1933-61314769B0B9}"/>
              </a:ext>
            </a:extLst>
          </p:cNvPr>
          <p:cNvSpPr txBox="1">
            <a:spLocks/>
          </p:cNvSpPr>
          <p:nvPr/>
        </p:nvSpPr>
        <p:spPr>
          <a:xfrm>
            <a:off x="375557" y="1639309"/>
            <a:ext cx="4889500" cy="5228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25, 2026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08E1A-E470-FA4A-4E04-FF4DEC27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562014-D7DF-FE05-5AC6-65B0585AB7F1}"/>
              </a:ext>
            </a:extLst>
          </p:cNvPr>
          <p:cNvSpPr/>
          <p:nvPr/>
        </p:nvSpPr>
        <p:spPr>
          <a:xfrm>
            <a:off x="9001844" y="427280"/>
            <a:ext cx="2985013" cy="6260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3DC62-20F2-4337-B208-1B1C3BD0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620E9-5E94-4C2D-8D6A-C267742D0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5A4DE1-4730-38BB-C20B-BB5D379352AE}"/>
              </a:ext>
            </a:extLst>
          </p:cNvPr>
          <p:cNvSpPr txBox="1"/>
          <p:nvPr/>
        </p:nvSpPr>
        <p:spPr>
          <a:xfrm rot="16200000">
            <a:off x="-340195" y="4313059"/>
            <a:ext cx="163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Excellence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F1A36-85B6-84E0-E236-CCA41F0F4F5C}"/>
              </a:ext>
            </a:extLst>
          </p:cNvPr>
          <p:cNvSpPr txBox="1"/>
          <p:nvPr/>
        </p:nvSpPr>
        <p:spPr>
          <a:xfrm rot="16200000">
            <a:off x="-96304" y="2455102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Growth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B69CB-F02B-99E4-587A-B31CEBDD155B}"/>
              </a:ext>
            </a:extLst>
          </p:cNvPr>
          <p:cNvSpPr txBox="1"/>
          <p:nvPr/>
        </p:nvSpPr>
        <p:spPr>
          <a:xfrm rot="16200000">
            <a:off x="-88994" y="72482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7CE68E-2842-84CE-CE49-674F54A57CCA}"/>
              </a:ext>
            </a:extLst>
          </p:cNvPr>
          <p:cNvSpPr txBox="1"/>
          <p:nvPr/>
        </p:nvSpPr>
        <p:spPr>
          <a:xfrm>
            <a:off x="873760" y="1869172"/>
            <a:ext cx="773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Net Patient Revenues. 2015: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430.3 Million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2026: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1.2 Billion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7EA3D4-AB33-72D8-159E-BE074F0B8842}"/>
              </a:ext>
            </a:extLst>
          </p:cNvPr>
          <p:cNvCxnSpPr/>
          <p:nvPr/>
        </p:nvCxnSpPr>
        <p:spPr>
          <a:xfrm>
            <a:off x="345440" y="3326137"/>
            <a:ext cx="84547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2DFFFE-C63C-ACD3-E0A5-E36351B8D22D}"/>
              </a:ext>
            </a:extLst>
          </p:cNvPr>
          <p:cNvCxnSpPr/>
          <p:nvPr/>
        </p:nvCxnSpPr>
        <p:spPr>
          <a:xfrm>
            <a:off x="221026" y="1621228"/>
            <a:ext cx="84547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FB68348-A2A7-026E-9E2A-2C56D7CAB854}"/>
              </a:ext>
            </a:extLst>
          </p:cNvPr>
          <p:cNvSpPr/>
          <p:nvPr/>
        </p:nvSpPr>
        <p:spPr>
          <a:xfrm>
            <a:off x="1684455" y="818052"/>
            <a:ext cx="1280160" cy="332277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B03CFE-854A-91C2-8E45-2E3C6A91F347}"/>
              </a:ext>
            </a:extLst>
          </p:cNvPr>
          <p:cNvSpPr txBox="1"/>
          <p:nvPr/>
        </p:nvSpPr>
        <p:spPr>
          <a:xfrm>
            <a:off x="873762" y="2289017"/>
            <a:ext cx="811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 of Medicine.      2018: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409     Students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2024: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444 Students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5F78F78-FB50-7B67-C5BF-D0D979AFD145}"/>
              </a:ext>
            </a:extLst>
          </p:cNvPr>
          <p:cNvSpPr/>
          <p:nvPr/>
        </p:nvSpPr>
        <p:spPr>
          <a:xfrm>
            <a:off x="5313680" y="2307544"/>
            <a:ext cx="1280160" cy="332277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8FDFB2-CE18-0C07-2779-2F7EC04F4CA5}"/>
              </a:ext>
            </a:extLst>
          </p:cNvPr>
          <p:cNvSpPr txBox="1"/>
          <p:nvPr/>
        </p:nvSpPr>
        <p:spPr>
          <a:xfrm>
            <a:off x="873761" y="2742522"/>
            <a:ext cx="811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 of Dental Med. 2018: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186     Students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2024: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204 Students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0F077FC-67ED-28C8-F687-A468FABF6497}"/>
              </a:ext>
            </a:extLst>
          </p:cNvPr>
          <p:cNvSpPr/>
          <p:nvPr/>
        </p:nvSpPr>
        <p:spPr>
          <a:xfrm>
            <a:off x="5313680" y="2786645"/>
            <a:ext cx="1280160" cy="332277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C06C1-B4FB-4D3C-5017-ED0188474071}"/>
              </a:ext>
            </a:extLst>
          </p:cNvPr>
          <p:cNvSpPr txBox="1"/>
          <p:nvPr/>
        </p:nvSpPr>
        <p:spPr>
          <a:xfrm>
            <a:off x="0" y="2996"/>
            <a:ext cx="23795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History in the Making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DEEA2D-3B05-B1C1-4D69-A18561D5F642}"/>
              </a:ext>
            </a:extLst>
          </p:cNvPr>
          <p:cNvCxnSpPr/>
          <p:nvPr/>
        </p:nvCxnSpPr>
        <p:spPr>
          <a:xfrm>
            <a:off x="155869" y="437249"/>
            <a:ext cx="84547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227165-2214-B2F8-B25C-40B01BD5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39" y="441591"/>
            <a:ext cx="1153081" cy="107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F870F-91D8-82C6-8689-05A4256B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98" y="491535"/>
            <a:ext cx="1552381" cy="92381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53C71C0-C8A5-A71B-190B-066985EC05D2}"/>
              </a:ext>
            </a:extLst>
          </p:cNvPr>
          <p:cNvSpPr/>
          <p:nvPr/>
        </p:nvSpPr>
        <p:spPr>
          <a:xfrm>
            <a:off x="5313680" y="1861537"/>
            <a:ext cx="1280160" cy="332277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0E2B0-328E-4BD9-3866-A974C7F89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157" y="476176"/>
            <a:ext cx="1058831" cy="1058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B6BEE-8AFF-415B-0614-304E38B4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013" y="3429000"/>
            <a:ext cx="7086016" cy="3313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D04E55-188B-A5FE-C818-36F60B135593}"/>
              </a:ext>
            </a:extLst>
          </p:cNvPr>
          <p:cNvSpPr txBox="1"/>
          <p:nvPr/>
        </p:nvSpPr>
        <p:spPr>
          <a:xfrm>
            <a:off x="9109970" y="406187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2026: The UConn Health </a:t>
            </a: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Community Network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81BF-E611-D445-6B99-229D7D6351EF}"/>
              </a:ext>
            </a:extLst>
          </p:cNvPr>
          <p:cNvSpPr txBox="1"/>
          <p:nvPr/>
        </p:nvSpPr>
        <p:spPr>
          <a:xfrm>
            <a:off x="9619303" y="3004352"/>
            <a:ext cx="22091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UConn Health:</a:t>
            </a:r>
          </a:p>
          <a:p>
            <a:r>
              <a:rPr lang="en-US" dirty="0"/>
              <a:t>-</a:t>
            </a:r>
            <a:r>
              <a:rPr lang="en-US" sz="1400" dirty="0"/>
              <a:t>Scale</a:t>
            </a:r>
          </a:p>
          <a:p>
            <a:r>
              <a:rPr lang="en-US" sz="1400" dirty="0"/>
              <a:t>-Capacity</a:t>
            </a:r>
          </a:p>
          <a:p>
            <a:r>
              <a:rPr lang="en-US" sz="1400" dirty="0"/>
              <a:t>-Financial growth</a:t>
            </a:r>
          </a:p>
          <a:p>
            <a:r>
              <a:rPr lang="en-US" sz="1400" dirty="0"/>
              <a:t>-Service to more residents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F090E-49D7-0A32-CCB9-0B1C4A903225}"/>
              </a:ext>
            </a:extLst>
          </p:cNvPr>
          <p:cNvSpPr txBox="1"/>
          <p:nvPr/>
        </p:nvSpPr>
        <p:spPr>
          <a:xfrm>
            <a:off x="9613309" y="4842408"/>
            <a:ext cx="16709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State:</a:t>
            </a:r>
          </a:p>
          <a:p>
            <a:r>
              <a:rPr lang="en-US" sz="1400" b="1" dirty="0"/>
              <a:t>-</a:t>
            </a:r>
            <a:r>
              <a:rPr lang="en-US" sz="1400" dirty="0"/>
              <a:t>Access</a:t>
            </a:r>
          </a:p>
          <a:p>
            <a:r>
              <a:rPr lang="en-US" sz="1400" dirty="0"/>
              <a:t>-Economy</a:t>
            </a:r>
          </a:p>
          <a:p>
            <a:r>
              <a:rPr lang="en-US" sz="1400" dirty="0"/>
              <a:t>-Aligned ownership</a:t>
            </a:r>
          </a:p>
          <a:p>
            <a:r>
              <a:rPr lang="en-US" sz="1400" dirty="0"/>
              <a:t>-Alternative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A8669-CDFD-074E-7CB3-93017787A4D6}"/>
              </a:ext>
            </a:extLst>
          </p:cNvPr>
          <p:cNvSpPr txBox="1"/>
          <p:nvPr/>
        </p:nvSpPr>
        <p:spPr>
          <a:xfrm>
            <a:off x="9613309" y="1381740"/>
            <a:ext cx="2221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Waterbury Health:</a:t>
            </a:r>
          </a:p>
          <a:p>
            <a:r>
              <a:rPr lang="en-US" dirty="0"/>
              <a:t>-</a:t>
            </a:r>
            <a:r>
              <a:rPr lang="en-US" sz="1400" dirty="0"/>
              <a:t>Access</a:t>
            </a:r>
          </a:p>
          <a:p>
            <a:r>
              <a:rPr lang="en-US" sz="1400" dirty="0"/>
              <a:t>-Quality</a:t>
            </a:r>
          </a:p>
          <a:p>
            <a:r>
              <a:rPr lang="en-US" sz="1400" dirty="0"/>
              <a:t>-Service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6044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F7C9-14EF-FEBB-B4E1-FC6121B4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Since November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92FB-2399-976A-AF4A-A95FF8EC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4AEB78-8B0C-044E-5595-3E4D8B9C5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07989"/>
              </p:ext>
            </p:extLst>
          </p:nvPr>
        </p:nvGraphicFramePr>
        <p:xfrm>
          <a:off x="609600" y="1784350"/>
          <a:ext cx="11186427" cy="4061160"/>
        </p:xfrm>
        <a:graphic>
          <a:graphicData uri="http://schemas.openxmlformats.org/drawingml/2006/table">
            <a:tbl>
              <a:tblPr firstRow="1" bandRow="1"/>
              <a:tblGrid>
                <a:gridCol w="9545055">
                  <a:extLst>
                    <a:ext uri="{9D8B030D-6E8A-4147-A177-3AD203B41FA5}">
                      <a16:colId xmlns:a16="http://schemas.microsoft.com/office/drawing/2014/main" val="3757715610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2383572222"/>
                    </a:ext>
                  </a:extLst>
                </a:gridCol>
              </a:tblGrid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>
                          <a:latin typeface="Arial"/>
                          <a:cs typeface="Arial"/>
                        </a:rPr>
                        <a:t>Milestones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>
                          <a:latin typeface="Arial"/>
                          <a:cs typeface="Arial"/>
                        </a:rPr>
                        <a:t>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719141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>
                          <a:latin typeface="Arial"/>
                          <a:cs typeface="Arial"/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18050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UConn Health Bid Submitted</a:t>
                      </a:r>
                      <a:endParaRPr lang="en-US" sz="1600" dirty="0">
                        <a:solidFill>
                          <a:srgbClr val="10243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>
                          <a:latin typeface="Arial"/>
                          <a:cs typeface="Arial"/>
                        </a:rPr>
                        <a:t>11/11/25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41666"/>
                  </a:ext>
                </a:extLst>
              </a:tr>
              <a:tr h="364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State Funding Approved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11/13/25</a:t>
                      </a:r>
                      <a:endParaRPr lang="en-US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37245"/>
                  </a:ext>
                </a:extLst>
              </a:tr>
              <a:tr h="46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Integration Kick off </a:t>
                      </a:r>
                      <a:endParaRPr lang="en-US" sz="1600" dirty="0">
                        <a:solidFill>
                          <a:srgbClr val="10243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12/02/25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1731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Certificate of Need (CON) Public Hearing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12/19/25</a:t>
                      </a:r>
                      <a:endParaRPr lang="en-US" sz="13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41041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Waterbury Leadership Town Hall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latin typeface="Arial"/>
                          <a:cs typeface="Arial"/>
                        </a:rPr>
                        <a:t>01/14/2026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94525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GB" sz="1600" b="1" dirty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Approval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01/30/2026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62542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Upcoming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47775"/>
                  </a:ext>
                </a:extLst>
              </a:tr>
              <a:tr h="40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GB" sz="1600" b="1" dirty="0">
                          <a:solidFill>
                            <a:srgbClr val="10243F"/>
                          </a:solidFill>
                          <a:latin typeface="Arial"/>
                          <a:cs typeface="Arial"/>
                        </a:rPr>
                        <a:t>Waterbury Transaction Closes*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02/28/26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0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2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0AE4-8442-A466-C00C-03858730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75CD60BF-AE1B-2CAC-B8DF-A12BC99852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CD60BF-AE1B-2CAC-B8DF-A12BC99852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AB63862-C563-1483-7882-B15741066AE5}"/>
              </a:ext>
            </a:extLst>
          </p:cNvPr>
          <p:cNvSpPr/>
          <p:nvPr/>
        </p:nvSpPr>
        <p:spPr>
          <a:xfrm>
            <a:off x="10255045" y="5909148"/>
            <a:ext cx="1651820" cy="637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Title 44">
            <a:extLst>
              <a:ext uri="{FF2B5EF4-FFF2-40B4-BE49-F238E27FC236}">
                <a16:creationId xmlns:a16="http://schemas.microsoft.com/office/drawing/2014/main" id="{7551AD6E-EF81-4158-1B43-4FB69816EFD2}"/>
              </a:ext>
            </a:extLst>
          </p:cNvPr>
          <p:cNvSpPr txBox="1">
            <a:spLocks/>
          </p:cNvSpPr>
          <p:nvPr/>
        </p:nvSpPr>
        <p:spPr>
          <a:xfrm>
            <a:off x="609598" y="383823"/>
            <a:ext cx="11521440" cy="1034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E2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Integration Management Office: 250+ Workstreams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B88380-C491-7263-4EAD-C13A86CD596F}"/>
              </a:ext>
            </a:extLst>
          </p:cNvPr>
          <p:cNvSpPr>
            <a:spLocks/>
          </p:cNvSpPr>
          <p:nvPr/>
        </p:nvSpPr>
        <p:spPr>
          <a:xfrm>
            <a:off x="167281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Physician Enterprise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2C19FF-B1B4-1419-940C-14CB12D88013}"/>
              </a:ext>
            </a:extLst>
          </p:cNvPr>
          <p:cNvSpPr>
            <a:spLocks/>
          </p:cNvSpPr>
          <p:nvPr/>
        </p:nvSpPr>
        <p:spPr>
          <a:xfrm>
            <a:off x="1161724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Research &amp; Teaching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47B41C7-1D5E-51F3-55A4-93D082F77DC9}"/>
              </a:ext>
            </a:extLst>
          </p:cNvPr>
          <p:cNvSpPr>
            <a:spLocks/>
          </p:cNvSpPr>
          <p:nvPr/>
        </p:nvSpPr>
        <p:spPr>
          <a:xfrm>
            <a:off x="2156167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Real Estate &amp; Facilities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DF2819-0C0B-72CB-2738-6DCD37BE12DE}"/>
              </a:ext>
            </a:extLst>
          </p:cNvPr>
          <p:cNvSpPr>
            <a:spLocks/>
          </p:cNvSpPr>
          <p:nvPr/>
        </p:nvSpPr>
        <p:spPr>
          <a:xfrm>
            <a:off x="3150610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Clinical Quality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8B47C69-9393-E24D-6554-EBAFC520C2A4}"/>
              </a:ext>
            </a:extLst>
          </p:cNvPr>
          <p:cNvSpPr>
            <a:spLocks/>
          </p:cNvSpPr>
          <p:nvPr/>
        </p:nvSpPr>
        <p:spPr>
          <a:xfrm>
            <a:off x="4145053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Clinical and Ancillary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CCD8B8-6C2E-B251-9D14-62C08A53F65C}"/>
              </a:ext>
            </a:extLst>
          </p:cNvPr>
          <p:cNvSpPr>
            <a:spLocks/>
          </p:cNvSpPr>
          <p:nvPr/>
        </p:nvSpPr>
        <p:spPr>
          <a:xfrm>
            <a:off x="5139496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Revenue Cycle Management &amp; 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Managed Care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88E341-570A-758B-CDEB-F11BA11E966D}"/>
              </a:ext>
            </a:extLst>
          </p:cNvPr>
          <p:cNvSpPr>
            <a:spLocks/>
          </p:cNvSpPr>
          <p:nvPr/>
        </p:nvSpPr>
        <p:spPr>
          <a:xfrm>
            <a:off x="6133939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Finance &amp; Accounting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2F0B858-759E-F823-11C5-463A1214967D}"/>
              </a:ext>
            </a:extLst>
          </p:cNvPr>
          <p:cNvSpPr>
            <a:spLocks/>
          </p:cNvSpPr>
          <p:nvPr/>
        </p:nvSpPr>
        <p:spPr>
          <a:xfrm>
            <a:off x="7128382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Supply Chain &amp; Contracting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9F28260-4EA7-20C5-68F9-8B880C90BB65}"/>
              </a:ext>
            </a:extLst>
          </p:cNvPr>
          <p:cNvSpPr>
            <a:spLocks/>
          </p:cNvSpPr>
          <p:nvPr/>
        </p:nvSpPr>
        <p:spPr>
          <a:xfrm>
            <a:off x="11106150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Other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Admin</a:t>
            </a:r>
            <a:r>
              <a:rPr kumimoji="0" lang="en-US" sz="8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8501992-F5A6-3FA9-4AC1-E2202EE64726}"/>
              </a:ext>
            </a:extLst>
          </p:cNvPr>
          <p:cNvSpPr>
            <a:spLocks/>
          </p:cNvSpPr>
          <p:nvPr/>
        </p:nvSpPr>
        <p:spPr>
          <a:xfrm>
            <a:off x="8122825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Information Technology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A5C6A7F-C652-E0D1-9BF1-9A6D677225C0}"/>
              </a:ext>
            </a:extLst>
          </p:cNvPr>
          <p:cNvSpPr>
            <a:spLocks/>
          </p:cNvSpPr>
          <p:nvPr/>
        </p:nvSpPr>
        <p:spPr>
          <a:xfrm>
            <a:off x="9117268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Human Resources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4E710C-6C2D-68E4-AF54-47CB009CCA54}"/>
              </a:ext>
            </a:extLst>
          </p:cNvPr>
          <p:cNvSpPr>
            <a:spLocks/>
          </p:cNvSpPr>
          <p:nvPr/>
        </p:nvSpPr>
        <p:spPr>
          <a:xfrm>
            <a:off x="167281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3943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3E482B-7202-B013-BD9F-1AA2AEABB66E}"/>
              </a:ext>
            </a:extLst>
          </p:cNvPr>
          <p:cNvSpPr>
            <a:spLocks/>
          </p:cNvSpPr>
          <p:nvPr/>
        </p:nvSpPr>
        <p:spPr>
          <a:xfrm>
            <a:off x="1161724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D3BDA-A28A-B38D-40F2-7FFFA03F4988}"/>
              </a:ext>
            </a:extLst>
          </p:cNvPr>
          <p:cNvSpPr>
            <a:spLocks/>
          </p:cNvSpPr>
          <p:nvPr/>
        </p:nvSpPr>
        <p:spPr>
          <a:xfrm>
            <a:off x="1161724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Peck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44E3C-E0A3-8B22-6E46-C7DAECE7BD29}"/>
              </a:ext>
            </a:extLst>
          </p:cNvPr>
          <p:cNvSpPr>
            <a:spLocks/>
          </p:cNvSpPr>
          <p:nvPr/>
        </p:nvSpPr>
        <p:spPr>
          <a:xfrm>
            <a:off x="1161724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10824D-0FBE-17CF-07D7-35B8CE9C1FFE}"/>
              </a:ext>
            </a:extLst>
          </p:cNvPr>
          <p:cNvSpPr>
            <a:spLocks/>
          </p:cNvSpPr>
          <p:nvPr/>
        </p:nvSpPr>
        <p:spPr>
          <a:xfrm>
            <a:off x="2156167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523495-9AED-03CD-78E1-3BDB191E652E}"/>
              </a:ext>
            </a:extLst>
          </p:cNvPr>
          <p:cNvSpPr>
            <a:spLocks/>
          </p:cNvSpPr>
          <p:nvPr/>
        </p:nvSpPr>
        <p:spPr>
          <a:xfrm>
            <a:off x="2156167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 Shah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C61F0-93B3-0FD8-C937-5B134C6F8361}"/>
              </a:ext>
            </a:extLst>
          </p:cNvPr>
          <p:cNvSpPr>
            <a:spLocks/>
          </p:cNvSpPr>
          <p:nvPr/>
        </p:nvSpPr>
        <p:spPr>
          <a:xfrm>
            <a:off x="2156167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BDDF55-C694-A01F-499C-2035D1DA0C39}"/>
              </a:ext>
            </a:extLst>
          </p:cNvPr>
          <p:cNvSpPr>
            <a:spLocks/>
          </p:cNvSpPr>
          <p:nvPr/>
        </p:nvSpPr>
        <p:spPr>
          <a:xfrm>
            <a:off x="3150610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0BB8F2-6C17-5B84-F813-282019D21924}"/>
              </a:ext>
            </a:extLst>
          </p:cNvPr>
          <p:cNvSpPr>
            <a:spLocks/>
          </p:cNvSpPr>
          <p:nvPr/>
        </p:nvSpPr>
        <p:spPr>
          <a:xfrm>
            <a:off x="3150610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 Weiss, </a:t>
            </a: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Peck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C17794-EE18-BFB1-C0B2-4073B5312797}"/>
              </a:ext>
            </a:extLst>
          </p:cNvPr>
          <p:cNvSpPr>
            <a:spLocks/>
          </p:cNvSpPr>
          <p:nvPr/>
        </p:nvSpPr>
        <p:spPr>
          <a:xfrm>
            <a:off x="3150610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460B39-DC7F-E2B9-BF57-4AE12666C470}"/>
              </a:ext>
            </a:extLst>
          </p:cNvPr>
          <p:cNvSpPr>
            <a:spLocks/>
          </p:cNvSpPr>
          <p:nvPr/>
        </p:nvSpPr>
        <p:spPr>
          <a:xfrm>
            <a:off x="4145053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CC86A7-9763-E0D0-1847-26BF3B9612F7}"/>
              </a:ext>
            </a:extLst>
          </p:cNvPr>
          <p:cNvSpPr>
            <a:spLocks/>
          </p:cNvSpPr>
          <p:nvPr/>
        </p:nvSpPr>
        <p:spPr>
          <a:xfrm>
            <a:off x="4145053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 Weiss, </a:t>
            </a: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Peck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0C89FE-BF01-FD07-5B25-2EAC76ABE940}"/>
              </a:ext>
            </a:extLst>
          </p:cNvPr>
          <p:cNvSpPr>
            <a:spLocks/>
          </p:cNvSpPr>
          <p:nvPr/>
        </p:nvSpPr>
        <p:spPr>
          <a:xfrm>
            <a:off x="4145053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6C2B85-E790-67EA-6B1F-2EC4B58BCB1A}"/>
              </a:ext>
            </a:extLst>
          </p:cNvPr>
          <p:cNvSpPr>
            <a:spLocks/>
          </p:cNvSpPr>
          <p:nvPr/>
        </p:nvSpPr>
        <p:spPr>
          <a:xfrm>
            <a:off x="5139496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6AC1CA-6312-2BD6-4D6D-5A911065AC68}"/>
              </a:ext>
            </a:extLst>
          </p:cNvPr>
          <p:cNvSpPr>
            <a:spLocks/>
          </p:cNvSpPr>
          <p:nvPr/>
        </p:nvSpPr>
        <p:spPr>
          <a:xfrm>
            <a:off x="5139496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Gentile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D75463-84DA-AE41-A342-556B85174D2A}"/>
              </a:ext>
            </a:extLst>
          </p:cNvPr>
          <p:cNvSpPr>
            <a:spLocks/>
          </p:cNvSpPr>
          <p:nvPr/>
        </p:nvSpPr>
        <p:spPr>
          <a:xfrm>
            <a:off x="5139496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FE7A8-26A8-CC32-828A-CD196F96045E}"/>
              </a:ext>
            </a:extLst>
          </p:cNvPr>
          <p:cNvSpPr>
            <a:spLocks/>
          </p:cNvSpPr>
          <p:nvPr/>
        </p:nvSpPr>
        <p:spPr>
          <a:xfrm>
            <a:off x="6133939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1C8597-EB4F-EBE9-8893-570083F45B7E}"/>
              </a:ext>
            </a:extLst>
          </p:cNvPr>
          <p:cNvSpPr>
            <a:spLocks/>
          </p:cNvSpPr>
          <p:nvPr/>
        </p:nvSpPr>
        <p:spPr>
          <a:xfrm>
            <a:off x="6133939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Kevin Brintnall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250A8E-584E-63C6-9236-DC3AADAFB5BE}"/>
              </a:ext>
            </a:extLst>
          </p:cNvPr>
          <p:cNvSpPr>
            <a:spLocks/>
          </p:cNvSpPr>
          <p:nvPr/>
        </p:nvSpPr>
        <p:spPr>
          <a:xfrm>
            <a:off x="6133939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55F0D0-6C68-366F-4518-A41EF72D8124}"/>
              </a:ext>
            </a:extLst>
          </p:cNvPr>
          <p:cNvSpPr>
            <a:spLocks/>
          </p:cNvSpPr>
          <p:nvPr/>
        </p:nvSpPr>
        <p:spPr>
          <a:xfrm>
            <a:off x="7128382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32C0C2-0636-5537-D7A8-DBAAF7E3F280}"/>
              </a:ext>
            </a:extLst>
          </p:cNvPr>
          <p:cNvSpPr>
            <a:spLocks/>
          </p:cNvSpPr>
          <p:nvPr/>
        </p:nvSpPr>
        <p:spPr>
          <a:xfrm>
            <a:off x="7128382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Windfelder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D4359A-AE7E-8BB2-1AD5-956ECD150F07}"/>
              </a:ext>
            </a:extLst>
          </p:cNvPr>
          <p:cNvSpPr>
            <a:spLocks/>
          </p:cNvSpPr>
          <p:nvPr/>
        </p:nvSpPr>
        <p:spPr>
          <a:xfrm>
            <a:off x="7128382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D94840-9971-71E8-BECD-1D1459DB254E}"/>
              </a:ext>
            </a:extLst>
          </p:cNvPr>
          <p:cNvSpPr>
            <a:spLocks/>
          </p:cNvSpPr>
          <p:nvPr/>
        </p:nvSpPr>
        <p:spPr>
          <a:xfrm>
            <a:off x="11106151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D381BC-4D2E-1770-F526-3C7B6CC22C28}"/>
              </a:ext>
            </a:extLst>
          </p:cNvPr>
          <p:cNvSpPr>
            <a:spLocks/>
          </p:cNvSpPr>
          <p:nvPr/>
        </p:nvSpPr>
        <p:spPr>
          <a:xfrm>
            <a:off x="11106150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 Shah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0D4F53-F98B-96B4-D7F8-468AAFAB355A}"/>
              </a:ext>
            </a:extLst>
          </p:cNvPr>
          <p:cNvSpPr>
            <a:spLocks/>
          </p:cNvSpPr>
          <p:nvPr/>
        </p:nvSpPr>
        <p:spPr>
          <a:xfrm>
            <a:off x="11106150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5BC17A-D6C9-BF83-1F14-A440AEC22046}"/>
              </a:ext>
            </a:extLst>
          </p:cNvPr>
          <p:cNvSpPr>
            <a:spLocks/>
          </p:cNvSpPr>
          <p:nvPr/>
        </p:nvSpPr>
        <p:spPr>
          <a:xfrm>
            <a:off x="8122825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4A21C4-2498-DBC3-2595-9AB9181891AB}"/>
              </a:ext>
            </a:extLst>
          </p:cNvPr>
          <p:cNvSpPr>
            <a:spLocks/>
          </p:cNvSpPr>
          <p:nvPr/>
        </p:nvSpPr>
        <p:spPr>
          <a:xfrm>
            <a:off x="8122825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Tony Kong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264248-B379-4B4F-AA24-77EB747D6FE6}"/>
              </a:ext>
            </a:extLst>
          </p:cNvPr>
          <p:cNvSpPr>
            <a:spLocks/>
          </p:cNvSpPr>
          <p:nvPr/>
        </p:nvSpPr>
        <p:spPr>
          <a:xfrm>
            <a:off x="8122825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10BB24-A2C2-7918-0B4E-A0997F96D46A}"/>
              </a:ext>
            </a:extLst>
          </p:cNvPr>
          <p:cNvSpPr>
            <a:spLocks/>
          </p:cNvSpPr>
          <p:nvPr/>
        </p:nvSpPr>
        <p:spPr>
          <a:xfrm>
            <a:off x="9117268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379212-4AFC-CAA9-32FF-5BC7651B766E}"/>
              </a:ext>
            </a:extLst>
          </p:cNvPr>
          <p:cNvSpPr>
            <a:spLocks/>
          </p:cNvSpPr>
          <p:nvPr/>
        </p:nvSpPr>
        <p:spPr>
          <a:xfrm>
            <a:off x="9117268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Herb Jackson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9DBC436-0238-6B19-2E49-CEAEAD0B8105}"/>
              </a:ext>
            </a:extLst>
          </p:cNvPr>
          <p:cNvSpPr>
            <a:spLocks/>
          </p:cNvSpPr>
          <p:nvPr/>
        </p:nvSpPr>
        <p:spPr>
          <a:xfrm>
            <a:off x="9117268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3A58A21-4D37-A8DE-09AD-0084347FEFD4}"/>
              </a:ext>
            </a:extLst>
          </p:cNvPr>
          <p:cNvSpPr/>
          <p:nvPr/>
        </p:nvSpPr>
        <p:spPr>
          <a:xfrm>
            <a:off x="1387837" y="2951810"/>
            <a:ext cx="2740837" cy="215444"/>
          </a:xfrm>
          <a:prstGeom prst="rect">
            <a:avLst/>
          </a:prstGeom>
          <a:noFill/>
          <a:ln w="6350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Jeff Vincequere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FBAA25E-AA49-8774-C1AA-07FFEDF2322F}"/>
              </a:ext>
            </a:extLst>
          </p:cNvPr>
          <p:cNvSpPr>
            <a:spLocks/>
          </p:cNvSpPr>
          <p:nvPr/>
        </p:nvSpPr>
        <p:spPr>
          <a:xfrm>
            <a:off x="1391370" y="2748747"/>
            <a:ext cx="2743200" cy="215444"/>
          </a:xfrm>
          <a:prstGeom prst="rect">
            <a:avLst/>
          </a:prstGeom>
          <a:solidFill>
            <a:srgbClr val="C4C4CD"/>
          </a:solidFill>
          <a:ln w="9525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EYP UConn Health Account Exec.</a:t>
            </a:r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2E23F40A-99C2-8822-E428-0839A9EF9011}"/>
              </a:ext>
            </a:extLst>
          </p:cNvPr>
          <p:cNvGrpSpPr/>
          <p:nvPr/>
        </p:nvGrpSpPr>
        <p:grpSpPr>
          <a:xfrm>
            <a:off x="4348240" y="3103600"/>
            <a:ext cx="3865619" cy="669853"/>
            <a:chOff x="4483340" y="3262420"/>
            <a:chExt cx="3865619" cy="669853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CE9C19B-BE8B-D885-4762-759DF71A6238}"/>
                </a:ext>
              </a:extLst>
            </p:cNvPr>
            <p:cNvSpPr/>
            <p:nvPr/>
          </p:nvSpPr>
          <p:spPr>
            <a:xfrm>
              <a:off x="4483340" y="3470608"/>
              <a:ext cx="3865619" cy="461665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7474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IMO Leaders (UConn Health):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EYP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IMO: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 Vic Shah,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Shriya Gupta, Brianna Dacey</a:t>
              </a:r>
              <a:b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</a:br>
              <a:r>
                <a: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(Meets daily)</a:t>
              </a:r>
              <a:endPara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8265E58-205A-A7C6-6E23-3171AA7F4515}"/>
                </a:ext>
              </a:extLst>
            </p:cNvPr>
            <p:cNvSpPr/>
            <p:nvPr/>
          </p:nvSpPr>
          <p:spPr>
            <a:xfrm>
              <a:off x="4483340" y="3262420"/>
              <a:ext cx="3865619" cy="2154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Integration Management Office (IMO)</a:t>
              </a:r>
            </a:p>
          </p:txBody>
        </p:sp>
      </p:grp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F76B96-C321-21B1-B717-471B96DCF898}"/>
              </a:ext>
            </a:extLst>
          </p:cNvPr>
          <p:cNvCxnSpPr>
            <a:cxnSpLocks/>
          </p:cNvCxnSpPr>
          <p:nvPr/>
        </p:nvCxnSpPr>
        <p:spPr>
          <a:xfrm>
            <a:off x="4050583" y="1408583"/>
            <a:ext cx="299105" cy="0"/>
          </a:xfrm>
          <a:prstGeom prst="line">
            <a:avLst/>
          </a:prstGeom>
          <a:noFill/>
          <a:ln w="9525" cap="flat" cmpd="sng" algn="ctr">
            <a:solidFill>
              <a:srgbClr val="747480"/>
            </a:solidFill>
            <a:prstDash val="solid"/>
          </a:ln>
          <a:effectLst/>
        </p:spPr>
      </p:cxnSp>
      <p:sp>
        <p:nvSpPr>
          <p:cNvPr id="435" name="Rectangle 434">
            <a:extLst>
              <a:ext uri="{FF2B5EF4-FFF2-40B4-BE49-F238E27FC236}">
                <a16:creationId xmlns:a16="http://schemas.microsoft.com/office/drawing/2014/main" id="{BE1E823C-B834-6F49-8AF6-D082A3DB28EB}"/>
              </a:ext>
            </a:extLst>
          </p:cNvPr>
          <p:cNvSpPr/>
          <p:nvPr/>
        </p:nvSpPr>
        <p:spPr>
          <a:xfrm>
            <a:off x="481352" y="3922162"/>
            <a:ext cx="933256" cy="36576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Cross functional IMO teams</a:t>
            </a:r>
            <a:endParaRPr kumimoji="0" lang="en-US" sz="800" b="1" i="1" u="none" strike="noStrike" kern="0" cap="none" spc="0" normalizeH="0" baseline="3000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59D9A7FB-6A07-C8C4-ED4F-61B727E2FD6A}"/>
              </a:ext>
            </a:extLst>
          </p:cNvPr>
          <p:cNvSpPr/>
          <p:nvPr/>
        </p:nvSpPr>
        <p:spPr>
          <a:xfrm>
            <a:off x="1457940" y="1503866"/>
            <a:ext cx="2610061" cy="461665"/>
          </a:xfrm>
          <a:prstGeom prst="rect">
            <a:avLst/>
          </a:prstGeom>
          <a:noFill/>
          <a:ln w="6350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Group of key influential physicians from 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C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onn Health, Day Kimball, Bristol 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and Waterbury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31F0FCB-23CD-2F68-643E-BDFBD923A1D8}"/>
              </a:ext>
            </a:extLst>
          </p:cNvPr>
          <p:cNvCxnSpPr>
            <a:cxnSpLocks/>
          </p:cNvCxnSpPr>
          <p:nvPr/>
        </p:nvCxnSpPr>
        <p:spPr>
          <a:xfrm>
            <a:off x="4125861" y="2856469"/>
            <a:ext cx="232536" cy="0"/>
          </a:xfrm>
          <a:prstGeom prst="line">
            <a:avLst/>
          </a:prstGeom>
          <a:noFill/>
          <a:ln w="9525" cap="flat" cmpd="sng" algn="ctr">
            <a:solidFill>
              <a:srgbClr val="747480"/>
            </a:solidFill>
            <a:prstDash val="solid"/>
          </a:ln>
          <a:effectLst/>
        </p:spPr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E165EA3F-6676-0B4E-C7C1-6439E234AF6A}"/>
              </a:ext>
            </a:extLst>
          </p:cNvPr>
          <p:cNvSpPr/>
          <p:nvPr/>
        </p:nvSpPr>
        <p:spPr>
          <a:xfrm>
            <a:off x="1594514" y="4041846"/>
            <a:ext cx="2983436" cy="3384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EYP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Lead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Dr. Matt Weiss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FA5F095-653E-F35C-90C6-5785FA417682}"/>
              </a:ext>
            </a:extLst>
          </p:cNvPr>
          <p:cNvSpPr>
            <a:spLocks/>
          </p:cNvSpPr>
          <p:nvPr/>
        </p:nvSpPr>
        <p:spPr>
          <a:xfrm>
            <a:off x="1594543" y="3823990"/>
            <a:ext cx="2984571" cy="2154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Network, Clinical Services &amp; Growth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ECA821A-4455-BDC8-2A6B-EDA4E3AAD117}"/>
              </a:ext>
            </a:extLst>
          </p:cNvPr>
          <p:cNvSpPr/>
          <p:nvPr/>
        </p:nvSpPr>
        <p:spPr>
          <a:xfrm>
            <a:off x="4849412" y="4039618"/>
            <a:ext cx="2983436" cy="3385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EYP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Lead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: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Steve Bussey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E43B2CF-5801-245C-8655-9E9DA768593F}"/>
              </a:ext>
            </a:extLst>
          </p:cNvPr>
          <p:cNvSpPr>
            <a:spLocks/>
          </p:cNvSpPr>
          <p:nvPr/>
        </p:nvSpPr>
        <p:spPr>
          <a:xfrm>
            <a:off x="4849442" y="3823991"/>
            <a:ext cx="2984571" cy="2154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TSA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, Value Creation &amp;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Integration Costs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5153D5-5F14-7956-F158-0B80FA4588B2}"/>
              </a:ext>
            </a:extLst>
          </p:cNvPr>
          <p:cNvSpPr/>
          <p:nvPr/>
        </p:nvSpPr>
        <p:spPr>
          <a:xfrm>
            <a:off x="8084159" y="4033137"/>
            <a:ext cx="2983436" cy="3384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EYP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Lead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: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 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Herb Jackson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2829E-A00F-5165-3F8B-87D7C29177F5}"/>
              </a:ext>
            </a:extLst>
          </p:cNvPr>
          <p:cNvSpPr>
            <a:spLocks/>
          </p:cNvSpPr>
          <p:nvPr/>
        </p:nvSpPr>
        <p:spPr>
          <a:xfrm>
            <a:off x="8077870" y="3815281"/>
            <a:ext cx="2984571" cy="2154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Culture, Change Mgmt. &amp; Comms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59DF1-EAC8-8B71-BDCC-8120E00E6022}"/>
              </a:ext>
            </a:extLst>
          </p:cNvPr>
          <p:cNvSpPr/>
          <p:nvPr/>
        </p:nvSpPr>
        <p:spPr>
          <a:xfrm>
            <a:off x="8500863" y="1451645"/>
            <a:ext cx="2612809" cy="338554"/>
          </a:xfrm>
          <a:prstGeom prst="rect">
            <a:avLst/>
          </a:prstGeom>
          <a:noFill/>
          <a:ln w="6350" cap="flat" cmpd="sng" algn="ctr">
            <a:solidFill>
              <a:srgbClr val="C4C4C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Members: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5FD2365-3265-8530-A899-781BB2476AF6}"/>
              </a:ext>
            </a:extLst>
          </p:cNvPr>
          <p:cNvCxnSpPr>
            <a:cxnSpLocks/>
          </p:cNvCxnSpPr>
          <p:nvPr/>
        </p:nvCxnSpPr>
        <p:spPr>
          <a:xfrm flipH="1">
            <a:off x="8221118" y="1441241"/>
            <a:ext cx="290246" cy="0"/>
          </a:xfrm>
          <a:prstGeom prst="line">
            <a:avLst/>
          </a:prstGeom>
          <a:noFill/>
          <a:ln w="9525" cap="flat" cmpd="sng" algn="ctr">
            <a:solidFill>
              <a:srgbClr val="747480"/>
            </a:solidFill>
            <a:prstDash val="solid"/>
          </a:ln>
          <a:effectLst/>
        </p:spPr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397B136-9EB9-B1A1-29D8-EFB0077678C2}"/>
              </a:ext>
            </a:extLst>
          </p:cNvPr>
          <p:cNvSpPr/>
          <p:nvPr/>
        </p:nvSpPr>
        <p:spPr>
          <a:xfrm>
            <a:off x="4355006" y="1356612"/>
            <a:ext cx="3865619" cy="169277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7474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UCHC Members: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 Executive Leader, CEO – Dr. Andrew Agwunobi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EYP Advisors: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Adam Sorensen, Andy Bechtel, Mike India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(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Meets weekly)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1" dirty="0">
              <a:solidFill>
                <a:srgbClr val="2E2E38"/>
              </a:solidFill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E2E38"/>
                </a:solidFill>
                <a:latin typeface="Arial" panose="020B0604020202020204"/>
                <a:cs typeface="Arial"/>
                <a:sym typeface="Arial" panose="020B0604020202020204" pitchFamily="34" charset="0"/>
              </a:rPr>
              <a:t>Waterbury Health leadership (Advisory)</a:t>
            </a:r>
            <a:endParaRPr lang="en-US" sz="800" dirty="0">
              <a:solidFill>
                <a:srgbClr val="2E2E38"/>
              </a:solidFill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1" dirty="0">
              <a:solidFill>
                <a:srgbClr val="2E2E38"/>
              </a:solidFill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1" dirty="0">
              <a:solidFill>
                <a:srgbClr val="2E2E38"/>
              </a:solidFill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1" dirty="0">
              <a:solidFill>
                <a:srgbClr val="2E2E38"/>
              </a:solidFill>
              <a:latin typeface="Arial" panose="020B0604020202020204"/>
              <a:ea typeface="+mn-ea"/>
              <a:cs typeface="Arial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1B337BB-CB11-59F4-2518-05412FE47C97}"/>
              </a:ext>
            </a:extLst>
          </p:cNvPr>
          <p:cNvSpPr/>
          <p:nvPr/>
        </p:nvSpPr>
        <p:spPr>
          <a:xfrm>
            <a:off x="4348239" y="1169279"/>
            <a:ext cx="3865619" cy="2154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Executive Steering Committee (ESC)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967CD547-FC24-6CAF-5688-8A4A8996F466}"/>
              </a:ext>
            </a:extLst>
          </p:cNvPr>
          <p:cNvSpPr>
            <a:spLocks/>
          </p:cNvSpPr>
          <p:nvPr/>
        </p:nvSpPr>
        <p:spPr>
          <a:xfrm>
            <a:off x="1457940" y="1300861"/>
            <a:ext cx="2610061" cy="215444"/>
          </a:xfrm>
          <a:prstGeom prst="rect">
            <a:avLst/>
          </a:prstGeom>
          <a:solidFill>
            <a:srgbClr val="C4C4CD"/>
          </a:solidFill>
          <a:ln w="9525" cap="flat" cmpd="sng" algn="ctr">
            <a:solidFill>
              <a:srgbClr val="C4C4CD"/>
            </a:solidFill>
            <a:prstDash val="solid"/>
          </a:ln>
          <a:effectLst/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Provider Council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A2CFF-7124-F471-ACAD-EC20C7827565}"/>
              </a:ext>
            </a:extLst>
          </p:cNvPr>
          <p:cNvSpPr>
            <a:spLocks/>
          </p:cNvSpPr>
          <p:nvPr/>
        </p:nvSpPr>
        <p:spPr>
          <a:xfrm>
            <a:off x="8500863" y="1236405"/>
            <a:ext cx="2612809" cy="215444"/>
          </a:xfrm>
          <a:prstGeom prst="rect">
            <a:avLst/>
          </a:prstGeom>
          <a:solidFill>
            <a:srgbClr val="C4C4CD"/>
          </a:solidFill>
          <a:ln w="9525" cap="flat" cmpd="sng" algn="ctr">
            <a:solidFill>
              <a:srgbClr val="C4C4CD"/>
            </a:solidFill>
            <a:prstDash val="soli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IMO Advisory Council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22081D6-E33C-8A9B-1E9B-C70A06C5ACE6}"/>
              </a:ext>
            </a:extLst>
          </p:cNvPr>
          <p:cNvSpPr/>
          <p:nvPr/>
        </p:nvSpPr>
        <p:spPr>
          <a:xfrm>
            <a:off x="682147" y="6178307"/>
            <a:ext cx="613611" cy="21544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  UConn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776EA0-8960-1BC1-10BD-1F57711E3F34}"/>
              </a:ext>
            </a:extLst>
          </p:cNvPr>
          <p:cNvSpPr>
            <a:spLocks/>
          </p:cNvSpPr>
          <p:nvPr/>
        </p:nvSpPr>
        <p:spPr>
          <a:xfrm>
            <a:off x="696323" y="6225706"/>
            <a:ext cx="145869" cy="120647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BD573FCD-A3E5-C205-332F-4653FFFFE6FB}"/>
              </a:ext>
            </a:extLst>
          </p:cNvPr>
          <p:cNvSpPr/>
          <p:nvPr/>
        </p:nvSpPr>
        <p:spPr>
          <a:xfrm>
            <a:off x="2224724" y="6178307"/>
            <a:ext cx="525379" cy="21544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EY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023C380D-FC0F-21FF-6E83-66F262AF95DD}"/>
              </a:ext>
            </a:extLst>
          </p:cNvPr>
          <p:cNvSpPr>
            <a:spLocks/>
          </p:cNvSpPr>
          <p:nvPr/>
        </p:nvSpPr>
        <p:spPr>
          <a:xfrm>
            <a:off x="2254085" y="6225706"/>
            <a:ext cx="145869" cy="120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208EBDE-13DA-7FB3-AC86-43888261CBC1}"/>
              </a:ext>
            </a:extLst>
          </p:cNvPr>
          <p:cNvSpPr/>
          <p:nvPr/>
        </p:nvSpPr>
        <p:spPr>
          <a:xfrm>
            <a:off x="1383990" y="6178307"/>
            <a:ext cx="813391" cy="21544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 panose="020B0604020202020204" pitchFamily="34" charset="0"/>
              </a:rPr>
              <a:t>  Waterbury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C1205988-89BC-96F4-8FB4-75963CE1B256}"/>
              </a:ext>
            </a:extLst>
          </p:cNvPr>
          <p:cNvSpPr>
            <a:spLocks/>
          </p:cNvSpPr>
          <p:nvPr/>
        </p:nvSpPr>
        <p:spPr>
          <a:xfrm>
            <a:off x="1413337" y="6225706"/>
            <a:ext cx="145869" cy="120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394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B75F13-B322-86FA-E9B5-725EDC081467}"/>
              </a:ext>
            </a:extLst>
          </p:cNvPr>
          <p:cNvSpPr>
            <a:spLocks/>
          </p:cNvSpPr>
          <p:nvPr/>
        </p:nvSpPr>
        <p:spPr>
          <a:xfrm>
            <a:off x="4315236" y="6064918"/>
            <a:ext cx="7615178" cy="215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defined – legal and other workstreams based on leadership discussions]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7D665FF3-9FC5-3E6F-2D06-BF31F437AFB2}"/>
              </a:ext>
            </a:extLst>
          </p:cNvPr>
          <p:cNvSpPr>
            <a:spLocks/>
          </p:cNvSpPr>
          <p:nvPr/>
        </p:nvSpPr>
        <p:spPr>
          <a:xfrm>
            <a:off x="167281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 Weiss, 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Kristen Peck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C0A6E966-4FAE-CEF0-86ED-191D6320E547}"/>
              </a:ext>
            </a:extLst>
          </p:cNvPr>
          <p:cNvSpPr>
            <a:spLocks/>
          </p:cNvSpPr>
          <p:nvPr/>
        </p:nvSpPr>
        <p:spPr>
          <a:xfrm>
            <a:off x="167281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9631F-DCBA-AF45-7705-37E183195A4C}"/>
              </a:ext>
            </a:extLst>
          </p:cNvPr>
          <p:cNvSpPr>
            <a:spLocks/>
          </p:cNvSpPr>
          <p:nvPr/>
        </p:nvSpPr>
        <p:spPr>
          <a:xfrm>
            <a:off x="10111711" y="4504788"/>
            <a:ext cx="901974" cy="36512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Marketing &amp; Comms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68646-134E-CAE4-197D-5E353350F6FC}"/>
              </a:ext>
            </a:extLst>
          </p:cNvPr>
          <p:cNvSpPr>
            <a:spLocks/>
          </p:cNvSpPr>
          <p:nvPr/>
        </p:nvSpPr>
        <p:spPr>
          <a:xfrm>
            <a:off x="10111711" y="4886125"/>
            <a:ext cx="901974" cy="365124"/>
          </a:xfrm>
          <a:prstGeom prst="rect">
            <a:avLst/>
          </a:prstGeom>
          <a:solidFill>
            <a:srgbClr val="034E87"/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3BCA4-1D1A-547B-3A3A-672EBDEF760F}"/>
              </a:ext>
            </a:extLst>
          </p:cNvPr>
          <p:cNvSpPr>
            <a:spLocks/>
          </p:cNvSpPr>
          <p:nvPr/>
        </p:nvSpPr>
        <p:spPr>
          <a:xfrm>
            <a:off x="10111711" y="5677374"/>
            <a:ext cx="901974" cy="36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Shriya Gupta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5462C-446C-1CBC-856F-E2F33F9F2A59}"/>
              </a:ext>
            </a:extLst>
          </p:cNvPr>
          <p:cNvSpPr>
            <a:spLocks/>
          </p:cNvSpPr>
          <p:nvPr/>
        </p:nvSpPr>
        <p:spPr>
          <a:xfrm>
            <a:off x="10111711" y="5286512"/>
            <a:ext cx="901974" cy="365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tIns="45720" rIns="45720" bIns="45720" rtlCol="0" anchor="ctr"/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8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A5B1-3FD8-50BC-A2EC-38690558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6655EB74-A2E8-1762-C8D8-8908EED1EF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55EB74-A2E8-1762-C8D8-8908EED1E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05C69E-3A63-EDF4-3F20-237D0D6A3C51}"/>
              </a:ext>
            </a:extLst>
          </p:cNvPr>
          <p:cNvSpPr/>
          <p:nvPr/>
        </p:nvSpPr>
        <p:spPr>
          <a:xfrm>
            <a:off x="10120045" y="5840631"/>
            <a:ext cx="1833123" cy="95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44">
            <a:extLst>
              <a:ext uri="{FF2B5EF4-FFF2-40B4-BE49-F238E27FC236}">
                <a16:creationId xmlns:a16="http://schemas.microsoft.com/office/drawing/2014/main" id="{BFAADE81-D94F-BCCB-A354-8419C3C3E47D}"/>
              </a:ext>
            </a:extLst>
          </p:cNvPr>
          <p:cNvSpPr txBox="1">
            <a:spLocks/>
          </p:cNvSpPr>
          <p:nvPr/>
        </p:nvSpPr>
        <p:spPr>
          <a:xfrm>
            <a:off x="609598" y="383823"/>
            <a:ext cx="11521440" cy="1034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E2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Summary: On Track for Close on Feb 28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5341C4-D345-9AF9-D2EC-48799606A2BD}"/>
              </a:ext>
            </a:extLst>
          </p:cNvPr>
          <p:cNvSpPr/>
          <p:nvPr/>
        </p:nvSpPr>
        <p:spPr>
          <a:xfrm>
            <a:off x="781628" y="926351"/>
            <a:ext cx="10628744" cy="5423579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E35F2-1A5F-6243-0C27-4B08F7FA8FE7}"/>
              </a:ext>
            </a:extLst>
          </p:cNvPr>
          <p:cNvSpPr txBox="1"/>
          <p:nvPr/>
        </p:nvSpPr>
        <p:spPr>
          <a:xfrm>
            <a:off x="966610" y="1231108"/>
            <a:ext cx="10310990" cy="502291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3177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</a:t>
            </a:r>
            <a:r>
              <a:rPr lang="en-US" sz="20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days from close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 has been significant progress over the past week on several fronts: </a:t>
            </a:r>
          </a:p>
          <a:p>
            <a:pPr marL="0" marR="5080" lvl="1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8975" marR="5080" lvl="2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majority of employee and provider offer letters have been signed (as of 12/18)</a:t>
            </a:r>
          </a:p>
          <a:p>
            <a:pPr marL="68262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direct contracts with several critical vendors</a:t>
            </a:r>
          </a:p>
          <a:p>
            <a:pPr marL="68262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benefits are finalized</a:t>
            </a:r>
          </a:p>
          <a:p>
            <a:pPr marL="68262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Obtained med mal insurance coverage for physicians in February </a:t>
            </a:r>
          </a:p>
          <a:p>
            <a:pPr marL="68262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and access to conduct cyber assessment</a:t>
            </a:r>
          </a:p>
          <a:p>
            <a:pPr marL="68262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Hypercare and Incident Command Center plans are in place for Day 1 and beyond</a:t>
            </a:r>
          </a:p>
          <a:p>
            <a:pPr marL="0" marR="5080" lvl="1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1775" marR="5080" lvl="1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still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outstanding Day 1 requirements in process but nothing preventing close.</a:t>
            </a:r>
            <a:r>
              <a:rPr lang="en-US" sz="20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include: </a:t>
            </a:r>
          </a:p>
          <a:p>
            <a:pPr marL="0" marR="5080" lvl="1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8975" marR="5080" lvl="3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Completing employee onboarding, including plans for in-person physicals</a:t>
            </a:r>
          </a:p>
          <a:p>
            <a:pPr marL="688975" marR="5080" lvl="3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Finalizing some TSA agreements</a:t>
            </a:r>
          </a:p>
          <a:p>
            <a:pPr marL="688975" marR="5080" lvl="2" indent="-2317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Obtaining agreement from payers to bill under PMH contracts</a:t>
            </a:r>
          </a:p>
          <a:p>
            <a:pPr marL="457200" marR="5080" lvl="2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7874-3A3B-D64B-9C7E-BDD94B44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C349B005-05B1-F73A-26E4-92AFC5462D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326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49B005-05B1-F73A-26E4-92AFC5462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44">
            <a:extLst>
              <a:ext uri="{FF2B5EF4-FFF2-40B4-BE49-F238E27FC236}">
                <a16:creationId xmlns:a16="http://schemas.microsoft.com/office/drawing/2014/main" id="{E4D1D96F-E309-4BD4-33D9-DE89D7D866AD}"/>
              </a:ext>
            </a:extLst>
          </p:cNvPr>
          <p:cNvSpPr txBox="1">
            <a:spLocks/>
          </p:cNvSpPr>
          <p:nvPr/>
        </p:nvSpPr>
        <p:spPr>
          <a:xfrm>
            <a:off x="609598" y="383823"/>
            <a:ext cx="11521440" cy="1034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E2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Waterbury Closing 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453951-D3D4-51BF-3567-0A5C99BDFC61}"/>
              </a:ext>
            </a:extLst>
          </p:cNvPr>
          <p:cNvSpPr/>
          <p:nvPr/>
        </p:nvSpPr>
        <p:spPr>
          <a:xfrm>
            <a:off x="620597" y="1582360"/>
            <a:ext cx="10950806" cy="3867454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65B2D-E227-BEBA-8F80-7F8718A0480A}"/>
              </a:ext>
            </a:extLst>
          </p:cNvPr>
          <p:cNvSpPr txBox="1"/>
          <p:nvPr/>
        </p:nvSpPr>
        <p:spPr>
          <a:xfrm>
            <a:off x="814077" y="1935202"/>
            <a:ext cx="2503702" cy="204517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Friday 2/27</a:t>
            </a:r>
          </a:p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“Soft Close”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marR="508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Closing documents signed</a:t>
            </a:r>
          </a:p>
          <a:p>
            <a:pPr marL="233363" marR="508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Regulatory / license, employee &amp; bankruptcy matters complete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FAF4C-7700-1A5D-9F99-6F907B8F76F5}"/>
              </a:ext>
            </a:extLst>
          </p:cNvPr>
          <p:cNvSpPr txBox="1"/>
          <p:nvPr/>
        </p:nvSpPr>
        <p:spPr>
          <a:xfrm>
            <a:off x="3528060" y="1935202"/>
            <a:ext cx="2503702" cy="295927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Saturday 2/28</a:t>
            </a:r>
          </a:p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“Close Date”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marR="5080" lvl="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Official close date</a:t>
            </a:r>
          </a:p>
          <a:p>
            <a:pPr marL="233363" marR="5080" lvl="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Preparation for IT cutovers (including access, printers, badges, etc.)</a:t>
            </a:r>
          </a:p>
          <a:p>
            <a:pPr marL="233363" marR="508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Hypercare support and ticketing process opens at Waterbury </a:t>
            </a:r>
          </a:p>
          <a:p>
            <a:pPr marL="233363" marR="508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787C4-7801-64E7-7B86-436A78F0CF05}"/>
              </a:ext>
            </a:extLst>
          </p:cNvPr>
          <p:cNvSpPr txBox="1"/>
          <p:nvPr/>
        </p:nvSpPr>
        <p:spPr>
          <a:xfrm>
            <a:off x="6225136" y="1935202"/>
            <a:ext cx="2503702" cy="295927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Sunday 3/1</a:t>
            </a:r>
          </a:p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“Day 1”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marR="5080" lvl="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Assets and employees transition to UConn Health Waterbury new legal entities at 12:01am</a:t>
            </a:r>
          </a:p>
          <a:p>
            <a:pPr marL="233363" marR="5080" lvl="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Signage installation and facility improvements underway</a:t>
            </a:r>
          </a:p>
          <a:p>
            <a:pPr marL="233363" marR="5080" lvl="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Leadership rounding</a:t>
            </a:r>
          </a:p>
          <a:p>
            <a:pPr marL="233363" marR="5080" indent="-233363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F5DD1-6F47-FCC2-7A5D-565DC65FCC0C}"/>
              </a:ext>
            </a:extLst>
          </p:cNvPr>
          <p:cNvSpPr txBox="1"/>
          <p:nvPr/>
        </p:nvSpPr>
        <p:spPr>
          <a:xfrm>
            <a:off x="8982663" y="1935202"/>
            <a:ext cx="2503702" cy="268227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 3/2</a:t>
            </a:r>
          </a:p>
          <a:p>
            <a:pPr algn="ctr" fontAlgn="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“Opening Day”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marR="5080" indent="-233363" fontAlgn="t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Passive benefits enrollment for employees completed; active enrollment period begins</a:t>
            </a:r>
          </a:p>
          <a:p>
            <a:pPr marL="233363" marR="5080" indent="-233363" fontAlgn="t">
              <a:lnSpc>
                <a:spcPct val="85000"/>
              </a:lnSpc>
              <a:spcAft>
                <a:spcPts val="30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Public announcements including patient letters and press release</a:t>
            </a:r>
          </a:p>
        </p:txBody>
      </p:sp>
      <p:sp>
        <p:nvSpPr>
          <p:cNvPr id="14" name="Freeform 1290">
            <a:extLst>
              <a:ext uri="{FF2B5EF4-FFF2-40B4-BE49-F238E27FC236}">
                <a16:creationId xmlns:a16="http://schemas.microsoft.com/office/drawing/2014/main" id="{53AA972F-2FB7-F29C-CB23-01BA71F3DBB4}"/>
              </a:ext>
            </a:extLst>
          </p:cNvPr>
          <p:cNvSpPr/>
          <p:nvPr/>
        </p:nvSpPr>
        <p:spPr>
          <a:xfrm>
            <a:off x="620597" y="1609800"/>
            <a:ext cx="10950805" cy="345371"/>
          </a:xfrm>
          <a:custGeom>
            <a:avLst/>
            <a:gdLst/>
            <a:ahLst/>
            <a:cxnLst/>
            <a:rect l="0" t="0" r="0" b="0"/>
            <a:pathLst>
              <a:path w="3124201">
                <a:moveTo>
                  <a:pt x="0" y="0"/>
                </a:moveTo>
                <a:lnTo>
                  <a:pt x="3124201" y="0"/>
                </a:lnTo>
              </a:path>
            </a:pathLst>
          </a:custGeom>
          <a:noFill/>
          <a:ln w="57911" cap="flat" cmpd="sng" algn="ctr">
            <a:solidFill>
              <a:srgbClr val="818181">
                <a:alpha val="100000"/>
              </a:srgbClr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60982-E7E6-D547-2A2F-220FC6031A16}"/>
              </a:ext>
            </a:extLst>
          </p:cNvPr>
          <p:cNvSpPr/>
          <p:nvPr/>
        </p:nvSpPr>
        <p:spPr>
          <a:xfrm>
            <a:off x="1975928" y="1512724"/>
            <a:ext cx="180000" cy="1800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865CEB-D5D6-58FF-BBC2-EDD81261F57F}"/>
              </a:ext>
            </a:extLst>
          </p:cNvPr>
          <p:cNvSpPr/>
          <p:nvPr/>
        </p:nvSpPr>
        <p:spPr>
          <a:xfrm>
            <a:off x="4689911" y="1512724"/>
            <a:ext cx="180000" cy="1800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05EE20-9CB0-9588-C2CC-8DFA229ACE63}"/>
              </a:ext>
            </a:extLst>
          </p:cNvPr>
          <p:cNvSpPr/>
          <p:nvPr/>
        </p:nvSpPr>
        <p:spPr>
          <a:xfrm>
            <a:off x="7386987" y="1509198"/>
            <a:ext cx="180000" cy="1800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B61B91-F989-DE17-E32D-F3510441694C}"/>
              </a:ext>
            </a:extLst>
          </p:cNvPr>
          <p:cNvSpPr/>
          <p:nvPr/>
        </p:nvSpPr>
        <p:spPr>
          <a:xfrm>
            <a:off x="10144514" y="1499829"/>
            <a:ext cx="180000" cy="1800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A7FC-D7DC-37B4-A83F-DADC6394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Priorities for UConn Health Waterbury include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B7B9C-46D5-C333-D796-D3264E66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Stabilize operations through close</a:t>
            </a:r>
          </a:p>
          <a:p>
            <a:r>
              <a:rPr lang="en-US" sz="3000" dirty="0"/>
              <a:t>Ensure continued and enhanced clinical quality</a:t>
            </a:r>
          </a:p>
          <a:p>
            <a:r>
              <a:rPr lang="en-US" sz="3000" dirty="0"/>
              <a:t>Welcome the community to the new UConn Health Waterbury hospital</a:t>
            </a:r>
          </a:p>
          <a:p>
            <a:r>
              <a:rPr lang="en-US" sz="3000" dirty="0"/>
              <a:t>Integrate culture and workforce</a:t>
            </a:r>
          </a:p>
          <a:p>
            <a:r>
              <a:rPr lang="en-US" sz="3000" dirty="0"/>
              <a:t>Assess and enhance infrastructure</a:t>
            </a:r>
          </a:p>
          <a:p>
            <a:r>
              <a:rPr lang="en-US" sz="3000" dirty="0"/>
              <a:t>Expand and grow service lines</a:t>
            </a:r>
          </a:p>
          <a:p>
            <a:r>
              <a:rPr lang="en-US" sz="3000" dirty="0"/>
              <a:t>Improve Financial Performance</a:t>
            </a:r>
          </a:p>
          <a:p>
            <a:r>
              <a:rPr lang="en-US" sz="3000" dirty="0"/>
              <a:t>Strengthen brand and market presence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3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680-9781-3181-85DF-130D1F71D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89029-6052-5CF0-863B-BAE0966F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20E9-5E94-4C2D-8D6A-C267742D0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1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E679E2CC3DB46A0EAA873A06AEA1E" ma:contentTypeVersion="12" ma:contentTypeDescription="Create a new document." ma:contentTypeScope="" ma:versionID="501144be787caa728f5c52354e1ce702">
  <xsd:schema xmlns:xsd="http://www.w3.org/2001/XMLSchema" xmlns:xs="http://www.w3.org/2001/XMLSchema" xmlns:p="http://schemas.microsoft.com/office/2006/metadata/properties" xmlns:ns2="809df02e-933b-4e2f-8191-8c4e8df767c1" xmlns:ns3="0fdcebe7-fcc5-46e4-be20-44b9e4878d3a" targetNamespace="http://schemas.microsoft.com/office/2006/metadata/properties" ma:root="true" ma:fieldsID="8ea470ac929c7c7af892be5023869e63" ns2:_="" ns3:_="">
    <xsd:import namespace="809df02e-933b-4e2f-8191-8c4e8df767c1"/>
    <xsd:import namespace="0fdcebe7-fcc5-46e4-be20-44b9e4878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df02e-933b-4e2f-8191-8c4e8df76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cebe7-fcc5-46e4-be20-44b9e4878d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9a4fb6-634b-4fa9-8c78-2deb4222b696}" ma:internalName="TaxCatchAll" ma:showField="CatchAllData" ma:web="0fdcebe7-fcc5-46e4-be20-44b9e4878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9df02e-933b-4e2f-8191-8c4e8df767c1">
      <Terms xmlns="http://schemas.microsoft.com/office/infopath/2007/PartnerControls"/>
    </lcf76f155ced4ddcb4097134ff3c332f>
    <TaxCatchAll xmlns="0fdcebe7-fcc5-46e4-be20-44b9e4878d3a" xsi:nil="true"/>
  </documentManagement>
</p:properties>
</file>

<file path=customXml/itemProps1.xml><?xml version="1.0" encoding="utf-8"?>
<ds:datastoreItem xmlns:ds="http://schemas.openxmlformats.org/officeDocument/2006/customXml" ds:itemID="{D841C3BC-11A6-4BD3-8C41-9036CA9A7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df02e-933b-4e2f-8191-8c4e8df767c1"/>
    <ds:schemaRef ds:uri="0fdcebe7-fcc5-46e4-be20-44b9e4878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4D6389-18AB-47F4-8EAE-7EDED9A9D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543CA-70D8-4EC5-8737-FB637245B83D}">
  <ds:schemaRefs>
    <ds:schemaRef ds:uri="http://schemas.microsoft.com/office/2006/documentManagement/types"/>
    <ds:schemaRef ds:uri="http://purl.org/dc/elements/1.1/"/>
    <ds:schemaRef ds:uri="http://purl.org/dc/terms/"/>
    <ds:schemaRef ds:uri="809df02e-933b-4e2f-8191-8c4e8df767c1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0fdcebe7-fcc5-46e4-be20-44b9e4878d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681</Words>
  <Application>Microsoft Office PowerPoint</Application>
  <PresentationFormat>Widescreen</PresentationFormat>
  <Paragraphs>160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EYInterstate Light</vt:lpstr>
      <vt:lpstr>Lucida Grande</vt:lpstr>
      <vt:lpstr>Tahoma</vt:lpstr>
      <vt:lpstr>Wingdings 3</vt:lpstr>
      <vt:lpstr>2_Custom Design</vt:lpstr>
      <vt:lpstr>1_BOT-white-template</vt:lpstr>
      <vt:lpstr>5_Custom Design</vt:lpstr>
      <vt:lpstr>Office Theme</vt:lpstr>
      <vt:lpstr>think-cell Slide</vt:lpstr>
      <vt:lpstr>PowerPoint Presentation</vt:lpstr>
      <vt:lpstr>PowerPoint Presentation</vt:lpstr>
      <vt:lpstr>Milestones Since November 2025</vt:lpstr>
      <vt:lpstr>PowerPoint Presentation</vt:lpstr>
      <vt:lpstr>PowerPoint Presentation</vt:lpstr>
      <vt:lpstr>PowerPoint Presentation</vt:lpstr>
      <vt:lpstr>Key Priorities for UConn Health Waterbury include:</vt:lpstr>
      <vt:lpstr>Thank You </vt:lpstr>
    </vt:vector>
  </TitlesOfParts>
  <Company>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Shriya Gupta</dc:creator>
  <cp:lastModifiedBy>Keilty,Andrea</cp:lastModifiedBy>
  <cp:revision>19</cp:revision>
  <dcterms:created xsi:type="dcterms:W3CDTF">2026-02-20T19:14:32Z</dcterms:created>
  <dcterms:modified xsi:type="dcterms:W3CDTF">2026-02-25T02:21:27Z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0x010100580E679E2CC3DB46A0EAA873A06AEA1E</vt:lpwstr>
  </property>
  <property fmtid="{D5CDD505-2E9C-101B-9397-08002B2CF9AE}" pid="3" name="MediaServiceImageTags">
    <vt:lpwstr/>
  </property>
</Properties>
</file>