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8"/>
  </p:notesMasterIdLst>
  <p:sldIdLst>
    <p:sldId id="256" r:id="rId5"/>
    <p:sldId id="257" r:id="rId6"/>
    <p:sldId id="273" r:id="rId7"/>
    <p:sldId id="2147471086" r:id="rId8"/>
    <p:sldId id="2147471085" r:id="rId9"/>
    <p:sldId id="2147471121" r:id="rId10"/>
    <p:sldId id="2147471123" r:id="rId11"/>
    <p:sldId id="2147471087" r:id="rId12"/>
    <p:sldId id="986" r:id="rId13"/>
    <p:sldId id="984" r:id="rId14"/>
    <p:sldId id="993" r:id="rId15"/>
    <p:sldId id="2147471115" r:id="rId16"/>
    <p:sldId id="275" r:id="rId17"/>
    <p:sldId id="2147471113" r:id="rId18"/>
    <p:sldId id="2147471128" r:id="rId19"/>
    <p:sldId id="2147471108" r:id="rId20"/>
    <p:sldId id="2147471127" r:id="rId21"/>
    <p:sldId id="2147471129" r:id="rId22"/>
    <p:sldId id="274" r:id="rId23"/>
    <p:sldId id="2147471111" r:id="rId24"/>
    <p:sldId id="2147471112" r:id="rId25"/>
    <p:sldId id="2147471110" r:id="rId26"/>
    <p:sldId id="214747112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7464" userDrawn="1">
          <p15:clr>
            <a:srgbClr val="A4A3A4"/>
          </p15:clr>
        </p15:guide>
        <p15:guide id="3" orient="horz" pos="2976" userDrawn="1">
          <p15:clr>
            <a:srgbClr val="A4A3A4"/>
          </p15:clr>
        </p15:guide>
        <p15:guide id="4" pos="576" userDrawn="1">
          <p15:clr>
            <a:srgbClr val="A4A3A4"/>
          </p15:clr>
        </p15:guide>
        <p15:guide id="5" orient="horz" pos="22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DEBFC"/>
    <a:srgbClr val="F9F5F5"/>
    <a:srgbClr val="4B94FF"/>
    <a:srgbClr val="CFBFAE"/>
    <a:srgbClr val="97D8FE"/>
    <a:srgbClr val="F7EE00"/>
    <a:srgbClr val="FF0026"/>
    <a:srgbClr val="F4A311"/>
    <a:srgbClr val="D5EEFF"/>
    <a:srgbClr val="FEC7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3F153D-C3E8-C14E-AD07-FED327A892F1}" v="1" dt="2026-02-24T20:54:58.678"/>
    <p1510:client id="{AEEDFD33-64F0-DA48-A350-FA5DE9E519A0}" v="1" dt="2026-02-24T20:57:05.036"/>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guide orient="horz" pos="4008"/>
        <p:guide pos="7464"/>
        <p:guide orient="horz" pos="2976"/>
        <p:guide pos="576"/>
        <p:guide orient="horz" pos="22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oleObject" Target="https://uconn.sharepoint.com/sites/LeadershipCommunications/Shared%20Documents/Presentations/2026-02-%2025%20BOT%20Meeting/First%20Gen%20studen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7"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bar"/>
        <c:grouping val="clustered"/>
        <c:varyColors val="0"/>
        <c:ser>
          <c:idx val="0"/>
          <c:order val="0"/>
          <c:tx>
            <c:strRef>
              <c:f>Sheet1!$B$1</c:f>
              <c:strCache>
                <c:ptCount val="1"/>
                <c:pt idx="0">
                  <c:v>Non-First Gen</c:v>
                </c:pt>
              </c:strCache>
            </c:strRef>
          </c:tx>
          <c:spPr>
            <a:solidFill>
              <a:schemeClr val="bg2">
                <a:lumMod val="90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2021</c:v>
                </c:pt>
                <c:pt idx="1">
                  <c:v>Fall 2022</c:v>
                </c:pt>
                <c:pt idx="2">
                  <c:v>Fall 2023</c:v>
                </c:pt>
                <c:pt idx="3">
                  <c:v>Fall 2024</c:v>
                </c:pt>
                <c:pt idx="4">
                  <c:v>Fall 2025</c:v>
                </c:pt>
              </c:strCache>
            </c:strRef>
          </c:cat>
          <c:val>
            <c:numRef>
              <c:f>Sheet1!$B$2:$B$6</c:f>
              <c:numCache>
                <c:formatCode>#,##0</c:formatCode>
                <c:ptCount val="5"/>
                <c:pt idx="0">
                  <c:v>16179</c:v>
                </c:pt>
                <c:pt idx="1">
                  <c:v>15520</c:v>
                </c:pt>
                <c:pt idx="2">
                  <c:v>15567</c:v>
                </c:pt>
                <c:pt idx="3">
                  <c:v>16207</c:v>
                </c:pt>
                <c:pt idx="4">
                  <c:v>16918</c:v>
                </c:pt>
              </c:numCache>
            </c:numRef>
          </c:val>
          <c:extLst>
            <c:ext xmlns:c16="http://schemas.microsoft.com/office/drawing/2014/chart" uri="{C3380CC4-5D6E-409C-BE32-E72D297353CC}">
              <c16:uniqueId val="{00000000-1536-4A47-9C13-E56D9A28D8C5}"/>
            </c:ext>
          </c:extLst>
        </c:ser>
        <c:ser>
          <c:idx val="1"/>
          <c:order val="1"/>
          <c:tx>
            <c:strRef>
              <c:f>Sheet1!$C$1</c:f>
              <c:strCache>
                <c:ptCount val="1"/>
                <c:pt idx="0">
                  <c:v>First Gen</c:v>
                </c:pt>
              </c:strCache>
            </c:strRef>
          </c:tx>
          <c:spPr>
            <a:solidFill>
              <a:schemeClr val="accent1">
                <a:lumMod val="50000"/>
                <a:lumOff val="50000"/>
              </a:schemeClr>
            </a:solidFill>
            <a:ln>
              <a:noFill/>
            </a:ln>
            <a:effectLst/>
            <a:sp3d/>
          </c:spPr>
          <c:invertIfNegative val="0"/>
          <c:dLbls>
            <c:dLbl>
              <c:idx val="0"/>
              <c:layout>
                <c:manualLayout>
                  <c:x val="-4.949200124856333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36-4A47-9C13-E56D9A28D8C5}"/>
                </c:ext>
              </c:extLst>
            </c:dLbl>
            <c:dLbl>
              <c:idx val="1"/>
              <c:layout>
                <c:manualLayout>
                  <c:x val="-4.8284879266891144E-2"/>
                  <c:y val="-2.9199449946739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36-4A47-9C13-E56D9A28D8C5}"/>
                </c:ext>
              </c:extLst>
            </c:dLbl>
            <c:dLbl>
              <c:idx val="2"/>
              <c:layout>
                <c:manualLayout>
                  <c:x val="-4.7077757285218784E-2"/>
                  <c:y val="-2.9199449946739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36-4A47-9C13-E56D9A28D8C5}"/>
                </c:ext>
              </c:extLst>
            </c:dLbl>
            <c:dLbl>
              <c:idx val="3"/>
              <c:layout>
                <c:manualLayout>
                  <c:x val="-5.1906245211907891E-2"/>
                  <c:y val="-2.91994499467402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536-4A47-9C13-E56D9A28D8C5}"/>
                </c:ext>
              </c:extLst>
            </c:dLbl>
            <c:dLbl>
              <c:idx val="4"/>
              <c:layout>
                <c:manualLayout>
                  <c:x val="-4.9492001248563337E-2"/>
                  <c:y val="-2.91994499467397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36-4A47-9C13-E56D9A28D8C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Fall 2021</c:v>
                </c:pt>
                <c:pt idx="1">
                  <c:v>Fall 2022</c:v>
                </c:pt>
                <c:pt idx="2">
                  <c:v>Fall 2023</c:v>
                </c:pt>
                <c:pt idx="3">
                  <c:v>Fall 2024</c:v>
                </c:pt>
                <c:pt idx="4">
                  <c:v>Fall 2025</c:v>
                </c:pt>
              </c:strCache>
            </c:strRef>
          </c:cat>
          <c:val>
            <c:numRef>
              <c:f>Sheet1!$C$2:$C$6</c:f>
              <c:numCache>
                <c:formatCode>#,##0</c:formatCode>
                <c:ptCount val="5"/>
                <c:pt idx="0">
                  <c:v>7266</c:v>
                </c:pt>
                <c:pt idx="1">
                  <c:v>8159</c:v>
                </c:pt>
                <c:pt idx="2">
                  <c:v>8360</c:v>
                </c:pt>
                <c:pt idx="3">
                  <c:v>8676</c:v>
                </c:pt>
                <c:pt idx="4">
                  <c:v>8847</c:v>
                </c:pt>
              </c:numCache>
            </c:numRef>
          </c:val>
          <c:extLst>
            <c:ext xmlns:c16="http://schemas.microsoft.com/office/drawing/2014/chart" uri="{C3380CC4-5D6E-409C-BE32-E72D297353CC}">
              <c16:uniqueId val="{00000001-1536-4A47-9C13-E56D9A28D8C5}"/>
            </c:ext>
          </c:extLst>
        </c:ser>
        <c:dLbls>
          <c:showLegendKey val="0"/>
          <c:showVal val="1"/>
          <c:showCatName val="0"/>
          <c:showSerName val="0"/>
          <c:showPercent val="0"/>
          <c:showBubbleSize val="0"/>
        </c:dLbls>
        <c:gapWidth val="150"/>
        <c:shape val="box"/>
        <c:axId val="987956272"/>
        <c:axId val="987958000"/>
        <c:axId val="0"/>
      </c:bar3DChart>
      <c:catAx>
        <c:axId val="9879562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crossAx val="987958000"/>
        <c:crosses val="autoZero"/>
        <c:auto val="1"/>
        <c:lblAlgn val="ctr"/>
        <c:lblOffset val="100"/>
        <c:noMultiLvlLbl val="0"/>
      </c:catAx>
      <c:valAx>
        <c:axId val="987958000"/>
        <c:scaling>
          <c:orientation val="minMax"/>
        </c:scaling>
        <c:delete val="1"/>
        <c:axPos val="b"/>
        <c:majorGridlines>
          <c:spPr>
            <a:ln w="3175" cap="flat" cmpd="sng" algn="ctr">
              <a:noFill/>
              <a:round/>
            </a:ln>
            <a:effectLst/>
          </c:spPr>
        </c:majorGridlines>
        <c:numFmt formatCode="#,##0" sourceLinked="1"/>
        <c:majorTickMark val="none"/>
        <c:minorTickMark val="none"/>
        <c:tickLblPos val="nextTo"/>
        <c:crossAx val="987956272"/>
        <c:crosses val="autoZero"/>
        <c:crossBetween val="between"/>
      </c:valAx>
      <c:spPr>
        <a:noFill/>
        <a:ln>
          <a:noFill/>
        </a:ln>
        <a:effectLst/>
      </c:spPr>
    </c:plotArea>
    <c:legend>
      <c:legendPos val="b"/>
      <c:layout>
        <c:manualLayout>
          <c:xMode val="edge"/>
          <c:yMode val="edge"/>
          <c:x val="0.37426379816464228"/>
          <c:y val="0.93728372001911986"/>
          <c:w val="0.32333750788431254"/>
          <c:h val="6.2716212450165801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r>
              <a:rPr lang="en-US">
                <a:solidFill>
                  <a:schemeClr val="bg1"/>
                </a:solidFill>
              </a:rPr>
              <a:t>% of UConn Graduates Staying in CT</a:t>
            </a:r>
          </a:p>
        </c:rich>
      </c:tx>
      <c:layout>
        <c:manualLayout>
          <c:xMode val="edge"/>
          <c:yMode val="edge"/>
          <c:x val="0.28870431893687709"/>
          <c:y val="3.4494610086591708E-2"/>
        </c:manualLayout>
      </c:layout>
      <c:overlay val="0"/>
      <c:spPr>
        <a:noFill/>
        <a:ln>
          <a:noFill/>
        </a:ln>
        <a:effectLst/>
      </c:spPr>
      <c:txPr>
        <a:bodyPr rot="0" spcFirstLastPara="1" vertOverflow="ellipsis" vert="horz" wrap="square" anchor="ctr" anchorCtr="1"/>
        <a:lstStyle/>
        <a:p>
          <a:pPr>
            <a:defRPr sz="2128" b="1" i="0" u="none" strike="noStrike" kern="1200" baseline="0">
              <a:solidFill>
                <a:schemeClr val="bg1"/>
              </a:solidFill>
              <a:latin typeface="+mn-lt"/>
              <a:ea typeface="+mn-ea"/>
              <a:cs typeface="+mn-cs"/>
            </a:defRPr>
          </a:pPr>
          <a:endParaRPr lang="en-US"/>
        </a:p>
      </c:txPr>
    </c:title>
    <c:autoTitleDeleted val="0"/>
    <c:view3D>
      <c:rotX val="15"/>
      <c:rotY val="20"/>
      <c:depthPercent val="100"/>
      <c:rAngAx val="1"/>
    </c:view3D>
    <c:floor>
      <c:thickness val="0"/>
      <c:spPr>
        <a:solidFill>
          <a:srgbClr val="BDEBFC"/>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Sheet1!$B$1</c:f>
              <c:strCache>
                <c:ptCount val="1"/>
                <c:pt idx="0">
                  <c:v>CT Students</c:v>
                </c:pt>
              </c:strCache>
            </c:strRef>
          </c:tx>
          <c:spPr>
            <a:gradFill rotWithShape="1">
              <a:gsLst>
                <a:gs pos="0">
                  <a:schemeClr val="tx2">
                    <a:lumMod val="50000"/>
                    <a:lumOff val="50000"/>
                  </a:schemeClr>
                </a:gs>
                <a:gs pos="83000">
                  <a:schemeClr val="accent2">
                    <a:lumMod val="60000"/>
                    <a:lumOff val="40000"/>
                  </a:schemeClr>
                </a:gs>
                <a:gs pos="66000">
                  <a:schemeClr val="accent1">
                    <a:lumMod val="50000"/>
                    <a:lumOff val="50000"/>
                  </a:schemeClr>
                </a:gs>
                <a:gs pos="100000">
                  <a:schemeClr val="tx2">
                    <a:lumMod val="50000"/>
                    <a:lumOff val="50000"/>
                  </a:schemeClr>
                </a:gs>
              </a:gsLst>
              <a:lin ang="5400000" scaled="1"/>
            </a:gra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Sheet1!$B$2:$B$6</c:f>
              <c:numCache>
                <c:formatCode>0%</c:formatCode>
                <c:ptCount val="5"/>
                <c:pt idx="0">
                  <c:v>0.62</c:v>
                </c:pt>
                <c:pt idx="1">
                  <c:v>0.69</c:v>
                </c:pt>
                <c:pt idx="2">
                  <c:v>0.75</c:v>
                </c:pt>
                <c:pt idx="3">
                  <c:v>0.76</c:v>
                </c:pt>
                <c:pt idx="4">
                  <c:v>0.77</c:v>
                </c:pt>
              </c:numCache>
            </c:numRef>
          </c:val>
          <c:extLst>
            <c:ext xmlns:c16="http://schemas.microsoft.com/office/drawing/2014/chart" uri="{C3380CC4-5D6E-409C-BE32-E72D297353CC}">
              <c16:uniqueId val="{00000000-DF9E-DF46-9F35-AC01CD49CD4A}"/>
            </c:ext>
          </c:extLst>
        </c:ser>
        <c:ser>
          <c:idx val="2"/>
          <c:order val="1"/>
          <c:tx>
            <c:strRef>
              <c:f>Sheet1!$C$1</c:f>
              <c:strCache>
                <c:ptCount val="1"/>
                <c:pt idx="0">
                  <c:v>All Students</c:v>
                </c:pt>
              </c:strCache>
            </c:strRef>
          </c:tx>
          <c:spPr>
            <a:solidFill>
              <a:schemeClr val="bg2"/>
            </a:solidFill>
            <a:ln>
              <a:noFill/>
            </a:ln>
            <a:effectLst>
              <a:outerShdw blurRad="57150" dist="19050" dir="5400000" algn="ctr" rotWithShape="0">
                <a:srgbClr val="000000">
                  <a:alpha val="63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Sheet1!$C$2:$C$6</c:f>
              <c:numCache>
                <c:formatCode>0%</c:formatCode>
                <c:ptCount val="5"/>
                <c:pt idx="0">
                  <c:v>0.63</c:v>
                </c:pt>
                <c:pt idx="1">
                  <c:v>0.65</c:v>
                </c:pt>
                <c:pt idx="2">
                  <c:v>0.68</c:v>
                </c:pt>
                <c:pt idx="3">
                  <c:v>0.65</c:v>
                </c:pt>
                <c:pt idx="4">
                  <c:v>0.67</c:v>
                </c:pt>
              </c:numCache>
            </c:numRef>
          </c:val>
          <c:extLst>
            <c:ext xmlns:c16="http://schemas.microsoft.com/office/drawing/2014/chart" uri="{C3380CC4-5D6E-409C-BE32-E72D297353CC}">
              <c16:uniqueId val="{00000001-DF9E-DF46-9F35-AC01CD49CD4A}"/>
            </c:ext>
          </c:extLst>
        </c:ser>
        <c:dLbls>
          <c:showLegendKey val="0"/>
          <c:showVal val="0"/>
          <c:showCatName val="0"/>
          <c:showSerName val="0"/>
          <c:showPercent val="0"/>
          <c:showBubbleSize val="0"/>
        </c:dLbls>
        <c:gapWidth val="150"/>
        <c:shape val="box"/>
        <c:axId val="1377162799"/>
        <c:axId val="1023877631"/>
        <c:axId val="0"/>
      </c:bar3DChart>
      <c:catAx>
        <c:axId val="1377162799"/>
        <c:scaling>
          <c:orientation val="minMax"/>
        </c:scaling>
        <c:delete val="0"/>
        <c:axPos val="b"/>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23877631"/>
        <c:crosses val="autoZero"/>
        <c:auto val="1"/>
        <c:lblAlgn val="ctr"/>
        <c:lblOffset val="100"/>
        <c:noMultiLvlLbl val="0"/>
      </c:catAx>
      <c:valAx>
        <c:axId val="1023877631"/>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1377162799"/>
        <c:crosses val="autoZero"/>
        <c:crossBetween val="between"/>
      </c:valAx>
      <c:spPr>
        <a:noFill/>
        <a:ln>
          <a:noFill/>
        </a:ln>
        <a:effectLst/>
      </c:spPr>
    </c:plotArea>
    <c:legend>
      <c:legendPos val="b"/>
      <c:layout>
        <c:manualLayout>
          <c:xMode val="edge"/>
          <c:yMode val="edge"/>
          <c:x val="0.33016375859994246"/>
          <c:y val="0.92302875630320569"/>
          <c:w val="0.30866464366372803"/>
          <c:h val="6.872116090764073E-2"/>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F69AA-C38D-8F44-B9A9-52A1C7731BF6}" type="datetimeFigureOut">
              <a:rPr lang="en-US" smtClean="0"/>
              <a:t>2/24/26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8043F-3876-1A45-AF40-E129FB48471C}" type="slidenum">
              <a:rPr lang="en-US" smtClean="0"/>
              <a:t>‹#›</a:t>
            </a:fld>
            <a:endParaRPr lang="en-US"/>
          </a:p>
        </p:txBody>
      </p:sp>
    </p:spTree>
    <p:extLst>
      <p:ext uri="{BB962C8B-B14F-4D97-AF65-F5344CB8AC3E}">
        <p14:creationId xmlns:p14="http://schemas.microsoft.com/office/powerpoint/2010/main" val="1975333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clarivate.com/highly-cited-researcher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27A7D-F736-C046-BB36-07096529FA07}" type="slidenum">
              <a:rPr lang="en-US" smtClean="0"/>
              <a:t>2</a:t>
            </a:fld>
            <a:endParaRPr lang="en-US"/>
          </a:p>
        </p:txBody>
      </p:sp>
    </p:spTree>
    <p:extLst>
      <p:ext uri="{BB962C8B-B14F-4D97-AF65-F5344CB8AC3E}">
        <p14:creationId xmlns:p14="http://schemas.microsoft.com/office/powerpoint/2010/main" val="217235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Universities were shortlisted if they met at least one of the following conditions: </a:t>
            </a:r>
          </a:p>
          <a:p>
            <a:r>
              <a:rPr lang="en-US" sz="1200" b="0" i="0" u="none" strike="noStrike" kern="1200">
                <a:solidFill>
                  <a:schemeClr val="tx1"/>
                </a:solidFill>
                <a:effectLst/>
                <a:latin typeface="+mn-lt"/>
                <a:ea typeface="+mn-ea"/>
                <a:cs typeface="+mn-cs"/>
              </a:rPr>
              <a:t>At least one of the highly cited researchers, according to </a:t>
            </a:r>
            <a:r>
              <a:rPr lang="en-US" sz="1200" b="0" i="0" u="sng" strike="noStrike" kern="1200">
                <a:solidFill>
                  <a:schemeClr val="tx1"/>
                </a:solidFill>
                <a:effectLst/>
                <a:latin typeface="+mn-lt"/>
                <a:ea typeface="+mn-ea"/>
                <a:cs typeface="+mn-cs"/>
                <a:hlinkClick r:id="rId3"/>
              </a:rPr>
              <a:t>Clarivate</a:t>
            </a:r>
            <a:r>
              <a:rPr lang="en-US" sz="1200" b="0" i="0" u="none" strike="noStrike" kern="1200">
                <a:solidFill>
                  <a:schemeClr val="tx1"/>
                </a:solidFill>
                <a:effectLst/>
                <a:latin typeface="+mn-lt"/>
                <a:ea typeface="+mn-ea"/>
                <a:cs typeface="+mn-cs"/>
              </a:rPr>
              <a:t>, is among their faculty, </a:t>
            </a:r>
          </a:p>
          <a:p>
            <a:r>
              <a:rPr lang="en-US" sz="1200" b="0" i="0" u="none" strike="noStrike" kern="1200">
                <a:solidFill>
                  <a:schemeClr val="tx1"/>
                </a:solidFill>
                <a:effectLst/>
                <a:latin typeface="+mn-lt"/>
                <a:ea typeface="+mn-ea"/>
                <a:cs typeface="+mn-cs"/>
              </a:rPr>
              <a:t>They are among the most renowned and frequently mentioned institutions, or </a:t>
            </a:r>
          </a:p>
          <a:p>
            <a:r>
              <a:rPr lang="en-US" sz="1200" b="0" i="0" u="none" strike="noStrike" kern="1200">
                <a:solidFill>
                  <a:schemeClr val="tx1"/>
                </a:solidFill>
                <a:effectLst/>
                <a:latin typeface="+mn-lt"/>
                <a:ea typeface="+mn-ea"/>
                <a:cs typeface="+mn-cs"/>
              </a:rPr>
              <a:t>They applied through the open call to action published on </a:t>
            </a:r>
            <a:r>
              <a:rPr lang="en-US" sz="1200" b="0" i="0" u="none" strike="noStrike" kern="1200" err="1">
                <a:solidFill>
                  <a:schemeClr val="tx1"/>
                </a:solidFill>
                <a:effectLst/>
                <a:latin typeface="+mn-lt"/>
                <a:ea typeface="+mn-ea"/>
                <a:cs typeface="+mn-cs"/>
              </a:rPr>
              <a:t>TIME.com</a:t>
            </a:r>
            <a:r>
              <a:rPr lang="en-US" sz="1200" b="0" i="0" u="none" strike="noStrike" kern="1200">
                <a:solidFill>
                  <a:schemeClr val="tx1"/>
                </a:solidFill>
                <a:effectLst/>
                <a:latin typeface="+mn-lt"/>
                <a:ea typeface="+mn-ea"/>
                <a:cs typeface="+mn-cs"/>
              </a:rPr>
              <a:t>.</a:t>
            </a:r>
          </a:p>
          <a:p>
            <a:r>
              <a:rPr lang="en-US" sz="1200" b="0" i="0" u="none" strike="noStrike" kern="1200">
                <a:solidFill>
                  <a:schemeClr val="tx1"/>
                </a:solidFill>
                <a:effectLst/>
                <a:latin typeface="+mn-lt"/>
                <a:ea typeface="+mn-ea"/>
                <a:cs typeface="+mn-cs"/>
              </a:rPr>
              <a:t>The analysis is structured around three key pillars: academic capacity &amp; performance, innovation &amp; economic impact, and global engagement. Institutions receive scores on each pillar, which are then aggregated into a final score used to produce the ranking.</a:t>
            </a:r>
          </a:p>
          <a:p>
            <a:r>
              <a:rPr lang="en-US" sz="1200" b="0" i="0" u="none" strike="noStrike" kern="1200">
                <a:solidFill>
                  <a:schemeClr val="tx1"/>
                </a:solidFill>
                <a:effectLst/>
                <a:latin typeface="+mn-lt"/>
                <a:ea typeface="+mn-ea"/>
                <a:cs typeface="+mn-cs"/>
              </a:rPr>
              <a:t>The ranking acknowledges key limitations in global university comparisons. Given uneven reporting across countries, the Statista R team triangulated international, national, and university-supplied data to improve consistency. The study assesses many outputs relative to institutional inputs or country averages to reduce bias from differing contexts.</a:t>
            </a:r>
          </a:p>
          <a:p>
            <a:r>
              <a:rPr lang="en-US" sz="1200" b="0" i="0" u="none" strike="noStrike" kern="1200">
                <a:solidFill>
                  <a:schemeClr val="tx1"/>
                </a:solidFill>
                <a:effectLst/>
                <a:latin typeface="+mn-lt"/>
                <a:ea typeface="+mn-ea"/>
                <a:cs typeface="+mn-cs"/>
              </a:rPr>
              <a:t>Accordingly, the study incorporates regional and national factors to contextualize academic performance and account for institutional starting positions, extending beyond purchasing power parity (PPP) to include additional relevant factors.</a:t>
            </a:r>
          </a:p>
          <a:p>
            <a:r>
              <a:rPr lang="en-US" sz="1200" b="0" i="0" u="none" strike="noStrike" kern="1200">
                <a:solidFill>
                  <a:schemeClr val="tx1"/>
                </a:solidFill>
                <a:effectLst/>
                <a:latin typeface="+mn-lt"/>
                <a:ea typeface="+mn-ea"/>
                <a:cs typeface="+mn-cs"/>
              </a:rPr>
              <a:t>The framework of academic capacity &amp; performance, innovation &amp; economic impact, and global engagement retains the classical components used in higher education assessments, such as the learning environment and academic output, while integrating measures of societal and economic impact and the international reach of institutions. </a:t>
            </a:r>
          </a:p>
          <a:p>
            <a:r>
              <a:rPr lang="en-US" sz="1200" b="0" i="0" u="none" strike="noStrike" kern="1200">
                <a:solidFill>
                  <a:schemeClr val="tx1"/>
                </a:solidFill>
                <a:effectLst/>
                <a:latin typeface="+mn-lt"/>
                <a:ea typeface="+mn-ea"/>
                <a:cs typeface="+mn-cs"/>
              </a:rPr>
              <a:t>In addition, Statista R places particular emphasis on indicators that link universities to real-world innovation, labor-market outcomes, and internationalization. These pillars are operationalized through a broad set of quantitative indicators derived from global and national datasets as well as institutional submissions, which are normalized and aggregated according to a transparent weighting scheme. The three pillars are weighted as follows in the overall scoring model: 60% academic capacity &amp; performance, 30% innovation &amp; economic impact, and 10% global engagement.</a:t>
            </a:r>
          </a:p>
          <a:p>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D098043F-3876-1A45-AF40-E129FB48471C}" type="slidenum">
              <a:rPr lang="en-US" smtClean="0"/>
              <a:t>16</a:t>
            </a:fld>
            <a:endParaRPr lang="en-US"/>
          </a:p>
        </p:txBody>
      </p:sp>
    </p:spTree>
    <p:extLst>
      <p:ext uri="{BB962C8B-B14F-4D97-AF65-F5344CB8AC3E}">
        <p14:creationId xmlns:p14="http://schemas.microsoft.com/office/powerpoint/2010/main" val="20179927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01409-935A-824C-9ADC-439A5E06B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7209D5-5893-5856-0D3B-35DB4ABCB7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312D1-7B25-B170-08E3-A7074589BF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Focusing on Signature Research Initiatives and Rankings</a:t>
            </a:r>
          </a:p>
          <a:p>
            <a:endParaRPr lang="en-US"/>
          </a:p>
        </p:txBody>
      </p:sp>
      <p:sp>
        <p:nvSpPr>
          <p:cNvPr id="4" name="Slide Number Placeholder 3">
            <a:extLst>
              <a:ext uri="{FF2B5EF4-FFF2-40B4-BE49-F238E27FC236}">
                <a16:creationId xmlns:a16="http://schemas.microsoft.com/office/drawing/2014/main" id="{6B0D3DDE-1F98-FD0D-5772-5F3FC52391CF}"/>
              </a:ext>
            </a:extLst>
          </p:cNvPr>
          <p:cNvSpPr>
            <a:spLocks noGrp="1"/>
          </p:cNvSpPr>
          <p:nvPr>
            <p:ph type="sldNum" sz="quarter" idx="5"/>
          </p:nvPr>
        </p:nvSpPr>
        <p:spPr/>
        <p:txBody>
          <a:bodyPr/>
          <a:lstStyle/>
          <a:p>
            <a:fld id="{D098043F-3876-1A45-AF40-E129FB48471C}" type="slidenum">
              <a:rPr lang="en-US" smtClean="0"/>
              <a:t>17</a:t>
            </a:fld>
            <a:endParaRPr lang="en-US"/>
          </a:p>
        </p:txBody>
      </p:sp>
    </p:spTree>
    <p:extLst>
      <p:ext uri="{BB962C8B-B14F-4D97-AF65-F5344CB8AC3E}">
        <p14:creationId xmlns:p14="http://schemas.microsoft.com/office/powerpoint/2010/main" val="3794626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9ACEC-B5CB-2B1B-FBCD-0EE811502A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757821-3549-AAAB-A01A-843B872868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BF5A4-C0C4-6A10-EFDE-274B9AB508B1}"/>
              </a:ext>
            </a:extLst>
          </p:cNvPr>
          <p:cNvSpPr>
            <a:spLocks noGrp="1"/>
          </p:cNvSpPr>
          <p:nvPr>
            <p:ph type="body" idx="1"/>
          </p:nvPr>
        </p:nvSpPr>
        <p:spPr/>
        <p:txBody>
          <a:bodyPr/>
          <a:lstStyle/>
          <a:p>
            <a:r>
              <a:rPr lang="en-US"/>
              <a:t>The University of Connecticut will launch three bold initiatives at UConn Waterbury, offering early college opportunities for Waterbury high school students, a new Waterbury campus pathway for nursing students, and innovative STEM experiences. Made possible by transformational investments from the Elisabeth C. DeLuca Foundation, these combined efforts will expand college access, accelerate student success, and address critical workforce shortages in nursing and STEM fields across the state. </a:t>
            </a:r>
          </a:p>
        </p:txBody>
      </p:sp>
      <p:sp>
        <p:nvSpPr>
          <p:cNvPr id="4" name="Slide Number Placeholder 3">
            <a:extLst>
              <a:ext uri="{FF2B5EF4-FFF2-40B4-BE49-F238E27FC236}">
                <a16:creationId xmlns:a16="http://schemas.microsoft.com/office/drawing/2014/main" id="{04DCBBDA-6C17-52F0-5715-0DC785616126}"/>
              </a:ext>
            </a:extLst>
          </p:cNvPr>
          <p:cNvSpPr>
            <a:spLocks noGrp="1"/>
          </p:cNvSpPr>
          <p:nvPr>
            <p:ph type="sldNum" sz="quarter" idx="5"/>
          </p:nvPr>
        </p:nvSpPr>
        <p:spPr/>
        <p:txBody>
          <a:bodyPr/>
          <a:lstStyle/>
          <a:p>
            <a:fld id="{D098043F-3876-1A45-AF40-E129FB48471C}" type="slidenum">
              <a:rPr lang="en-US" smtClean="0"/>
              <a:t>21</a:t>
            </a:fld>
            <a:endParaRPr lang="en-US"/>
          </a:p>
        </p:txBody>
      </p:sp>
    </p:spTree>
    <p:extLst>
      <p:ext uri="{BB962C8B-B14F-4D97-AF65-F5344CB8AC3E}">
        <p14:creationId xmlns:p14="http://schemas.microsoft.com/office/powerpoint/2010/main" val="410149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8043F-3876-1A45-AF40-E129FB48471C}" type="slidenum">
              <a:rPr lang="en-US" smtClean="0"/>
              <a:t>22</a:t>
            </a:fld>
            <a:endParaRPr lang="en-US"/>
          </a:p>
        </p:txBody>
      </p:sp>
    </p:spTree>
    <p:extLst>
      <p:ext uri="{BB962C8B-B14F-4D97-AF65-F5344CB8AC3E}">
        <p14:creationId xmlns:p14="http://schemas.microsoft.com/office/powerpoint/2010/main" val="1051026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D27A7D-F736-C046-BB36-07096529FA07}" type="slidenum">
              <a:rPr lang="en-US" smtClean="0"/>
              <a:t>5</a:t>
            </a:fld>
            <a:endParaRPr lang="en-US"/>
          </a:p>
        </p:txBody>
      </p:sp>
    </p:spTree>
    <p:extLst>
      <p:ext uri="{BB962C8B-B14F-4D97-AF65-F5344CB8AC3E}">
        <p14:creationId xmlns:p14="http://schemas.microsoft.com/office/powerpoint/2010/main" val="2654185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8043F-3876-1A45-AF40-E129FB48471C}" type="slidenum">
              <a:rPr lang="en-US" smtClean="0"/>
              <a:t>8</a:t>
            </a:fld>
            <a:endParaRPr lang="en-US"/>
          </a:p>
        </p:txBody>
      </p:sp>
    </p:spTree>
    <p:extLst>
      <p:ext uri="{BB962C8B-B14F-4D97-AF65-F5344CB8AC3E}">
        <p14:creationId xmlns:p14="http://schemas.microsoft.com/office/powerpoint/2010/main" val="1011409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8043F-3876-1A45-AF40-E129FB48471C}" type="slidenum">
              <a:rPr lang="en-US" smtClean="0"/>
              <a:t>9</a:t>
            </a:fld>
            <a:endParaRPr lang="en-US"/>
          </a:p>
        </p:txBody>
      </p:sp>
    </p:spTree>
    <p:extLst>
      <p:ext uri="{BB962C8B-B14F-4D97-AF65-F5344CB8AC3E}">
        <p14:creationId xmlns:p14="http://schemas.microsoft.com/office/powerpoint/2010/main" val="2109345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8043F-3876-1A45-AF40-E129FB48471C}" type="slidenum">
              <a:rPr lang="en-US" smtClean="0"/>
              <a:t>10</a:t>
            </a:fld>
            <a:endParaRPr lang="en-US"/>
          </a:p>
        </p:txBody>
      </p:sp>
    </p:spTree>
    <p:extLst>
      <p:ext uri="{BB962C8B-B14F-4D97-AF65-F5344CB8AC3E}">
        <p14:creationId xmlns:p14="http://schemas.microsoft.com/office/powerpoint/2010/main" val="2099844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098043F-3876-1A45-AF40-E129FB48471C}" type="slidenum">
              <a:rPr lang="en-US" smtClean="0"/>
              <a:t>11</a:t>
            </a:fld>
            <a:endParaRPr lang="en-US"/>
          </a:p>
        </p:txBody>
      </p:sp>
    </p:spTree>
    <p:extLst>
      <p:ext uri="{BB962C8B-B14F-4D97-AF65-F5344CB8AC3E}">
        <p14:creationId xmlns:p14="http://schemas.microsoft.com/office/powerpoint/2010/main" val="532878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Focusing on Signature Research Initiatives and Rankings</a:t>
            </a:r>
          </a:p>
          <a:p>
            <a:endParaRPr lang="en-US"/>
          </a:p>
        </p:txBody>
      </p:sp>
      <p:sp>
        <p:nvSpPr>
          <p:cNvPr id="4" name="Slide Number Placeholder 3"/>
          <p:cNvSpPr>
            <a:spLocks noGrp="1"/>
          </p:cNvSpPr>
          <p:nvPr>
            <p:ph type="sldNum" sz="quarter" idx="5"/>
          </p:nvPr>
        </p:nvSpPr>
        <p:spPr/>
        <p:txBody>
          <a:bodyPr/>
          <a:lstStyle/>
          <a:p>
            <a:fld id="{D098043F-3876-1A45-AF40-E129FB48471C}" type="slidenum">
              <a:rPr lang="en-US" smtClean="0"/>
              <a:t>13</a:t>
            </a:fld>
            <a:endParaRPr lang="en-US"/>
          </a:p>
        </p:txBody>
      </p:sp>
    </p:spTree>
    <p:extLst>
      <p:ext uri="{BB962C8B-B14F-4D97-AF65-F5344CB8AC3E}">
        <p14:creationId xmlns:p14="http://schemas.microsoft.com/office/powerpoint/2010/main" val="1123775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04292-4C19-2EE1-DDF5-B60DB1B654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A85A24-AC4D-0FF2-7B69-03EF5BA05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E7429C-DC05-ACA2-CBD3-981E3DFFCDEC}"/>
              </a:ext>
            </a:extLst>
          </p:cNvPr>
          <p:cNvSpPr>
            <a:spLocks noGrp="1"/>
          </p:cNvSpPr>
          <p:nvPr>
            <p:ph type="body" idx="1"/>
          </p:nvPr>
        </p:nvSpPr>
        <p:spPr/>
        <p:txBody>
          <a:bodyPr/>
          <a:lstStyle/>
          <a:p>
            <a:r>
              <a:rPr lang="en-US"/>
              <a:t>Goal:  Genesis Mission will develop an integrated platform that connects the world’s best supercomputers, experimental facilities, AI systems, and unique datasets across every major scientific domain to double the productivity and impact of American research and innovation within a decade.</a:t>
            </a:r>
          </a:p>
          <a:p>
            <a:endParaRPr lang="en-US"/>
          </a:p>
          <a:p>
            <a:endParaRPr lang="en-US"/>
          </a:p>
        </p:txBody>
      </p:sp>
      <p:sp>
        <p:nvSpPr>
          <p:cNvPr id="4" name="Slide Number Placeholder 3">
            <a:extLst>
              <a:ext uri="{FF2B5EF4-FFF2-40B4-BE49-F238E27FC236}">
                <a16:creationId xmlns:a16="http://schemas.microsoft.com/office/drawing/2014/main" id="{CA1656D7-B7DF-C28C-5724-598E1382F153}"/>
              </a:ext>
            </a:extLst>
          </p:cNvPr>
          <p:cNvSpPr>
            <a:spLocks noGrp="1"/>
          </p:cNvSpPr>
          <p:nvPr>
            <p:ph type="sldNum" sz="quarter" idx="5"/>
          </p:nvPr>
        </p:nvSpPr>
        <p:spPr/>
        <p:txBody>
          <a:bodyPr/>
          <a:lstStyle/>
          <a:p>
            <a:fld id="{D098043F-3876-1A45-AF40-E129FB48471C}" type="slidenum">
              <a:rPr lang="en-US" smtClean="0"/>
              <a:t>14</a:t>
            </a:fld>
            <a:endParaRPr lang="en-US"/>
          </a:p>
        </p:txBody>
      </p:sp>
    </p:spTree>
    <p:extLst>
      <p:ext uri="{BB962C8B-B14F-4D97-AF65-F5344CB8AC3E}">
        <p14:creationId xmlns:p14="http://schemas.microsoft.com/office/powerpoint/2010/main" val="644791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1CD74-D2FF-6960-905E-5F8A6B89B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F5599-1150-8533-5A8C-B8D82712F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8C10B-CF3D-66CF-6C10-D40B7962719D}"/>
              </a:ext>
            </a:extLst>
          </p:cNvPr>
          <p:cNvSpPr>
            <a:spLocks noGrp="1"/>
          </p:cNvSpPr>
          <p:nvPr>
            <p:ph type="body" idx="1"/>
          </p:nvPr>
        </p:nvSpPr>
        <p:spPr/>
        <p:txBody>
          <a:bodyPr/>
          <a:lstStyle/>
          <a:p>
            <a:r>
              <a:rPr lang="en-US"/>
              <a:t>American College of Neuropsychopharmacology Elects UConn’s Sarah Feldstein Ewing, Ph.D. https://</a:t>
            </a:r>
            <a:r>
              <a:rPr lang="en-US" err="1"/>
              <a:t>today.uconn.edu</a:t>
            </a:r>
            <a:r>
              <a:rPr lang="en-US"/>
              <a:t>/2026/01/american-college-of-neuropsychopharmacology-elects-uconns-sarah-feldstein-ewing-ph-d/</a:t>
            </a:r>
          </a:p>
        </p:txBody>
      </p:sp>
      <p:sp>
        <p:nvSpPr>
          <p:cNvPr id="4" name="Slide Number Placeholder 3">
            <a:extLst>
              <a:ext uri="{FF2B5EF4-FFF2-40B4-BE49-F238E27FC236}">
                <a16:creationId xmlns:a16="http://schemas.microsoft.com/office/drawing/2014/main" id="{F88C0253-81E2-6D3D-17DA-F5C687B0C620}"/>
              </a:ext>
            </a:extLst>
          </p:cNvPr>
          <p:cNvSpPr>
            <a:spLocks noGrp="1"/>
          </p:cNvSpPr>
          <p:nvPr>
            <p:ph type="sldNum" sz="quarter" idx="5"/>
          </p:nvPr>
        </p:nvSpPr>
        <p:spPr/>
        <p:txBody>
          <a:bodyPr/>
          <a:lstStyle/>
          <a:p>
            <a:fld id="{50D27A7D-F736-C046-BB36-07096529FA07}" type="slidenum">
              <a:rPr lang="en-US" smtClean="0"/>
              <a:t>15</a:t>
            </a:fld>
            <a:endParaRPr lang="en-US"/>
          </a:p>
        </p:txBody>
      </p:sp>
    </p:spTree>
    <p:extLst>
      <p:ext uri="{BB962C8B-B14F-4D97-AF65-F5344CB8AC3E}">
        <p14:creationId xmlns:p14="http://schemas.microsoft.com/office/powerpoint/2010/main" val="1732176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B23BE-1FED-5116-E9D9-930C8B95B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F308B5-0433-D00B-7C24-CB1308A99C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54713C-B947-4450-AA45-87B7BA61E2B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89AF277-9ACE-456F-51FA-06F5DCAAC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A1E5C-F420-39E1-7AC7-D44B2CBFFCC9}"/>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1785503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E1AB-629C-17FB-C036-D3413AA766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4A7726-34BD-E6ED-8569-6F6141B933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61983B-3B40-14A4-F07D-3F86026D97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A72DCC-7CCA-1553-E6EC-202E95E24E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7833E-5E46-5CCA-B8E1-734C08578FF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C204F3-4F29-1154-9440-E33F0C88005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C11AFB1-D475-EBFA-DB89-2D9AE4BFA6F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FC70B5A-64EE-1FE8-2068-79AAD6DAFEB0}"/>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839917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4265F3-DBFF-4761-87CE-9C0A32B539F7}"/>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09F1961-F126-A7F1-B465-A7C55E63656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F067ED4-1646-1541-32D6-E351BA13CCB4}"/>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242511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D1843-4B6B-FA7A-86F2-05363DD27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BA1DDA-7BA4-527E-ED70-FFBC8E44A4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9A6AF3-2A47-BA65-FD17-E41B64CF1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E1E13D-D031-AFE9-BAB0-E105A79273E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798B067-3F62-15FA-3A6C-69C8E07862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1A4FD7-306C-0CD8-3F8D-C97DB86AECB1}"/>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900521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7D30-4FF5-9289-327A-5DFEF767C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386936-7021-ADA2-0913-BE9F8E81D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3AC8C6-3B41-CBC8-4306-AD9770A6D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3D7670-D44E-1735-F067-EFB5D4CFA04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6EE2C4B-7797-4A9D-2E4D-A0032F19D1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E19FA7-996F-FF63-057D-3117960373E0}"/>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13963456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DF6F-468A-A3BF-E706-B79E63CA7F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6D2CFC-B708-DC1F-A5C6-252FDC0C3A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77103-9515-3EF2-F34A-469D6CE5267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63AE87A-2896-9241-4D08-DF312A007C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D2E9EC-E4D9-ADB7-956F-A69D891BFA4A}"/>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2769117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03C551-9AA2-B1CA-AC73-CAA95A90DC1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C3F845-563C-DDAD-E53F-E5914D2CDB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44F10-343B-CAFB-3091-1F27926603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1D2F49D-36E7-E8DA-DC88-3910599856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BED11C-4554-6B51-1542-266F73607244}"/>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4129407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935D4F8-61A3-5DFF-3F95-24E8A680C870}"/>
              </a:ext>
            </a:extLst>
          </p:cNvPr>
          <p:cNvSpPr>
            <a:spLocks noGrp="1"/>
          </p:cNvSpPr>
          <p:nvPr>
            <p:ph type="sldNum" sz="quarter" idx="12"/>
          </p:nvPr>
        </p:nvSpPr>
        <p:spPr/>
        <p:txBody>
          <a:bodyPr/>
          <a:lstStyle/>
          <a:p>
            <a:fld id="{48DD2650-F83D-4CF2-9798-E86FBDADB53E}" type="slidenum">
              <a:rPr lang="en-US" smtClean="0"/>
              <a:t>‹#›</a:t>
            </a:fld>
            <a:endParaRPr lang="en-US"/>
          </a:p>
        </p:txBody>
      </p:sp>
    </p:spTree>
    <p:extLst>
      <p:ext uri="{BB962C8B-B14F-4D97-AF65-F5344CB8AC3E}">
        <p14:creationId xmlns:p14="http://schemas.microsoft.com/office/powerpoint/2010/main" val="34179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A3D2E8-EB2A-3B1B-C4DA-2BF2057FEB59}"/>
              </a:ext>
            </a:extLst>
          </p:cNvPr>
          <p:cNvSpPr/>
          <p:nvPr userDrawn="1"/>
        </p:nvSpPr>
        <p:spPr>
          <a:xfrm>
            <a:off x="0" y="0"/>
            <a:ext cx="12200546" cy="6858000"/>
          </a:xfrm>
          <a:prstGeom prst="rect">
            <a:avLst/>
          </a:prstGeom>
          <a:gradFill flip="none" rotWithShape="1">
            <a:gsLst>
              <a:gs pos="26000">
                <a:scrgbClr r="0" g="0" b="0"/>
              </a:gs>
              <a:gs pos="97000">
                <a:srgbClr val="00206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74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go right">
    <p:spTree>
      <p:nvGrpSpPr>
        <p:cNvPr id="1" name=""/>
        <p:cNvGrpSpPr/>
        <p:nvPr/>
      </p:nvGrpSpPr>
      <p:grpSpPr>
        <a:xfrm>
          <a:off x="0" y="0"/>
          <a:ext cx="0" cy="0"/>
          <a:chOff x="0" y="0"/>
          <a:chExt cx="0" cy="0"/>
        </a:xfrm>
      </p:grpSpPr>
      <p:pic>
        <p:nvPicPr>
          <p:cNvPr id="8" name="Picture 7" descr="A blue and white background&#10;&#10;AI-generated content may be incorrect.">
            <a:extLst>
              <a:ext uri="{FF2B5EF4-FFF2-40B4-BE49-F238E27FC236}">
                <a16:creationId xmlns:a16="http://schemas.microsoft.com/office/drawing/2014/main" id="{E17AF7EB-9AA2-F588-2A33-1D9F22852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228"/>
            <a:ext cx="12192000" cy="6843772"/>
          </a:xfrm>
          <a:prstGeom prst="rect">
            <a:avLst/>
          </a:prstGeom>
        </p:spPr>
      </p:pic>
      <p:sp>
        <p:nvSpPr>
          <p:cNvPr id="2" name="Title 1">
            <a:extLst>
              <a:ext uri="{FF2B5EF4-FFF2-40B4-BE49-F238E27FC236}">
                <a16:creationId xmlns:a16="http://schemas.microsoft.com/office/drawing/2014/main" id="{68E7C1F7-A0C4-BA55-EE36-7EF46B471D29}"/>
              </a:ext>
            </a:extLst>
          </p:cNvPr>
          <p:cNvSpPr>
            <a:spLocks noGrp="1"/>
          </p:cNvSpPr>
          <p:nvPr>
            <p:ph type="title"/>
          </p:nvPr>
        </p:nvSpPr>
        <p:spPr>
          <a:xfrm>
            <a:off x="398756" y="281067"/>
            <a:ext cx="11388090" cy="852054"/>
          </a:xfrm>
        </p:spPr>
        <p:txBody>
          <a:bodyPr/>
          <a:lstStyle>
            <a:lvl1pPr>
              <a:defRPr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45D994A-C264-374D-F8F7-934BBBCC61ED}"/>
              </a:ext>
            </a:extLst>
          </p:cNvPr>
          <p:cNvSpPr>
            <a:spLocks noGrp="1"/>
          </p:cNvSpPr>
          <p:nvPr>
            <p:ph idx="1"/>
          </p:nvPr>
        </p:nvSpPr>
        <p:spPr>
          <a:xfrm>
            <a:off x="381001" y="1251751"/>
            <a:ext cx="11429998" cy="4925212"/>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4F4143-0129-68A7-43B0-4F0CC8C65F2F}"/>
              </a:ext>
            </a:extLst>
          </p:cNvPr>
          <p:cNvSpPr>
            <a:spLocks noGrp="1"/>
          </p:cNvSpPr>
          <p:nvPr>
            <p:ph type="sldNum" sz="quarter" idx="12"/>
          </p:nvPr>
        </p:nvSpPr>
        <p:spPr>
          <a:xfrm>
            <a:off x="11538442" y="6359049"/>
            <a:ext cx="546878" cy="365125"/>
          </a:xfrm>
        </p:spPr>
        <p:txBody>
          <a:bodyPr/>
          <a:lstStyle>
            <a:lvl1pPr>
              <a:defRPr sz="1000">
                <a:solidFill>
                  <a:schemeClr val="bg1"/>
                </a:solidFill>
              </a:defRPr>
            </a:lvl1pPr>
          </a:lstStyle>
          <a:p>
            <a:fld id="{C81ED74F-DA7C-C34D-A09E-9C1784511AAA}" type="slidenum">
              <a:rPr lang="en-US" smtClean="0"/>
              <a:pPr/>
              <a:t>‹#›</a:t>
            </a:fld>
            <a:endParaRPr lang="en-US" sz="1000"/>
          </a:p>
        </p:txBody>
      </p:sp>
      <p:pic>
        <p:nvPicPr>
          <p:cNvPr id="10" name="Picture 9" descr="A white letter o on a black background&#10;&#10;AI-generated content may be incorrect.">
            <a:extLst>
              <a:ext uri="{FF2B5EF4-FFF2-40B4-BE49-F238E27FC236}">
                <a16:creationId xmlns:a16="http://schemas.microsoft.com/office/drawing/2014/main" id="{980F2357-9A6E-0F02-D7A3-1D6775A4FB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24645" y="6392636"/>
            <a:ext cx="1413797" cy="297949"/>
          </a:xfrm>
          <a:prstGeom prst="rect">
            <a:avLst/>
          </a:prstGeom>
        </p:spPr>
      </p:pic>
    </p:spTree>
    <p:extLst>
      <p:ext uri="{BB962C8B-B14F-4D97-AF65-F5344CB8AC3E}">
        <p14:creationId xmlns:p14="http://schemas.microsoft.com/office/powerpoint/2010/main" val="1815370605"/>
      </p:ext>
    </p:extLst>
  </p:cSld>
  <p:clrMapOvr>
    <a:masterClrMapping/>
  </p:clrMapOvr>
  <p:extLst>
    <p:ext uri="{DCECCB84-F9BA-43D5-87BE-67443E8EF086}">
      <p15:sldGuideLst xmlns:p15="http://schemas.microsoft.com/office/powerpoint/2012/main">
        <p15:guide id="1" pos="3840" userDrawn="1">
          <p15:clr>
            <a:srgbClr val="FBAE40"/>
          </p15:clr>
        </p15:guide>
        <p15:guide id="2" pos="240" userDrawn="1">
          <p15:clr>
            <a:srgbClr val="FBAE40"/>
          </p15:clr>
        </p15:guide>
        <p15:guide id="3" pos="7440" userDrawn="1">
          <p15:clr>
            <a:srgbClr val="FBAE40"/>
          </p15:clr>
        </p15:guide>
        <p15:guide id="4" orient="horz" pos="5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logo left">
    <p:spTree>
      <p:nvGrpSpPr>
        <p:cNvPr id="1" name=""/>
        <p:cNvGrpSpPr/>
        <p:nvPr/>
      </p:nvGrpSpPr>
      <p:grpSpPr>
        <a:xfrm>
          <a:off x="0" y="0"/>
          <a:ext cx="0" cy="0"/>
          <a:chOff x="0" y="0"/>
          <a:chExt cx="0" cy="0"/>
        </a:xfrm>
      </p:grpSpPr>
      <p:pic>
        <p:nvPicPr>
          <p:cNvPr id="8" name="Picture 7" descr="A blue and white background&#10;&#10;AI-generated content may be incorrect.">
            <a:extLst>
              <a:ext uri="{FF2B5EF4-FFF2-40B4-BE49-F238E27FC236}">
                <a16:creationId xmlns:a16="http://schemas.microsoft.com/office/drawing/2014/main" id="{E17AF7EB-9AA2-F588-2A33-1D9F22852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350"/>
            <a:ext cx="12192000" cy="6843772"/>
          </a:xfrm>
          <a:prstGeom prst="rect">
            <a:avLst/>
          </a:prstGeom>
        </p:spPr>
      </p:pic>
      <p:sp>
        <p:nvSpPr>
          <p:cNvPr id="2" name="Title 1">
            <a:extLst>
              <a:ext uri="{FF2B5EF4-FFF2-40B4-BE49-F238E27FC236}">
                <a16:creationId xmlns:a16="http://schemas.microsoft.com/office/drawing/2014/main" id="{68E7C1F7-A0C4-BA55-EE36-7EF46B471D29}"/>
              </a:ext>
            </a:extLst>
          </p:cNvPr>
          <p:cNvSpPr>
            <a:spLocks noGrp="1"/>
          </p:cNvSpPr>
          <p:nvPr>
            <p:ph type="title"/>
          </p:nvPr>
        </p:nvSpPr>
        <p:spPr>
          <a:xfrm>
            <a:off x="401955" y="266832"/>
            <a:ext cx="11388090" cy="858045"/>
          </a:xfrm>
        </p:spPr>
        <p:txBody>
          <a:bodyPr/>
          <a:lstStyle>
            <a:lvl1pPr>
              <a:defRPr b="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45D994A-C264-374D-F8F7-934BBBCC61ED}"/>
              </a:ext>
            </a:extLst>
          </p:cNvPr>
          <p:cNvSpPr>
            <a:spLocks noGrp="1"/>
          </p:cNvSpPr>
          <p:nvPr>
            <p:ph idx="1"/>
          </p:nvPr>
        </p:nvSpPr>
        <p:spPr>
          <a:xfrm>
            <a:off x="405153" y="1225118"/>
            <a:ext cx="11388089" cy="4951845"/>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04F4143-0129-68A7-43B0-4F0CC8C65F2F}"/>
              </a:ext>
            </a:extLst>
          </p:cNvPr>
          <p:cNvSpPr>
            <a:spLocks noGrp="1"/>
          </p:cNvSpPr>
          <p:nvPr>
            <p:ph type="sldNum" sz="quarter" idx="12"/>
          </p:nvPr>
        </p:nvSpPr>
        <p:spPr>
          <a:xfrm>
            <a:off x="11538442" y="6359049"/>
            <a:ext cx="546878" cy="365125"/>
          </a:xfrm>
        </p:spPr>
        <p:txBody>
          <a:bodyPr/>
          <a:lstStyle>
            <a:lvl1pPr>
              <a:defRPr sz="1000">
                <a:solidFill>
                  <a:schemeClr val="bg1"/>
                </a:solidFill>
              </a:defRPr>
            </a:lvl1pPr>
          </a:lstStyle>
          <a:p>
            <a:fld id="{C81ED74F-DA7C-C34D-A09E-9C1784511AAA}" type="slidenum">
              <a:rPr lang="en-US" smtClean="0"/>
              <a:pPr/>
              <a:t>‹#›</a:t>
            </a:fld>
            <a:endParaRPr lang="en-US" sz="1000"/>
          </a:p>
        </p:txBody>
      </p:sp>
      <p:pic>
        <p:nvPicPr>
          <p:cNvPr id="10" name="Picture 9" descr="A white letter o on a black background&#10;&#10;AI-generated content may be incorrect.">
            <a:extLst>
              <a:ext uri="{FF2B5EF4-FFF2-40B4-BE49-F238E27FC236}">
                <a16:creationId xmlns:a16="http://schemas.microsoft.com/office/drawing/2014/main" id="{980F2357-9A6E-0F02-D7A3-1D6775A4FB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26678" y="6392636"/>
            <a:ext cx="1413797" cy="297949"/>
          </a:xfrm>
          <a:prstGeom prst="rect">
            <a:avLst/>
          </a:prstGeom>
        </p:spPr>
      </p:pic>
    </p:spTree>
    <p:extLst>
      <p:ext uri="{BB962C8B-B14F-4D97-AF65-F5344CB8AC3E}">
        <p14:creationId xmlns:p14="http://schemas.microsoft.com/office/powerpoint/2010/main" val="2001202045"/>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guide id="3" pos="7440">
          <p15:clr>
            <a:srgbClr val="FBAE40"/>
          </p15:clr>
        </p15:guide>
        <p15:guide id="4" orient="horz" pos="5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dient blank">
    <p:spTree>
      <p:nvGrpSpPr>
        <p:cNvPr id="1" name=""/>
        <p:cNvGrpSpPr/>
        <p:nvPr/>
      </p:nvGrpSpPr>
      <p:grpSpPr>
        <a:xfrm>
          <a:off x="0" y="0"/>
          <a:ext cx="0" cy="0"/>
          <a:chOff x="0" y="0"/>
          <a:chExt cx="0" cy="0"/>
        </a:xfrm>
      </p:grpSpPr>
      <p:pic>
        <p:nvPicPr>
          <p:cNvPr id="8" name="Picture 7" descr="A blue and white background&#10;&#10;AI-generated content may be incorrect.">
            <a:extLst>
              <a:ext uri="{FF2B5EF4-FFF2-40B4-BE49-F238E27FC236}">
                <a16:creationId xmlns:a16="http://schemas.microsoft.com/office/drawing/2014/main" id="{E17AF7EB-9AA2-F588-2A33-1D9F228522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4228"/>
            <a:ext cx="12192000" cy="6843772"/>
          </a:xfrm>
          <a:prstGeom prst="rect">
            <a:avLst/>
          </a:prstGeom>
        </p:spPr>
      </p:pic>
      <p:sp>
        <p:nvSpPr>
          <p:cNvPr id="6" name="Slide Number Placeholder 5">
            <a:extLst>
              <a:ext uri="{FF2B5EF4-FFF2-40B4-BE49-F238E27FC236}">
                <a16:creationId xmlns:a16="http://schemas.microsoft.com/office/drawing/2014/main" id="{404F4143-0129-68A7-43B0-4F0CC8C65F2F}"/>
              </a:ext>
            </a:extLst>
          </p:cNvPr>
          <p:cNvSpPr>
            <a:spLocks noGrp="1"/>
          </p:cNvSpPr>
          <p:nvPr>
            <p:ph type="sldNum" sz="quarter" idx="12"/>
          </p:nvPr>
        </p:nvSpPr>
        <p:spPr>
          <a:xfrm>
            <a:off x="11538442" y="6359049"/>
            <a:ext cx="546878" cy="365125"/>
          </a:xfrm>
        </p:spPr>
        <p:txBody>
          <a:bodyPr/>
          <a:lstStyle>
            <a:lvl1pPr>
              <a:defRPr sz="1000">
                <a:solidFill>
                  <a:schemeClr val="bg1"/>
                </a:solidFill>
              </a:defRPr>
            </a:lvl1pPr>
          </a:lstStyle>
          <a:p>
            <a:fld id="{C81ED74F-DA7C-C34D-A09E-9C1784511AAA}" type="slidenum">
              <a:rPr lang="en-US" smtClean="0"/>
              <a:pPr/>
              <a:t>‹#›</a:t>
            </a:fld>
            <a:endParaRPr lang="en-US" sz="1000"/>
          </a:p>
        </p:txBody>
      </p:sp>
    </p:spTree>
    <p:extLst>
      <p:ext uri="{BB962C8B-B14F-4D97-AF65-F5344CB8AC3E}">
        <p14:creationId xmlns:p14="http://schemas.microsoft.com/office/powerpoint/2010/main" val="2646149969"/>
      </p:ext>
    </p:extLst>
  </p:cSld>
  <p:clrMapOvr>
    <a:masterClrMapping/>
  </p:clrMapOvr>
  <p:extLst>
    <p:ext uri="{DCECCB84-F9BA-43D5-87BE-67443E8EF086}">
      <p15:sldGuideLst xmlns:p15="http://schemas.microsoft.com/office/powerpoint/2012/main">
        <p15:guide id="1" pos="3840">
          <p15:clr>
            <a:srgbClr val="FBAE40"/>
          </p15:clr>
        </p15:guide>
        <p15:guide id="2" pos="240">
          <p15:clr>
            <a:srgbClr val="FBAE40"/>
          </p15:clr>
        </p15:guide>
        <p15:guide id="3" pos="7440">
          <p15:clr>
            <a:srgbClr val="FBAE40"/>
          </p15:clr>
        </p15:guide>
        <p15:guide id="4" orient="horz" pos="79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ue, no gradien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B953-8A9E-DF78-3FB9-0357A773AB28}"/>
              </a:ext>
            </a:extLst>
          </p:cNvPr>
          <p:cNvSpPr>
            <a:spLocks noGrp="1"/>
          </p:cNvSpPr>
          <p:nvPr>
            <p:ph type="title"/>
          </p:nvPr>
        </p:nvSpPr>
        <p:spPr>
          <a:xfrm>
            <a:off x="412954" y="252109"/>
            <a:ext cx="11400503" cy="832667"/>
          </a:xfrm>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8F9F3A74-FA39-E877-6837-6973C98FE68B}"/>
              </a:ext>
            </a:extLst>
          </p:cNvPr>
          <p:cNvSpPr>
            <a:spLocks noGrp="1"/>
          </p:cNvSpPr>
          <p:nvPr>
            <p:ph type="dt" sz="half" idx="10"/>
          </p:nvPr>
        </p:nvSpPr>
        <p:spPr/>
        <p:txBody>
          <a:bodyPr/>
          <a:lstStyle>
            <a:lvl1pPr>
              <a:defRPr>
                <a:solidFill>
                  <a:schemeClr val="bg1"/>
                </a:solidFill>
              </a:defRPr>
            </a:lvl1pPr>
          </a:lstStyle>
          <a:p>
            <a:endParaRPr lang="en-US"/>
          </a:p>
        </p:txBody>
      </p:sp>
      <p:sp>
        <p:nvSpPr>
          <p:cNvPr id="4" name="Footer Placeholder 3">
            <a:extLst>
              <a:ext uri="{FF2B5EF4-FFF2-40B4-BE49-F238E27FC236}">
                <a16:creationId xmlns:a16="http://schemas.microsoft.com/office/drawing/2014/main" id="{DE67D3C5-A6F9-3B6A-88C5-35F85FB1E169}"/>
              </a:ext>
            </a:extLst>
          </p:cNvPr>
          <p:cNvSpPr>
            <a:spLocks noGrp="1"/>
          </p:cNvSpPr>
          <p:nvPr>
            <p:ph type="ftr" sz="quarter" idx="11"/>
          </p:nvPr>
        </p:nvSpPr>
        <p:spPr/>
        <p:txBody>
          <a:bodyPr/>
          <a:lstStyle>
            <a:lvl1pPr>
              <a:defRPr>
                <a:solidFill>
                  <a:schemeClr val="bg1"/>
                </a:solidFill>
              </a:defRPr>
            </a:lvl1pPr>
          </a:lstStyle>
          <a:p>
            <a:endParaRPr lang="en-US">
              <a:solidFill>
                <a:schemeClr val="bg1"/>
              </a:solidFill>
            </a:endParaRPr>
          </a:p>
        </p:txBody>
      </p:sp>
      <p:sp>
        <p:nvSpPr>
          <p:cNvPr id="5" name="Slide Number Placeholder 4">
            <a:extLst>
              <a:ext uri="{FF2B5EF4-FFF2-40B4-BE49-F238E27FC236}">
                <a16:creationId xmlns:a16="http://schemas.microsoft.com/office/drawing/2014/main" id="{1CC33B3D-C753-13BF-71AE-37DC5546EF77}"/>
              </a:ext>
            </a:extLst>
          </p:cNvPr>
          <p:cNvSpPr>
            <a:spLocks noGrp="1"/>
          </p:cNvSpPr>
          <p:nvPr>
            <p:ph type="sldNum" sz="quarter" idx="12"/>
          </p:nvPr>
        </p:nvSpPr>
        <p:spPr>
          <a:xfrm>
            <a:off x="9377512" y="6356350"/>
            <a:ext cx="2743200" cy="365125"/>
          </a:xfrm>
        </p:spPr>
        <p:txBody>
          <a:bodyPr/>
          <a:lstStyle>
            <a:lvl1pPr>
              <a:defRPr>
                <a:solidFill>
                  <a:schemeClr val="bg1"/>
                </a:solidFill>
              </a:defRPr>
            </a:lvl1pPr>
          </a:lstStyle>
          <a:p>
            <a:fld id="{C81ED74F-DA7C-C34D-A09E-9C1784511AAA}" type="slidenum">
              <a:rPr lang="en-US" smtClean="0"/>
              <a:pPr/>
              <a:t>‹#›</a:t>
            </a:fld>
            <a:endParaRPr lang="en-US"/>
          </a:p>
        </p:txBody>
      </p:sp>
    </p:spTree>
    <p:extLst>
      <p:ext uri="{BB962C8B-B14F-4D97-AF65-F5344CB8AC3E}">
        <p14:creationId xmlns:p14="http://schemas.microsoft.com/office/powerpoint/2010/main" val="4290687135"/>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lue, no gradient logo righ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B953-8A9E-DF78-3FB9-0357A773AB28}"/>
              </a:ext>
            </a:extLst>
          </p:cNvPr>
          <p:cNvSpPr>
            <a:spLocks noGrp="1"/>
          </p:cNvSpPr>
          <p:nvPr>
            <p:ph type="title"/>
          </p:nvPr>
        </p:nvSpPr>
        <p:spPr>
          <a:xfrm>
            <a:off x="395748" y="349316"/>
            <a:ext cx="11400503" cy="681094"/>
          </a:xfrm>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1CC33B3D-C753-13BF-71AE-37DC5546EF77}"/>
              </a:ext>
            </a:extLst>
          </p:cNvPr>
          <p:cNvSpPr>
            <a:spLocks noGrp="1"/>
          </p:cNvSpPr>
          <p:nvPr>
            <p:ph type="sldNum" sz="quarter" idx="12"/>
          </p:nvPr>
        </p:nvSpPr>
        <p:spPr>
          <a:xfrm>
            <a:off x="9377512" y="6356350"/>
            <a:ext cx="2743200" cy="365125"/>
          </a:xfrm>
        </p:spPr>
        <p:txBody>
          <a:bodyPr/>
          <a:lstStyle>
            <a:lvl1pPr>
              <a:defRPr>
                <a:solidFill>
                  <a:schemeClr val="bg1"/>
                </a:solidFill>
              </a:defRPr>
            </a:lvl1pPr>
          </a:lstStyle>
          <a:p>
            <a:fld id="{C81ED74F-DA7C-C34D-A09E-9C1784511AAA}" type="slidenum">
              <a:rPr lang="en-US" smtClean="0"/>
              <a:pPr/>
              <a:t>‹#›</a:t>
            </a:fld>
            <a:endParaRPr lang="en-US"/>
          </a:p>
        </p:txBody>
      </p:sp>
      <p:pic>
        <p:nvPicPr>
          <p:cNvPr id="3" name="Picture 2" descr="A white letter o on a black background&#10;&#10;AI-generated content may be incorrect.">
            <a:extLst>
              <a:ext uri="{FF2B5EF4-FFF2-40B4-BE49-F238E27FC236}">
                <a16:creationId xmlns:a16="http://schemas.microsoft.com/office/drawing/2014/main" id="{77607B9D-36C8-19D0-EDF5-5E275EAF6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24645" y="6392636"/>
            <a:ext cx="1413797" cy="297949"/>
          </a:xfrm>
          <a:prstGeom prst="rect">
            <a:avLst/>
          </a:prstGeom>
        </p:spPr>
      </p:pic>
    </p:spTree>
    <p:extLst>
      <p:ext uri="{BB962C8B-B14F-4D97-AF65-F5344CB8AC3E}">
        <p14:creationId xmlns:p14="http://schemas.microsoft.com/office/powerpoint/2010/main" val="1740642153"/>
      </p:ext>
    </p:extLst>
  </p:cSld>
  <p:clrMapOvr>
    <a:masterClrMapping/>
  </p:clrMapOvr>
  <p:extLst>
    <p:ext uri="{DCECCB84-F9BA-43D5-87BE-67443E8EF086}">
      <p15:sldGuideLst xmlns:p15="http://schemas.microsoft.com/office/powerpoint/2012/main">
        <p15:guide id="1" orient="horz" pos="552" userDrawn="1">
          <p15:clr>
            <a:srgbClr val="FBAE40"/>
          </p15:clr>
        </p15:guide>
        <p15:guide id="2" pos="2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blue, no gradient, logo lef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B953-8A9E-DF78-3FB9-0357A773AB28}"/>
              </a:ext>
            </a:extLst>
          </p:cNvPr>
          <p:cNvSpPr>
            <a:spLocks noGrp="1"/>
          </p:cNvSpPr>
          <p:nvPr>
            <p:ph type="title"/>
          </p:nvPr>
        </p:nvSpPr>
        <p:spPr>
          <a:xfrm>
            <a:off x="412954" y="262383"/>
            <a:ext cx="11400503" cy="832667"/>
          </a:xfrm>
        </p:spPr>
        <p:txBody>
          <a:bodyPr/>
          <a:lstStyle>
            <a:lvl1pPr>
              <a:defRPr>
                <a:solidFill>
                  <a:schemeClr val="bg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1CC33B3D-C753-13BF-71AE-37DC5546EF77}"/>
              </a:ext>
            </a:extLst>
          </p:cNvPr>
          <p:cNvSpPr>
            <a:spLocks noGrp="1"/>
          </p:cNvSpPr>
          <p:nvPr>
            <p:ph type="sldNum" sz="quarter" idx="12"/>
          </p:nvPr>
        </p:nvSpPr>
        <p:spPr>
          <a:xfrm>
            <a:off x="9377512" y="6356350"/>
            <a:ext cx="2743200" cy="365125"/>
          </a:xfrm>
        </p:spPr>
        <p:txBody>
          <a:bodyPr/>
          <a:lstStyle>
            <a:lvl1pPr>
              <a:defRPr>
                <a:solidFill>
                  <a:schemeClr val="bg1"/>
                </a:solidFill>
              </a:defRPr>
            </a:lvl1pPr>
          </a:lstStyle>
          <a:p>
            <a:fld id="{C81ED74F-DA7C-C34D-A09E-9C1784511AAA}" type="slidenum">
              <a:rPr lang="en-US" smtClean="0"/>
              <a:pPr/>
              <a:t>‹#›</a:t>
            </a:fld>
            <a:endParaRPr lang="en-US"/>
          </a:p>
        </p:txBody>
      </p:sp>
      <p:pic>
        <p:nvPicPr>
          <p:cNvPr id="6" name="Picture 5" descr="A white letter o on a black background&#10;&#10;AI-generated content may be incorrect.">
            <a:extLst>
              <a:ext uri="{FF2B5EF4-FFF2-40B4-BE49-F238E27FC236}">
                <a16:creationId xmlns:a16="http://schemas.microsoft.com/office/drawing/2014/main" id="{0CA1F8C9-40D0-4A53-F6FD-586D2742E8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6678" y="6392636"/>
            <a:ext cx="1413797" cy="297949"/>
          </a:xfrm>
          <a:prstGeom prst="rect">
            <a:avLst/>
          </a:prstGeom>
        </p:spPr>
      </p:pic>
    </p:spTree>
    <p:extLst>
      <p:ext uri="{BB962C8B-B14F-4D97-AF65-F5344CB8AC3E}">
        <p14:creationId xmlns:p14="http://schemas.microsoft.com/office/powerpoint/2010/main" val="3390832776"/>
      </p:ext>
    </p:extLst>
  </p:cSld>
  <p:clrMapOvr>
    <a:masterClrMapping/>
  </p:clrMapOvr>
  <p:extLst>
    <p:ext uri="{DCECCB84-F9BA-43D5-87BE-67443E8EF086}">
      <p15:sldGuideLst xmlns:p15="http://schemas.microsoft.com/office/powerpoint/2012/main">
        <p15:guide id="1" orient="horz" pos="528" userDrawn="1">
          <p15:clr>
            <a:srgbClr val="FBAE40"/>
          </p15:clr>
        </p15:guide>
        <p15:guide id="2"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9424-F700-8645-F440-3C0DF3DF9B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7403EA-F822-59D3-6D09-A77D9FDFFD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C5E1FC-B988-99DE-3057-2361D755A3A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B738CC4-EA78-5D50-CF08-1245D76D1C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98CE0D-F574-9350-AB88-54E0ACDD5F0D}"/>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127754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CE9A-6156-B9CA-9E88-075CCAAD7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A0FA13-CA33-BBAC-0295-EF33AF074D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059569-E12D-F476-405A-7E5868C423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6F740B-B861-0111-4369-C0C087D5DCE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E71248E-8AB7-23F3-6035-CD4BE6FEA1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525AEF-E188-669F-2B34-F6D390C04F0F}"/>
              </a:ext>
            </a:extLst>
          </p:cNvPr>
          <p:cNvSpPr>
            <a:spLocks noGrp="1"/>
          </p:cNvSpPr>
          <p:nvPr>
            <p:ph type="sldNum" sz="quarter" idx="12"/>
          </p:nvPr>
        </p:nvSpPr>
        <p:spPr/>
        <p:txBody>
          <a:bodyPr/>
          <a:lstStyle/>
          <a:p>
            <a:fld id="{C81ED74F-DA7C-C34D-A09E-9C1784511AAA}" type="slidenum">
              <a:rPr lang="en-US" smtClean="0"/>
              <a:t>‹#›</a:t>
            </a:fld>
            <a:endParaRPr lang="en-US"/>
          </a:p>
        </p:txBody>
      </p:sp>
    </p:spTree>
    <p:extLst>
      <p:ext uri="{BB962C8B-B14F-4D97-AF65-F5344CB8AC3E}">
        <p14:creationId xmlns:p14="http://schemas.microsoft.com/office/powerpoint/2010/main" val="164332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9B6097-0489-7216-7A20-4EA74213E9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F39E18-92D9-C008-A546-F0A60D6A3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3FEF4-D027-5560-63E9-EB807EE25B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50">
                <a:solidFill>
                  <a:schemeClr val="tx1">
                    <a:tint val="82000"/>
                  </a:schemeClr>
                </a:solidFill>
                <a:latin typeface="Arial" panose="020B0604020202020204" pitchFamily="34" charset="0"/>
                <a:cs typeface="Arial" panose="020B0604020202020204" pitchFamily="34" charset="0"/>
              </a:defRPr>
            </a:lvl1pPr>
          </a:lstStyle>
          <a:p>
            <a:endParaRPr lang="en-US"/>
          </a:p>
        </p:txBody>
      </p:sp>
      <p:sp>
        <p:nvSpPr>
          <p:cNvPr id="5" name="Footer Placeholder 4">
            <a:extLst>
              <a:ext uri="{FF2B5EF4-FFF2-40B4-BE49-F238E27FC236}">
                <a16:creationId xmlns:a16="http://schemas.microsoft.com/office/drawing/2014/main" id="{3641F362-B95E-6571-BBC1-A0048A408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50">
                <a:solidFill>
                  <a:schemeClr val="tx1">
                    <a:tint val="82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ECC12E54-29C2-BBAD-C288-60F99514C8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50">
                <a:solidFill>
                  <a:schemeClr val="tx1">
                    <a:tint val="82000"/>
                  </a:schemeClr>
                </a:solidFill>
                <a:latin typeface="Arial" panose="020B0604020202020204" pitchFamily="34" charset="0"/>
                <a:cs typeface="Arial" panose="020B0604020202020204" pitchFamily="34" charset="0"/>
              </a:defRPr>
            </a:lvl1pPr>
          </a:lstStyle>
          <a:p>
            <a:fld id="{C81ED74F-DA7C-C34D-A09E-9C1784511AAA}" type="slidenum">
              <a:rPr lang="en-US" smtClean="0"/>
              <a:pPr/>
              <a:t>‹#›</a:t>
            </a:fld>
            <a:endParaRPr lang="en-US"/>
          </a:p>
        </p:txBody>
      </p:sp>
    </p:spTree>
    <p:extLst>
      <p:ext uri="{BB962C8B-B14F-4D97-AF65-F5344CB8AC3E}">
        <p14:creationId xmlns:p14="http://schemas.microsoft.com/office/powerpoint/2010/main" val="3799557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4" r:id="rId4"/>
    <p:sldLayoutId id="2147483654" r:id="rId5"/>
    <p:sldLayoutId id="2147483663" r:id="rId6"/>
    <p:sldLayoutId id="2147483662" r:id="rId7"/>
    <p:sldLayoutId id="2147483651" r:id="rId8"/>
    <p:sldLayoutId id="2147483652" r:id="rId9"/>
    <p:sldLayoutId id="2147483653" r:id="rId10"/>
    <p:sldLayoutId id="2147483655" r:id="rId11"/>
    <p:sldLayoutId id="2147483656" r:id="rId12"/>
    <p:sldLayoutId id="2147483657" r:id="rId13"/>
    <p:sldLayoutId id="2147483658" r:id="rId14"/>
    <p:sldLayoutId id="2147483659" r:id="rId15"/>
    <p:sldLayoutId id="2147483665" r:id="rId16"/>
    <p:sldLayoutId id="2147483666"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hyperlink" Target="https://time.com/7358185/top-universities-globally-2026/" TargetMode="Externa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EAF4-1E15-8977-8094-A9B93ED8ECD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646E01C7-B802-47A8-5120-94932F2B366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F1E8BF66-5E47-31BD-C738-63355C6908B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5" name="Title 2">
            <a:extLst>
              <a:ext uri="{FF2B5EF4-FFF2-40B4-BE49-F238E27FC236}">
                <a16:creationId xmlns:a16="http://schemas.microsoft.com/office/drawing/2014/main" id="{7058053F-DE7D-0C1C-99CF-A7C4C9B0E348}"/>
              </a:ext>
            </a:extLst>
          </p:cNvPr>
          <p:cNvSpPr txBox="1">
            <a:spLocks/>
          </p:cNvSpPr>
          <p:nvPr/>
        </p:nvSpPr>
        <p:spPr>
          <a:xfrm>
            <a:off x="-142809" y="4418675"/>
            <a:ext cx="6022733" cy="1189037"/>
          </a:xfrm>
          <a:prstGeom prst="rect">
            <a:avLst/>
          </a:prstGeom>
          <a:solidFill>
            <a:schemeClr val="bg1">
              <a:alpha val="42000"/>
            </a:schemeClr>
          </a:solidFill>
          <a:effectLst>
            <a:softEdge rad="193122"/>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pPr algn="ctr"/>
            <a:r>
              <a:rPr lang="en-US" b="1">
                <a:latin typeface="+mn-lt"/>
              </a:rPr>
              <a:t>President’s Update</a:t>
            </a:r>
          </a:p>
        </p:txBody>
      </p:sp>
      <p:sp>
        <p:nvSpPr>
          <p:cNvPr id="6" name="TextBox 5">
            <a:extLst>
              <a:ext uri="{FF2B5EF4-FFF2-40B4-BE49-F238E27FC236}">
                <a16:creationId xmlns:a16="http://schemas.microsoft.com/office/drawing/2014/main" id="{F775F608-7FFB-2DAA-181A-82669B9702DD}"/>
              </a:ext>
            </a:extLst>
          </p:cNvPr>
          <p:cNvSpPr txBox="1"/>
          <p:nvPr/>
        </p:nvSpPr>
        <p:spPr>
          <a:xfrm>
            <a:off x="307135" y="5957625"/>
            <a:ext cx="2827952" cy="630942"/>
          </a:xfrm>
          <a:prstGeom prst="rect">
            <a:avLst/>
          </a:prstGeom>
          <a:solidFill>
            <a:schemeClr val="bg1">
              <a:alpha val="27938"/>
            </a:schemeClr>
          </a:solidFill>
          <a:effectLst>
            <a:softEdge rad="72196"/>
          </a:effectLst>
        </p:spPr>
        <p:txBody>
          <a:bodyPr wrap="square" rtlCol="0">
            <a:spAutoFit/>
          </a:bodyPr>
          <a:lstStyle/>
          <a:p>
            <a:pPr>
              <a:spcAft>
                <a:spcPts val="600"/>
              </a:spcAft>
            </a:pPr>
            <a:r>
              <a:rPr lang="en-US" sz="1600" b="1">
                <a:solidFill>
                  <a:schemeClr val="accent1"/>
                </a:solidFill>
                <a:latin typeface="Arial" panose="020B0604020202020204" pitchFamily="34" charset="0"/>
                <a:cs typeface="Arial" panose="020B0604020202020204" pitchFamily="34" charset="0"/>
              </a:rPr>
              <a:t>Board of Trustees Meeting  </a:t>
            </a:r>
          </a:p>
          <a:p>
            <a:r>
              <a:rPr lang="en-US" sz="1400">
                <a:solidFill>
                  <a:schemeClr val="accent1"/>
                </a:solidFill>
                <a:latin typeface="Arial" panose="020B0604020202020204" pitchFamily="34" charset="0"/>
                <a:cs typeface="Arial" panose="020B0604020202020204" pitchFamily="34" charset="0"/>
              </a:rPr>
              <a:t>25 February 2026</a:t>
            </a:r>
            <a:endParaRPr lang="en-US" sz="2800">
              <a:solidFill>
                <a:schemeClr val="accent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00FA30BC-AD31-7F16-687D-8E3C3749F0C8}"/>
              </a:ext>
            </a:extLst>
          </p:cNvPr>
          <p:cNvSpPr txBox="1"/>
          <p:nvPr/>
        </p:nvSpPr>
        <p:spPr>
          <a:xfrm>
            <a:off x="307135" y="5228126"/>
            <a:ext cx="2935796" cy="461665"/>
          </a:xfrm>
          <a:prstGeom prst="rect">
            <a:avLst/>
          </a:prstGeom>
          <a:solidFill>
            <a:schemeClr val="bg1">
              <a:alpha val="28607"/>
            </a:schemeClr>
          </a:solidFill>
          <a:effectLst>
            <a:softEdge rad="73401"/>
          </a:effectLst>
        </p:spPr>
        <p:txBody>
          <a:bodyPr wrap="square" rtlCol="0">
            <a:spAutoFit/>
          </a:bodyPr>
          <a:lstStyle/>
          <a:p>
            <a:pPr>
              <a:spcAft>
                <a:spcPts val="600"/>
              </a:spcAft>
            </a:pPr>
            <a:r>
              <a:rPr lang="en-US" sz="2400" b="1">
                <a:solidFill>
                  <a:schemeClr val="accent1"/>
                </a:solidFill>
                <a:latin typeface="Arial" panose="020B0604020202020204" pitchFamily="34" charset="0"/>
                <a:cs typeface="Arial" panose="020B0604020202020204" pitchFamily="34" charset="0"/>
              </a:rPr>
              <a:t>Dr. Radenka Maric</a:t>
            </a:r>
          </a:p>
        </p:txBody>
      </p:sp>
      <p:pic>
        <p:nvPicPr>
          <p:cNvPr id="11" name="Picture 10" descr="A blue letter on a black background&#10;&#10;AI-generated content may be incorrect.">
            <a:extLst>
              <a:ext uri="{FF2B5EF4-FFF2-40B4-BE49-F238E27FC236}">
                <a16:creationId xmlns:a16="http://schemas.microsoft.com/office/drawing/2014/main" id="{0D217E42-2527-6B74-03CD-CE2BAF410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18333" y="5756667"/>
            <a:ext cx="2966533" cy="618028"/>
          </a:xfrm>
          <a:prstGeom prst="rect">
            <a:avLst/>
          </a:prstGeom>
          <a:solidFill>
            <a:schemeClr val="bg1">
              <a:alpha val="19647"/>
            </a:schemeClr>
          </a:solidFill>
          <a:effectLst>
            <a:softEdge rad="0"/>
          </a:effectLst>
        </p:spPr>
      </p:pic>
    </p:spTree>
    <p:extLst>
      <p:ext uri="{BB962C8B-B14F-4D97-AF65-F5344CB8AC3E}">
        <p14:creationId xmlns:p14="http://schemas.microsoft.com/office/powerpoint/2010/main" val="1609986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24E2A8-54BD-9B35-B805-F786CE3552CF}"/>
              </a:ext>
            </a:extLst>
          </p:cNvPr>
          <p:cNvSpPr/>
          <p:nvPr/>
        </p:nvSpPr>
        <p:spPr>
          <a:xfrm>
            <a:off x="0" y="0"/>
            <a:ext cx="4139194" cy="6858000"/>
          </a:xfrm>
          <a:prstGeom prst="rect">
            <a:avLst/>
          </a:prstGeom>
          <a:solidFill>
            <a:srgbClr val="000C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04CCBE8-3D20-9194-BC32-1B09641095F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3669475" y="1"/>
            <a:ext cx="8522525" cy="6857999"/>
          </a:xfrm>
          <a:prstGeom prst="rect">
            <a:avLst/>
          </a:prstGeom>
        </p:spPr>
      </p:pic>
      <p:sp>
        <p:nvSpPr>
          <p:cNvPr id="21" name="Title 1">
            <a:extLst>
              <a:ext uri="{FF2B5EF4-FFF2-40B4-BE49-F238E27FC236}">
                <a16:creationId xmlns:a16="http://schemas.microsoft.com/office/drawing/2014/main" id="{B93A714C-54C8-6DF2-B70B-B88EAF466B5F}"/>
              </a:ext>
            </a:extLst>
          </p:cNvPr>
          <p:cNvSpPr txBox="1">
            <a:spLocks/>
          </p:cNvSpPr>
          <p:nvPr/>
        </p:nvSpPr>
        <p:spPr>
          <a:xfrm>
            <a:off x="392793" y="436739"/>
            <a:ext cx="3213743" cy="1494763"/>
          </a:xfrm>
          <a:prstGeom prst="rect">
            <a:avLst/>
          </a:prstGeom>
        </p:spPr>
        <p:txBody>
          <a:bodyPr vert="horz" lIns="91440" tIns="45720" rIns="91440" bIns="45720" rtlCol="0" anchor="t">
            <a:noAutofit/>
          </a:bodyPr>
          <a:lstStyle>
            <a:lvl1pPr algn="l" defTabSz="609585" rtl="0" eaLnBrk="1" latinLnBrk="0" hangingPunct="1">
              <a:lnSpc>
                <a:spcPct val="90000"/>
              </a:lnSpc>
              <a:spcBef>
                <a:spcPct val="0"/>
              </a:spcBef>
              <a:buNone/>
              <a:defRPr sz="4800" kern="1200">
                <a:solidFill>
                  <a:srgbClr val="FFFFFF"/>
                </a:solidFill>
                <a:latin typeface="Arial"/>
                <a:ea typeface="+mj-ea"/>
                <a:cs typeface="Arial"/>
              </a:defRPr>
            </a:lvl1pPr>
          </a:lstStyle>
          <a:p>
            <a:r>
              <a:rPr lang="en-US" sz="3600" b="1">
                <a:solidFill>
                  <a:schemeClr val="bg1"/>
                </a:solidFill>
              </a:rPr>
              <a:t>Gant Science Complex </a:t>
            </a:r>
            <a:r>
              <a:rPr lang="en-US" sz="3600" b="1">
                <a:solidFill>
                  <a:srgbClr val="4B94FF"/>
                </a:solidFill>
              </a:rPr>
              <a:t>Renovations</a:t>
            </a:r>
          </a:p>
        </p:txBody>
      </p:sp>
      <p:sp>
        <p:nvSpPr>
          <p:cNvPr id="3" name="Rectangle 2">
            <a:extLst>
              <a:ext uri="{FF2B5EF4-FFF2-40B4-BE49-F238E27FC236}">
                <a16:creationId xmlns:a16="http://schemas.microsoft.com/office/drawing/2014/main" id="{367DE8A5-2869-6D75-9C1B-20D3F89CCA4D}"/>
              </a:ext>
            </a:extLst>
          </p:cNvPr>
          <p:cNvSpPr/>
          <p:nvPr/>
        </p:nvSpPr>
        <p:spPr>
          <a:xfrm>
            <a:off x="369043" y="2049220"/>
            <a:ext cx="4784848" cy="4533521"/>
          </a:xfrm>
          <a:prstGeom prst="rect">
            <a:avLst/>
          </a:prstGeom>
          <a:solidFill>
            <a:schemeClr val="bg1">
              <a:alpha val="2755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FCFE58A-5CFA-98A7-B576-DB56BDED51E4}"/>
              </a:ext>
            </a:extLst>
          </p:cNvPr>
          <p:cNvSpPr txBox="1"/>
          <p:nvPr/>
        </p:nvSpPr>
        <p:spPr>
          <a:xfrm>
            <a:off x="445351" y="2149123"/>
            <a:ext cx="4784848" cy="4339650"/>
          </a:xfrm>
          <a:prstGeom prst="rect">
            <a:avLst/>
          </a:prstGeom>
          <a:solidFill>
            <a:schemeClr val="bg1">
              <a:alpha val="75000"/>
            </a:schemeClr>
          </a:solidFill>
          <a:ln>
            <a:noFill/>
          </a:ln>
        </p:spPr>
        <p:txBody>
          <a:bodyPr wrap="square" tIns="182880" bIns="182880">
            <a:spAutoFit/>
          </a:bodyPr>
          <a:lstStyle/>
          <a:p>
            <a:pPr marL="177800" indent="-177800">
              <a:spcAft>
                <a:spcPts val="600"/>
              </a:spcAft>
              <a:buFont typeface="Arial" panose="020B0604020202020204" pitchFamily="34" charset="0"/>
              <a:buChar char="•"/>
            </a:pPr>
            <a:r>
              <a:rPr lang="en-US" sz="1700" b="1"/>
              <a:t>Phase 3 </a:t>
            </a:r>
            <a:r>
              <a:rPr lang="en-US" sz="1700"/>
              <a:t>mobilized in June 2025</a:t>
            </a:r>
          </a:p>
          <a:p>
            <a:pPr marL="177800" indent="-177800">
              <a:spcAft>
                <a:spcPts val="600"/>
              </a:spcAft>
              <a:buFont typeface="Arial" panose="020B0604020202020204" pitchFamily="34" charset="0"/>
              <a:buChar char="•"/>
            </a:pPr>
            <a:r>
              <a:rPr lang="en-US" sz="1700"/>
              <a:t>Current construction cost is $103M</a:t>
            </a:r>
          </a:p>
          <a:p>
            <a:pPr marL="177800" indent="-177800">
              <a:spcAft>
                <a:spcPts val="600"/>
              </a:spcAft>
              <a:buFont typeface="Arial" panose="020B0604020202020204" pitchFamily="34" charset="0"/>
              <a:buChar char="•"/>
            </a:pPr>
            <a:r>
              <a:rPr lang="en-US" sz="1700"/>
              <a:t>Approximately 25% complete</a:t>
            </a:r>
          </a:p>
          <a:p>
            <a:pPr marL="177800" indent="-177800">
              <a:spcAft>
                <a:spcPts val="600"/>
              </a:spcAft>
              <a:buFont typeface="Arial" panose="020B0604020202020204" pitchFamily="34" charset="0"/>
              <a:buChar char="•"/>
            </a:pPr>
            <a:r>
              <a:rPr lang="en-US" sz="1700"/>
              <a:t>Tracking on-time for December 2027 and under the total project budget</a:t>
            </a:r>
          </a:p>
          <a:p>
            <a:pPr marL="177800" indent="-177800">
              <a:buFont typeface="Arial" panose="020B0604020202020204" pitchFamily="34" charset="0"/>
              <a:buChar char="•"/>
            </a:pPr>
            <a:r>
              <a:rPr lang="en-US" sz="1700"/>
              <a:t>Current activities include:</a:t>
            </a:r>
          </a:p>
          <a:p>
            <a:pPr marL="520700" lvl="1" indent="-225425">
              <a:buFont typeface="Arial" panose="020B0604020202020204" pitchFamily="34" charset="0"/>
              <a:buChar char="•"/>
            </a:pPr>
            <a:r>
              <a:rPr lang="en-US" sz="1700"/>
              <a:t>Demolition of interior walls and finishes</a:t>
            </a:r>
          </a:p>
          <a:p>
            <a:pPr marL="520700" lvl="1" indent="-225425">
              <a:buFont typeface="Arial" panose="020B0604020202020204" pitchFamily="34" charset="0"/>
              <a:buChar char="•"/>
            </a:pPr>
            <a:r>
              <a:rPr lang="en-US" sz="1700"/>
              <a:t>Removal of outdated building systems</a:t>
            </a:r>
          </a:p>
          <a:p>
            <a:pPr marL="520700" lvl="1" indent="-225425">
              <a:buFont typeface="Arial" panose="020B0604020202020204" pitchFamily="34" charset="0"/>
              <a:buChar char="•"/>
            </a:pPr>
            <a:r>
              <a:rPr lang="en-US" sz="1700"/>
              <a:t>Abatement of regulated materials</a:t>
            </a:r>
          </a:p>
          <a:p>
            <a:pPr marL="520700" lvl="1" indent="-225425">
              <a:buFont typeface="Arial" panose="020B0604020202020204" pitchFamily="34" charset="0"/>
              <a:buChar char="•"/>
            </a:pPr>
            <a:r>
              <a:rPr lang="en-US" sz="1700"/>
              <a:t>Demolition of existing roof for construction of new fourth floor</a:t>
            </a:r>
          </a:p>
          <a:p>
            <a:pPr marL="520700" lvl="1" indent="-225425">
              <a:buFont typeface="Arial" panose="020B0604020202020204" pitchFamily="34" charset="0"/>
              <a:buChar char="•"/>
            </a:pPr>
            <a:r>
              <a:rPr lang="en-US" sz="1700"/>
              <a:t>Preparation for masonry repairs and window replacements</a:t>
            </a:r>
          </a:p>
          <a:p>
            <a:pPr marL="520700" lvl="1" indent="-225425">
              <a:buFont typeface="Arial" panose="020B0604020202020204" pitchFamily="34" charset="0"/>
              <a:buChar char="•"/>
            </a:pPr>
            <a:r>
              <a:rPr lang="en-US" sz="1700"/>
              <a:t>Exterior utility installation</a:t>
            </a:r>
          </a:p>
        </p:txBody>
      </p:sp>
      <p:sp>
        <p:nvSpPr>
          <p:cNvPr id="2" name="TextBox 1">
            <a:extLst>
              <a:ext uri="{FF2B5EF4-FFF2-40B4-BE49-F238E27FC236}">
                <a16:creationId xmlns:a16="http://schemas.microsoft.com/office/drawing/2014/main" id="{183D8697-D5E6-60FB-17B6-E0C3DA2AD707}"/>
              </a:ext>
            </a:extLst>
          </p:cNvPr>
          <p:cNvSpPr txBox="1"/>
          <p:nvPr/>
        </p:nvSpPr>
        <p:spPr>
          <a:xfrm>
            <a:off x="8119241" y="6097327"/>
            <a:ext cx="4072759" cy="369332"/>
          </a:xfrm>
          <a:prstGeom prst="rect">
            <a:avLst/>
          </a:prstGeom>
          <a:solidFill>
            <a:srgbClr val="BDEBFC">
              <a:alpha val="70831"/>
            </a:srgbClr>
          </a:solidFill>
        </p:spPr>
        <p:txBody>
          <a:bodyPr wrap="square" lIns="182880" rtlCol="0">
            <a:spAutoFit/>
          </a:bodyPr>
          <a:lstStyle>
            <a:defPPr>
              <a:defRPr lang="en-US"/>
            </a:defPPr>
            <a:lvl1pPr algn="ctr">
              <a:defRPr b="1" u="sng"/>
            </a:lvl1pPr>
          </a:lstStyle>
          <a:p>
            <a:pPr algn="l"/>
            <a:r>
              <a:rPr lang="en-US" u="none"/>
              <a:t>Phase 3 | 3</a:t>
            </a:r>
            <a:r>
              <a:rPr lang="en-US" u="none" baseline="30000"/>
              <a:t>rd</a:t>
            </a:r>
            <a:r>
              <a:rPr lang="en-US" u="none"/>
              <a:t> Floor Demolition</a:t>
            </a:r>
            <a:endParaRPr lang="en-US" b="0" u="none"/>
          </a:p>
        </p:txBody>
      </p:sp>
      <p:sp>
        <p:nvSpPr>
          <p:cNvPr id="5" name="Slide Number Placeholder 4">
            <a:extLst>
              <a:ext uri="{FF2B5EF4-FFF2-40B4-BE49-F238E27FC236}">
                <a16:creationId xmlns:a16="http://schemas.microsoft.com/office/drawing/2014/main" id="{14A5C668-648A-C68E-BBD8-77F3E2134012}"/>
              </a:ext>
            </a:extLst>
          </p:cNvPr>
          <p:cNvSpPr>
            <a:spLocks noGrp="1"/>
          </p:cNvSpPr>
          <p:nvPr>
            <p:ph type="sldNum" sz="quarter" idx="12"/>
          </p:nvPr>
        </p:nvSpPr>
        <p:spPr/>
        <p:txBody>
          <a:bodyPr/>
          <a:lstStyle/>
          <a:p>
            <a:fld id="{C81ED74F-DA7C-C34D-A09E-9C1784511AAA}" type="slidenum">
              <a:rPr lang="en-US" smtClean="0"/>
              <a:t>10</a:t>
            </a:fld>
            <a:endParaRPr lang="en-US"/>
          </a:p>
        </p:txBody>
      </p:sp>
    </p:spTree>
    <p:extLst>
      <p:ext uri="{BB962C8B-B14F-4D97-AF65-F5344CB8AC3E}">
        <p14:creationId xmlns:p14="http://schemas.microsoft.com/office/powerpoint/2010/main" val="38057374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B6F012-B3AE-F00F-DF22-F4D457AA6485}"/>
              </a:ext>
            </a:extLst>
          </p:cNvPr>
          <p:cNvSpPr/>
          <p:nvPr/>
        </p:nvSpPr>
        <p:spPr>
          <a:xfrm>
            <a:off x="0" y="0"/>
            <a:ext cx="5835694" cy="6858000"/>
          </a:xfrm>
          <a:prstGeom prst="rect">
            <a:avLst/>
          </a:prstGeom>
          <a:solidFill>
            <a:srgbClr val="000C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7E5E417-7C32-44EE-6A79-77F56668D485}"/>
              </a:ext>
            </a:extLst>
          </p:cNvPr>
          <p:cNvSpPr txBox="1"/>
          <p:nvPr/>
        </p:nvSpPr>
        <p:spPr>
          <a:xfrm>
            <a:off x="412608" y="1626289"/>
            <a:ext cx="5065835" cy="4862870"/>
          </a:xfrm>
          <a:prstGeom prst="rect">
            <a:avLst/>
          </a:prstGeom>
          <a:noFill/>
        </p:spPr>
        <p:txBody>
          <a:bodyPr wrap="square">
            <a:spAutoFit/>
          </a:bodyPr>
          <a:lstStyle>
            <a:defPPr>
              <a:defRPr lang="en-US"/>
            </a:defPPr>
            <a:lvl1pPr marL="285750" indent="-285750">
              <a:buFont typeface="Arial" panose="020B0604020202020204" pitchFamily="34" charset="0"/>
              <a:buChar char="•"/>
              <a:defRPr sz="1600"/>
            </a:lvl1pPr>
            <a:lvl2pPr marL="742950" lvl="1" indent="-285750">
              <a:buFont typeface="Arial" panose="020B0604020202020204" pitchFamily="34" charset="0"/>
              <a:buChar char="•"/>
              <a:defRPr sz="1600"/>
            </a:lvl2pPr>
          </a:lstStyle>
          <a:p>
            <a:pPr marL="177800" indent="-177800">
              <a:spcBef>
                <a:spcPts val="600"/>
              </a:spcBef>
            </a:pPr>
            <a:r>
              <a:rPr lang="en-US" sz="1800">
                <a:solidFill>
                  <a:schemeClr val="bg1"/>
                </a:solidFill>
              </a:rPr>
              <a:t>When complete, Phase 3 will have renovated approximately 104,000 gross square feet </a:t>
            </a:r>
            <a:br>
              <a:rPr lang="en-US" sz="1800">
                <a:solidFill>
                  <a:schemeClr val="bg1"/>
                </a:solidFill>
              </a:rPr>
            </a:br>
            <a:r>
              <a:rPr lang="en-US" sz="1800">
                <a:solidFill>
                  <a:schemeClr val="bg1"/>
                </a:solidFill>
              </a:rPr>
              <a:t>of space</a:t>
            </a:r>
          </a:p>
          <a:p>
            <a:pPr marL="177800" indent="-177800">
              <a:spcBef>
                <a:spcPts val="600"/>
              </a:spcBef>
            </a:pPr>
            <a:r>
              <a:rPr lang="en-US" sz="1800">
                <a:solidFill>
                  <a:schemeClr val="bg1"/>
                </a:solidFill>
              </a:rPr>
              <a:t>Renovated areas will include, but are not limited to:</a:t>
            </a:r>
          </a:p>
          <a:p>
            <a:pPr marL="520700" lvl="1" indent="-284163">
              <a:spcBef>
                <a:spcPts val="600"/>
              </a:spcBef>
            </a:pPr>
            <a:r>
              <a:rPr lang="en-US" sz="1800">
                <a:solidFill>
                  <a:schemeClr val="bg1"/>
                </a:solidFill>
              </a:rPr>
              <a:t>(20) class labs &amp; classrooms with adjoining lab supplies and lab support spaces</a:t>
            </a:r>
          </a:p>
          <a:p>
            <a:pPr marL="520700" lvl="1" indent="-284163">
              <a:spcBef>
                <a:spcPts val="600"/>
              </a:spcBef>
            </a:pPr>
            <a:r>
              <a:rPr lang="en-US" sz="1800">
                <a:solidFill>
                  <a:schemeClr val="bg1"/>
                </a:solidFill>
              </a:rPr>
              <a:t>148-person lecture hall</a:t>
            </a:r>
          </a:p>
          <a:p>
            <a:pPr marL="520700" lvl="1" indent="-284163">
              <a:spcBef>
                <a:spcPts val="600"/>
              </a:spcBef>
            </a:pPr>
            <a:r>
              <a:rPr lang="en-US" sz="1800">
                <a:solidFill>
                  <a:schemeClr val="bg1"/>
                </a:solidFill>
              </a:rPr>
              <a:t>CLAS tutoring center and advising space</a:t>
            </a:r>
          </a:p>
          <a:p>
            <a:pPr marL="520700" lvl="1" indent="-284163">
              <a:spcBef>
                <a:spcPts val="600"/>
              </a:spcBef>
            </a:pPr>
            <a:r>
              <a:rPr lang="en-US" sz="1800">
                <a:solidFill>
                  <a:schemeClr val="bg1"/>
                </a:solidFill>
              </a:rPr>
              <a:t>(5) dedicated tutoring rooms</a:t>
            </a:r>
          </a:p>
          <a:p>
            <a:pPr marL="520700" lvl="1" indent="-284163">
              <a:spcBef>
                <a:spcPts val="600"/>
              </a:spcBef>
            </a:pPr>
            <a:r>
              <a:rPr lang="en-US" sz="1800">
                <a:solidFill>
                  <a:schemeClr val="bg1"/>
                </a:solidFill>
              </a:rPr>
              <a:t>(27) shared &amp; individual offices</a:t>
            </a:r>
          </a:p>
          <a:p>
            <a:pPr marL="520700" lvl="1" indent="-284163">
              <a:spcBef>
                <a:spcPts val="600"/>
              </a:spcBef>
            </a:pPr>
            <a:r>
              <a:rPr lang="en-US" sz="1800">
                <a:solidFill>
                  <a:schemeClr val="bg1"/>
                </a:solidFill>
              </a:rPr>
              <a:t>(8) meeting rooms</a:t>
            </a:r>
          </a:p>
          <a:p>
            <a:pPr marL="520700" lvl="1" indent="-284163">
              <a:spcBef>
                <a:spcPts val="600"/>
              </a:spcBef>
            </a:pPr>
            <a:r>
              <a:rPr lang="en-US" sz="1800">
                <a:solidFill>
                  <a:schemeClr val="bg1"/>
                </a:solidFill>
              </a:rPr>
              <a:t>(2) floors of shell space with enabling infrastructure for future research-based,</a:t>
            </a:r>
            <a:br>
              <a:rPr lang="en-US" sz="1800">
                <a:solidFill>
                  <a:schemeClr val="bg1"/>
                </a:solidFill>
              </a:rPr>
            </a:br>
            <a:r>
              <a:rPr lang="en-US" sz="1800">
                <a:solidFill>
                  <a:schemeClr val="bg1"/>
                </a:solidFill>
              </a:rPr>
              <a:t>fit-outs</a:t>
            </a:r>
          </a:p>
        </p:txBody>
      </p:sp>
      <p:sp>
        <p:nvSpPr>
          <p:cNvPr id="7" name="Title 1">
            <a:extLst>
              <a:ext uri="{FF2B5EF4-FFF2-40B4-BE49-F238E27FC236}">
                <a16:creationId xmlns:a16="http://schemas.microsoft.com/office/drawing/2014/main" id="{CDC1B1DB-7B31-3CFE-0E8D-4F8EE62184A7}"/>
              </a:ext>
            </a:extLst>
          </p:cNvPr>
          <p:cNvSpPr txBox="1">
            <a:spLocks/>
          </p:cNvSpPr>
          <p:nvPr/>
        </p:nvSpPr>
        <p:spPr>
          <a:xfrm>
            <a:off x="400733" y="431575"/>
            <a:ext cx="5326369" cy="1183468"/>
          </a:xfrm>
          <a:prstGeom prst="rect">
            <a:avLst/>
          </a:prstGeom>
        </p:spPr>
        <p:txBody>
          <a:bodyPr vert="horz" lIns="91440" tIns="45720" rIns="91440" bIns="45720" rtlCol="0" anchor="t">
            <a:noAutofit/>
          </a:bodyPr>
          <a:lstStyle>
            <a:lvl1pPr algn="l" defTabSz="609585" rtl="0" eaLnBrk="1" latinLnBrk="0" hangingPunct="1">
              <a:lnSpc>
                <a:spcPct val="90000"/>
              </a:lnSpc>
              <a:spcBef>
                <a:spcPct val="0"/>
              </a:spcBef>
              <a:buNone/>
              <a:defRPr sz="4800" kern="1200">
                <a:solidFill>
                  <a:srgbClr val="FFFFFF"/>
                </a:solidFill>
                <a:latin typeface="Arial"/>
                <a:ea typeface="+mj-ea"/>
                <a:cs typeface="Arial"/>
              </a:defRPr>
            </a:lvl1pPr>
          </a:lstStyle>
          <a:p>
            <a:r>
              <a:rPr lang="en-US" sz="3600" b="1">
                <a:solidFill>
                  <a:schemeClr val="bg1"/>
                </a:solidFill>
              </a:rPr>
              <a:t>Gant Science </a:t>
            </a:r>
            <a:br>
              <a:rPr lang="en-US" sz="3600" b="1">
                <a:solidFill>
                  <a:schemeClr val="bg1"/>
                </a:solidFill>
              </a:rPr>
            </a:br>
            <a:r>
              <a:rPr lang="en-US" sz="3600" b="1">
                <a:solidFill>
                  <a:schemeClr val="bg1"/>
                </a:solidFill>
              </a:rPr>
              <a:t>Complex </a:t>
            </a:r>
            <a:r>
              <a:rPr lang="en-US" sz="3600" b="1">
                <a:solidFill>
                  <a:srgbClr val="4B94FF"/>
                </a:solidFill>
              </a:rPr>
              <a:t>Renovations</a:t>
            </a:r>
          </a:p>
        </p:txBody>
      </p:sp>
      <p:pic>
        <p:nvPicPr>
          <p:cNvPr id="9" name="Picture 8" descr="A blueprint of a building&#10;&#10;Description automatically generated">
            <a:extLst>
              <a:ext uri="{FF2B5EF4-FFF2-40B4-BE49-F238E27FC236}">
                <a16:creationId xmlns:a16="http://schemas.microsoft.com/office/drawing/2014/main" id="{2411DC67-E283-831F-2330-DF1B1F3F2E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6096000" y="2113759"/>
            <a:ext cx="3581850" cy="4658599"/>
          </a:xfrm>
          <a:prstGeom prst="rect">
            <a:avLst/>
          </a:prstGeom>
        </p:spPr>
      </p:pic>
      <p:sp>
        <p:nvSpPr>
          <p:cNvPr id="10" name="TextBox 9">
            <a:extLst>
              <a:ext uri="{FF2B5EF4-FFF2-40B4-BE49-F238E27FC236}">
                <a16:creationId xmlns:a16="http://schemas.microsoft.com/office/drawing/2014/main" id="{F7AF9027-6463-2C88-5617-EC19C39F35E4}"/>
              </a:ext>
            </a:extLst>
          </p:cNvPr>
          <p:cNvSpPr txBox="1"/>
          <p:nvPr/>
        </p:nvSpPr>
        <p:spPr>
          <a:xfrm>
            <a:off x="9520340" y="4648382"/>
            <a:ext cx="245414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effectLst/>
                <a:uLnTx/>
                <a:uFillTx/>
                <a:latin typeface="Calibri"/>
                <a:ea typeface="+mn-ea"/>
                <a:cs typeface="+mn-cs"/>
              </a:rPr>
              <a:t>GROUND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Calibri"/>
                <a:ea typeface="+mn-ea"/>
                <a:cs typeface="+mn-cs"/>
              </a:rPr>
              <a:t>Teaching Labs &amp; Support (BIO)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Calibri"/>
                <a:ea typeface="+mn-ea"/>
                <a:cs typeface="+mn-cs"/>
              </a:rPr>
              <a:t>Classrooms</a:t>
            </a:r>
            <a:br>
              <a:rPr kumimoji="0" lang="en-US" sz="1400" i="0" u="none" strike="noStrike" kern="1200" cap="none" spc="0" normalizeH="0" baseline="0" noProof="0">
                <a:ln>
                  <a:noFill/>
                </a:ln>
                <a:effectLst/>
                <a:uLnTx/>
                <a:uFillTx/>
                <a:latin typeface="Calibri"/>
                <a:ea typeface="+mn-ea"/>
                <a:cs typeface="+mn-cs"/>
              </a:rPr>
            </a:br>
            <a:r>
              <a:rPr kumimoji="0" lang="en-US" sz="1400" i="0" u="none" strike="noStrike" kern="1200" cap="none" spc="0" normalizeH="0" baseline="0" noProof="0">
                <a:ln>
                  <a:noFill/>
                </a:ln>
                <a:effectLst/>
                <a:uLnTx/>
                <a:uFillTx/>
                <a:latin typeface="Calibri"/>
                <a:ea typeface="+mn-ea"/>
                <a:cs typeface="+mn-cs"/>
              </a:rPr>
              <a:t>ITS Workspace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Calibri"/>
                <a:ea typeface="+mn-ea"/>
                <a:cs typeface="+mn-cs"/>
              </a:rPr>
              <a:t>Supply Room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Calibri"/>
                <a:ea typeface="+mn-ea"/>
                <a:cs typeface="+mn-cs"/>
              </a:rPr>
              <a:t>Advising &amp; Tutoring (CLAS)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Calibri"/>
                <a:ea typeface="+mn-ea"/>
                <a:cs typeface="+mn-cs"/>
              </a:rPr>
              <a:t>148-person Lecture Hall</a:t>
            </a:r>
          </a:p>
        </p:txBody>
      </p:sp>
      <p:sp>
        <p:nvSpPr>
          <p:cNvPr id="11" name="TextBox 10">
            <a:extLst>
              <a:ext uri="{FF2B5EF4-FFF2-40B4-BE49-F238E27FC236}">
                <a16:creationId xmlns:a16="http://schemas.microsoft.com/office/drawing/2014/main" id="{9B918C38-1FBE-C1BC-6665-088114CECA01}"/>
              </a:ext>
            </a:extLst>
          </p:cNvPr>
          <p:cNvSpPr txBox="1"/>
          <p:nvPr/>
        </p:nvSpPr>
        <p:spPr>
          <a:xfrm>
            <a:off x="9520340" y="2277982"/>
            <a:ext cx="18223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effectLst/>
                <a:uLnTx/>
                <a:uFillTx/>
                <a:latin typeface="Calibri"/>
                <a:ea typeface="+mn-ea"/>
                <a:cs typeface="+mn-cs"/>
              </a:rPr>
              <a:t>SECOND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Calibri"/>
                <a:ea typeface="+mn-ea"/>
                <a:cs typeface="+mn-cs"/>
              </a:rPr>
              <a:t>Teaching Labs</a:t>
            </a:r>
            <a:r>
              <a:rPr lang="en-US" sz="1400">
                <a:latin typeface="Calibri"/>
              </a:rPr>
              <a:t>, Offices</a:t>
            </a:r>
            <a:r>
              <a:rPr kumimoji="0" lang="en-US" sz="1400" i="0" u="none" strike="noStrike" kern="1200" cap="none" spc="0" normalizeH="0" baseline="0" noProof="0">
                <a:ln>
                  <a:noFill/>
                </a:ln>
                <a:effectLst/>
                <a:uLnTx/>
                <a:uFillTx/>
                <a:latin typeface="Calibri"/>
                <a:ea typeface="+mn-ea"/>
                <a:cs typeface="+mn-cs"/>
              </a:rPr>
              <a:t> &amp; Support (BIO)</a:t>
            </a:r>
          </a:p>
        </p:txBody>
      </p:sp>
      <p:sp>
        <p:nvSpPr>
          <p:cNvPr id="12" name="TextBox 11">
            <a:extLst>
              <a:ext uri="{FF2B5EF4-FFF2-40B4-BE49-F238E27FC236}">
                <a16:creationId xmlns:a16="http://schemas.microsoft.com/office/drawing/2014/main" id="{3D7D8EEA-2CF5-615E-5076-6B5FBD30E141}"/>
              </a:ext>
            </a:extLst>
          </p:cNvPr>
          <p:cNvSpPr txBox="1"/>
          <p:nvPr/>
        </p:nvSpPr>
        <p:spPr>
          <a:xfrm>
            <a:off x="9520340" y="1364679"/>
            <a:ext cx="20761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a:latin typeface="Calibri"/>
              </a:rPr>
              <a:t>THIRD FLOOR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Calibri"/>
              </a:rPr>
              <a:t>Shell Space (16,000 GSF)</a:t>
            </a:r>
            <a:endParaRPr kumimoji="0" lang="en-US" sz="1400" i="0" strike="noStrike" kern="1200" cap="none" spc="0" normalizeH="0" baseline="0" noProof="0">
              <a:ln>
                <a:noFill/>
              </a:ln>
              <a:effectLst/>
              <a:uLnTx/>
              <a:uFillTx/>
              <a:latin typeface="Calibri"/>
              <a:ea typeface="+mn-ea"/>
              <a:cs typeface="+mn-cs"/>
            </a:endParaRPr>
          </a:p>
        </p:txBody>
      </p:sp>
      <p:sp>
        <p:nvSpPr>
          <p:cNvPr id="14" name="TextBox 13">
            <a:extLst>
              <a:ext uri="{FF2B5EF4-FFF2-40B4-BE49-F238E27FC236}">
                <a16:creationId xmlns:a16="http://schemas.microsoft.com/office/drawing/2014/main" id="{E3F63C1E-712A-D2A8-E612-2B40301D6622}"/>
              </a:ext>
            </a:extLst>
          </p:cNvPr>
          <p:cNvSpPr txBox="1"/>
          <p:nvPr/>
        </p:nvSpPr>
        <p:spPr>
          <a:xfrm>
            <a:off x="9520340" y="3374756"/>
            <a:ext cx="18223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effectLst/>
                <a:uLnTx/>
                <a:uFillTx/>
                <a:latin typeface="Calibri"/>
                <a:ea typeface="+mn-ea"/>
                <a:cs typeface="+mn-cs"/>
              </a:rPr>
              <a:t>FIRST FLOOR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a:ln>
                  <a:noFill/>
                </a:ln>
                <a:effectLst/>
                <a:uLnTx/>
                <a:uFillTx/>
                <a:latin typeface="Calibri"/>
                <a:ea typeface="+mn-ea"/>
                <a:cs typeface="+mn-cs"/>
              </a:rPr>
              <a:t>Teaching Labs, Offices &amp; Support (EEB)</a:t>
            </a:r>
          </a:p>
        </p:txBody>
      </p:sp>
      <p:pic>
        <p:nvPicPr>
          <p:cNvPr id="15" name="Picture 14">
            <a:extLst>
              <a:ext uri="{FF2B5EF4-FFF2-40B4-BE49-F238E27FC236}">
                <a16:creationId xmlns:a16="http://schemas.microsoft.com/office/drawing/2014/main" id="{ADFEFE08-6E05-2E03-C5E2-F2932C04341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6307" y="112427"/>
            <a:ext cx="2871890" cy="2043185"/>
          </a:xfrm>
          <a:prstGeom prst="rect">
            <a:avLst/>
          </a:prstGeom>
        </p:spPr>
      </p:pic>
      <p:sp>
        <p:nvSpPr>
          <p:cNvPr id="16" name="TextBox 15">
            <a:extLst>
              <a:ext uri="{FF2B5EF4-FFF2-40B4-BE49-F238E27FC236}">
                <a16:creationId xmlns:a16="http://schemas.microsoft.com/office/drawing/2014/main" id="{794018F2-A676-ECD9-7402-055BA3E40BA7}"/>
              </a:ext>
            </a:extLst>
          </p:cNvPr>
          <p:cNvSpPr txBox="1"/>
          <p:nvPr/>
        </p:nvSpPr>
        <p:spPr>
          <a:xfrm>
            <a:off x="9520340" y="360324"/>
            <a:ext cx="2335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u="sng">
                <a:latin typeface="Calibri"/>
              </a:rPr>
              <a:t>FOURTH FLOOR (NEW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Calibri"/>
              </a:rPr>
              <a:t>Shell Space (16,000 GSF)</a:t>
            </a:r>
          </a:p>
        </p:txBody>
      </p:sp>
      <p:sp>
        <p:nvSpPr>
          <p:cNvPr id="3" name="Rectangle 2">
            <a:extLst>
              <a:ext uri="{FF2B5EF4-FFF2-40B4-BE49-F238E27FC236}">
                <a16:creationId xmlns:a16="http://schemas.microsoft.com/office/drawing/2014/main" id="{AAFE964C-35BB-D1FB-70A1-AFFC71E01517}"/>
              </a:ext>
            </a:extLst>
          </p:cNvPr>
          <p:cNvSpPr/>
          <p:nvPr/>
        </p:nvSpPr>
        <p:spPr>
          <a:xfrm>
            <a:off x="5738978" y="135900"/>
            <a:ext cx="462839" cy="6602681"/>
          </a:xfrm>
          <a:prstGeom prst="rect">
            <a:avLst/>
          </a:prstGeom>
          <a:solidFill>
            <a:schemeClr val="bg1">
              <a:alpha val="370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87A5119E-5840-93BC-230B-FD323A7BB15C}"/>
              </a:ext>
            </a:extLst>
          </p:cNvPr>
          <p:cNvSpPr>
            <a:spLocks noGrp="1"/>
          </p:cNvSpPr>
          <p:nvPr>
            <p:ph type="sldNum" sz="quarter" idx="12"/>
          </p:nvPr>
        </p:nvSpPr>
        <p:spPr>
          <a:xfrm>
            <a:off x="9361522" y="6373456"/>
            <a:ext cx="2743200" cy="365125"/>
          </a:xfrm>
        </p:spPr>
        <p:txBody>
          <a:bodyPr/>
          <a:lstStyle/>
          <a:p>
            <a:fld id="{48DD2650-F83D-4CF2-9798-E86FBDADB53E}" type="slidenum">
              <a:rPr lang="en-US" smtClean="0"/>
              <a:t>11</a:t>
            </a:fld>
            <a:endParaRPr lang="en-US"/>
          </a:p>
        </p:txBody>
      </p:sp>
    </p:spTree>
    <p:extLst>
      <p:ext uri="{BB962C8B-B14F-4D97-AF65-F5344CB8AC3E}">
        <p14:creationId xmlns:p14="http://schemas.microsoft.com/office/powerpoint/2010/main" val="3194543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5CAD9-1935-AA3A-F53B-3120B8754A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CC8AAE-941A-7A48-1D31-3DE17AEC4ED7}"/>
              </a:ext>
            </a:extLst>
          </p:cNvPr>
          <p:cNvSpPr/>
          <p:nvPr/>
        </p:nvSpPr>
        <p:spPr>
          <a:xfrm>
            <a:off x="0" y="0"/>
            <a:ext cx="3526970" cy="6858000"/>
          </a:xfrm>
          <a:prstGeom prst="rect">
            <a:avLst/>
          </a:prstGeom>
          <a:solidFill>
            <a:srgbClr val="000C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16F63F9-B5B0-C8E8-CD93-6B3D621433C0}"/>
              </a:ext>
            </a:extLst>
          </p:cNvPr>
          <p:cNvSpPr/>
          <p:nvPr/>
        </p:nvSpPr>
        <p:spPr>
          <a:xfrm>
            <a:off x="3420095" y="127659"/>
            <a:ext cx="328287" cy="6602681"/>
          </a:xfrm>
          <a:prstGeom prst="rect">
            <a:avLst/>
          </a:prstGeom>
          <a:solidFill>
            <a:schemeClr val="bg1">
              <a:alpha val="370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DE5272C-6AD3-10D5-0FE2-4072F70AABD1}"/>
              </a:ext>
            </a:extLst>
          </p:cNvPr>
          <p:cNvSpPr txBox="1">
            <a:spLocks/>
          </p:cNvSpPr>
          <p:nvPr/>
        </p:nvSpPr>
        <p:spPr>
          <a:xfrm>
            <a:off x="297874" y="421777"/>
            <a:ext cx="3145971" cy="1494763"/>
          </a:xfrm>
          <a:prstGeom prst="rect">
            <a:avLst/>
          </a:prstGeom>
        </p:spPr>
        <p:txBody>
          <a:bodyPr vert="horz" lIns="91440" tIns="45720" rIns="91440" bIns="45720" rtlCol="0" anchor="t">
            <a:noAutofit/>
          </a:bodyPr>
          <a:lstStyle>
            <a:lvl1pPr algn="l" defTabSz="609585" rtl="0" eaLnBrk="1" latinLnBrk="0" hangingPunct="1">
              <a:lnSpc>
                <a:spcPct val="90000"/>
              </a:lnSpc>
              <a:spcBef>
                <a:spcPct val="0"/>
              </a:spcBef>
              <a:buNone/>
              <a:defRPr sz="4800" kern="1200">
                <a:solidFill>
                  <a:srgbClr val="FFFFFF"/>
                </a:solidFill>
                <a:latin typeface="Arial"/>
                <a:ea typeface="+mj-ea"/>
                <a:cs typeface="Arial"/>
              </a:defRPr>
            </a:lvl1pPr>
          </a:lstStyle>
          <a:p>
            <a:r>
              <a:rPr lang="en-US" sz="3600" b="1">
                <a:solidFill>
                  <a:schemeClr val="bg1"/>
                </a:solidFill>
              </a:rPr>
              <a:t>Gant Science Complex </a:t>
            </a:r>
            <a:r>
              <a:rPr lang="en-US" sz="3600" b="1">
                <a:solidFill>
                  <a:srgbClr val="4B94FF"/>
                </a:solidFill>
              </a:rPr>
              <a:t>Renovations</a:t>
            </a:r>
          </a:p>
        </p:txBody>
      </p:sp>
      <p:sp>
        <p:nvSpPr>
          <p:cNvPr id="4" name="TextBox 3">
            <a:extLst>
              <a:ext uri="{FF2B5EF4-FFF2-40B4-BE49-F238E27FC236}">
                <a16:creationId xmlns:a16="http://schemas.microsoft.com/office/drawing/2014/main" id="{79B981BC-8AE9-0AD3-A2BB-FDB3FF5DAC8C}"/>
              </a:ext>
            </a:extLst>
          </p:cNvPr>
          <p:cNvSpPr txBox="1"/>
          <p:nvPr/>
        </p:nvSpPr>
        <p:spPr>
          <a:xfrm>
            <a:off x="506185" y="2255276"/>
            <a:ext cx="2514599" cy="1754326"/>
          </a:xfrm>
          <a:prstGeom prst="rect">
            <a:avLst/>
          </a:prstGeom>
          <a:noFill/>
        </p:spPr>
        <p:txBody>
          <a:bodyPr wrap="square">
            <a:spAutoFit/>
          </a:bodyPr>
          <a:lstStyle/>
          <a:p>
            <a:pPr marL="0" indent="0">
              <a:buNone/>
            </a:pPr>
            <a:r>
              <a:rPr lang="en-US">
                <a:solidFill>
                  <a:schemeClr val="bg1"/>
                </a:solidFill>
              </a:rPr>
              <a:t>When this final phase is complete, as much as 75% of assigned space in Torrey Life Sciences Building will be vacated.</a:t>
            </a:r>
          </a:p>
        </p:txBody>
      </p:sp>
      <p:pic>
        <p:nvPicPr>
          <p:cNvPr id="11" name="Picture 10">
            <a:extLst>
              <a:ext uri="{FF2B5EF4-FFF2-40B4-BE49-F238E27FC236}">
                <a16:creationId xmlns:a16="http://schemas.microsoft.com/office/drawing/2014/main" id="{4FA3F667-95F1-2B0F-E8EC-7BCCADD3BD29}"/>
              </a:ext>
            </a:extLst>
          </p:cNvPr>
          <p:cNvPicPr>
            <a:picLocks noChangeAspect="1"/>
          </p:cNvPicPr>
          <p:nvPr/>
        </p:nvPicPr>
        <p:blipFill>
          <a:blip r:embed="rId2" cstate="screen">
            <a:extLst>
              <a:ext uri="{28A0092B-C50C-407E-A947-70E740481C1C}">
                <a14:useLocalDpi xmlns:a14="http://schemas.microsoft.com/office/drawing/2010/main"/>
              </a:ext>
            </a:extLst>
          </a:blip>
          <a:srcRect t="-1" b="-1"/>
          <a:stretch>
            <a:fillRect/>
          </a:stretch>
        </p:blipFill>
        <p:spPr>
          <a:xfrm>
            <a:off x="3526969" y="0"/>
            <a:ext cx="8665030" cy="6858000"/>
          </a:xfrm>
          <a:prstGeom prst="rect">
            <a:avLst/>
          </a:prstGeom>
        </p:spPr>
      </p:pic>
      <p:sp>
        <p:nvSpPr>
          <p:cNvPr id="8" name="TextBox 7">
            <a:extLst>
              <a:ext uri="{FF2B5EF4-FFF2-40B4-BE49-F238E27FC236}">
                <a16:creationId xmlns:a16="http://schemas.microsoft.com/office/drawing/2014/main" id="{725F6454-6970-E025-98E5-D56EAF391ECA}"/>
              </a:ext>
            </a:extLst>
          </p:cNvPr>
          <p:cNvSpPr txBox="1"/>
          <p:nvPr/>
        </p:nvSpPr>
        <p:spPr>
          <a:xfrm>
            <a:off x="-11875" y="4572129"/>
            <a:ext cx="4512625" cy="369332"/>
          </a:xfrm>
          <a:prstGeom prst="rect">
            <a:avLst/>
          </a:prstGeom>
          <a:solidFill>
            <a:srgbClr val="BDEBFC">
              <a:alpha val="84614"/>
            </a:srgbClr>
          </a:solidFill>
        </p:spPr>
        <p:txBody>
          <a:bodyPr wrap="square" rIns="182880" rtlCol="0">
            <a:spAutoFit/>
          </a:bodyPr>
          <a:lstStyle>
            <a:defPPr>
              <a:defRPr lang="en-US"/>
            </a:defPPr>
            <a:lvl1pPr algn="ctr">
              <a:defRPr b="1" u="sng"/>
            </a:lvl1pPr>
          </a:lstStyle>
          <a:p>
            <a:pPr algn="r"/>
            <a:r>
              <a:rPr lang="en-US" u="none"/>
              <a:t>Phase 3 Exterior</a:t>
            </a:r>
            <a:endParaRPr lang="en-US" b="0" u="none"/>
          </a:p>
        </p:txBody>
      </p:sp>
      <p:sp>
        <p:nvSpPr>
          <p:cNvPr id="9" name="TextBox 8">
            <a:extLst>
              <a:ext uri="{FF2B5EF4-FFF2-40B4-BE49-F238E27FC236}">
                <a16:creationId xmlns:a16="http://schemas.microsoft.com/office/drawing/2014/main" id="{31C8DDF8-C1F0-1E68-9D9C-A2C75E45230C}"/>
              </a:ext>
            </a:extLst>
          </p:cNvPr>
          <p:cNvSpPr txBox="1"/>
          <p:nvPr/>
        </p:nvSpPr>
        <p:spPr>
          <a:xfrm>
            <a:off x="9431826" y="6251666"/>
            <a:ext cx="2760174" cy="369332"/>
          </a:xfrm>
          <a:prstGeom prst="rect">
            <a:avLst/>
          </a:prstGeom>
          <a:solidFill>
            <a:srgbClr val="BDEBFC">
              <a:alpha val="86005"/>
            </a:srgbClr>
          </a:solidFill>
        </p:spPr>
        <p:txBody>
          <a:bodyPr wrap="square" lIns="182880" rtlCol="0">
            <a:spAutoFit/>
          </a:bodyPr>
          <a:lstStyle>
            <a:defPPr>
              <a:defRPr lang="en-US"/>
            </a:defPPr>
            <a:lvl1pPr algn="ctr">
              <a:defRPr b="1" u="sng"/>
            </a:lvl1pPr>
          </a:lstStyle>
          <a:p>
            <a:pPr algn="l"/>
            <a:r>
              <a:rPr lang="en-US" u="none"/>
              <a:t>Southeast Corner</a:t>
            </a:r>
          </a:p>
        </p:txBody>
      </p:sp>
    </p:spTree>
    <p:extLst>
      <p:ext uri="{BB962C8B-B14F-4D97-AF65-F5344CB8AC3E}">
        <p14:creationId xmlns:p14="http://schemas.microsoft.com/office/powerpoint/2010/main" val="654727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6BEF5-21D5-1B19-4A3C-51A1D9228B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537E430-F86B-CCA3-43C9-78B66947134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0493406-B34A-01B8-8A4B-96638E139081}"/>
              </a:ext>
            </a:extLst>
          </p:cNvPr>
          <p:cNvSpPr/>
          <p:nvPr/>
        </p:nvSpPr>
        <p:spPr>
          <a:xfrm>
            <a:off x="0" y="4724400"/>
            <a:ext cx="12192000" cy="2133599"/>
          </a:xfrm>
          <a:prstGeom prst="rect">
            <a:avLst/>
          </a:prstGeom>
          <a:solidFill>
            <a:schemeClr val="tx2">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229F4D-4E87-6751-2033-2F86E38D413E}"/>
              </a:ext>
            </a:extLst>
          </p:cNvPr>
          <p:cNvSpPr>
            <a:spLocks noGrp="1"/>
          </p:cNvSpPr>
          <p:nvPr>
            <p:ph type="title"/>
          </p:nvPr>
        </p:nvSpPr>
        <p:spPr>
          <a:xfrm>
            <a:off x="673137" y="4873170"/>
            <a:ext cx="9678560" cy="1325563"/>
          </a:xfrm>
        </p:spPr>
        <p:txBody>
          <a:bodyPr>
            <a:noAutofit/>
          </a:bodyPr>
          <a:lstStyle/>
          <a:p>
            <a:pPr marL="919163" indent="-738188"/>
            <a:r>
              <a:rPr lang="en-US" sz="4800" b="1">
                <a:solidFill>
                  <a:schemeClr val="bg1"/>
                </a:solidFill>
              </a:rPr>
              <a:t>3. 	Increase Our Academic and Research Profile</a:t>
            </a:r>
          </a:p>
        </p:txBody>
      </p:sp>
      <p:sp>
        <p:nvSpPr>
          <p:cNvPr id="7" name="Slide Number Placeholder 6">
            <a:extLst>
              <a:ext uri="{FF2B5EF4-FFF2-40B4-BE49-F238E27FC236}">
                <a16:creationId xmlns:a16="http://schemas.microsoft.com/office/drawing/2014/main" id="{DFDBFA50-2ABC-D357-8AFF-FBED5882B3C8}"/>
              </a:ext>
            </a:extLst>
          </p:cNvPr>
          <p:cNvSpPr>
            <a:spLocks noGrp="1"/>
          </p:cNvSpPr>
          <p:nvPr>
            <p:ph type="sldNum" sz="quarter" idx="12"/>
          </p:nvPr>
        </p:nvSpPr>
        <p:spPr/>
        <p:txBody>
          <a:bodyPr/>
          <a:lstStyle/>
          <a:p>
            <a:fld id="{C81ED74F-DA7C-C34D-A09E-9C1784511AAA}" type="slidenum">
              <a:rPr lang="en-US" smtClean="0">
                <a:solidFill>
                  <a:schemeClr val="bg2">
                    <a:lumMod val="75000"/>
                  </a:schemeClr>
                </a:solidFill>
              </a:rPr>
              <a:pPr/>
              <a:t>13</a:t>
            </a:fld>
            <a:endParaRPr lang="en-US">
              <a:solidFill>
                <a:schemeClr val="bg2">
                  <a:lumMod val="75000"/>
                </a:schemeClr>
              </a:solidFill>
            </a:endParaRPr>
          </a:p>
        </p:txBody>
      </p:sp>
      <p:sp>
        <p:nvSpPr>
          <p:cNvPr id="4" name="Title 1">
            <a:extLst>
              <a:ext uri="{FF2B5EF4-FFF2-40B4-BE49-F238E27FC236}">
                <a16:creationId xmlns:a16="http://schemas.microsoft.com/office/drawing/2014/main" id="{1BA7E830-BE57-BB44-EF44-A668A39FE1EC}"/>
              </a:ext>
            </a:extLst>
          </p:cNvPr>
          <p:cNvSpPr txBox="1">
            <a:spLocks/>
          </p:cNvSpPr>
          <p:nvPr/>
        </p:nvSpPr>
        <p:spPr>
          <a:xfrm>
            <a:off x="1612145" y="6038881"/>
            <a:ext cx="10236956" cy="681094"/>
          </a:xfrm>
          <a:prstGeom prst="rect">
            <a:avLst/>
          </a:prstGeom>
          <a:effectLst>
            <a:outerShdw blurRad="50800" dist="254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3200" b="1">
                <a:solidFill>
                  <a:srgbClr val="BDEBFC"/>
                </a:solidFill>
              </a:rPr>
              <a:t>Focus on signature research initiatives &amp; rankings</a:t>
            </a:r>
          </a:p>
        </p:txBody>
      </p:sp>
    </p:spTree>
    <p:extLst>
      <p:ext uri="{BB962C8B-B14F-4D97-AF65-F5344CB8AC3E}">
        <p14:creationId xmlns:p14="http://schemas.microsoft.com/office/powerpoint/2010/main" val="7801752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BFFB6-10CA-E2AF-5D92-E977C735BA4F}"/>
            </a:ext>
          </a:extLst>
        </p:cNvPr>
        <p:cNvGrpSpPr/>
        <p:nvPr/>
      </p:nvGrpSpPr>
      <p:grpSpPr>
        <a:xfrm>
          <a:off x="0" y="0"/>
          <a:ext cx="0" cy="0"/>
          <a:chOff x="0" y="0"/>
          <a:chExt cx="0" cy="0"/>
        </a:xfrm>
      </p:grpSpPr>
      <p:pic>
        <p:nvPicPr>
          <p:cNvPr id="27" name="Picture 26" descr="A galaxy in space with stars&#10;&#10;AI-generated content may be incorrect.">
            <a:extLst>
              <a:ext uri="{FF2B5EF4-FFF2-40B4-BE49-F238E27FC236}">
                <a16:creationId xmlns:a16="http://schemas.microsoft.com/office/drawing/2014/main" id="{821B11D0-8BE2-3903-308E-6BCEB2BE4D44}"/>
              </a:ext>
            </a:extLst>
          </p:cNvPr>
          <p:cNvPicPr>
            <a:picLocks noChangeAspect="1"/>
          </p:cNvPicPr>
          <p:nvPr/>
        </p:nvPicPr>
        <p:blipFill>
          <a:blip r:embed="rId3" cstate="screen">
            <a:alphaModFix amt="31000"/>
            <a:extLst>
              <a:ext uri="{28A0092B-C50C-407E-A947-70E740481C1C}">
                <a14:useLocalDpi xmlns:a14="http://schemas.microsoft.com/office/drawing/2010/main"/>
              </a:ext>
            </a:extLst>
          </a:blip>
          <a:stretch>
            <a:fillRect/>
          </a:stretch>
        </p:blipFill>
        <p:spPr>
          <a:xfrm>
            <a:off x="0" y="-48131"/>
            <a:ext cx="12191999" cy="7044086"/>
          </a:xfrm>
          <a:prstGeom prst="rect">
            <a:avLst/>
          </a:prstGeom>
          <a:effectLst>
            <a:softEdge rad="578206"/>
          </a:effectLst>
        </p:spPr>
      </p:pic>
      <p:sp>
        <p:nvSpPr>
          <p:cNvPr id="7" name="TextBox 6">
            <a:extLst>
              <a:ext uri="{FF2B5EF4-FFF2-40B4-BE49-F238E27FC236}">
                <a16:creationId xmlns:a16="http://schemas.microsoft.com/office/drawing/2014/main" id="{D36F210B-C31C-98CF-CB40-BC142C8F87E9}"/>
              </a:ext>
            </a:extLst>
          </p:cNvPr>
          <p:cNvSpPr txBox="1"/>
          <p:nvPr/>
        </p:nvSpPr>
        <p:spPr>
          <a:xfrm>
            <a:off x="392874" y="552614"/>
            <a:ext cx="11624955" cy="1015663"/>
          </a:xfrm>
          <a:prstGeom prst="rect">
            <a:avLst/>
          </a:prstGeom>
          <a:noFill/>
        </p:spPr>
        <p:txBody>
          <a:bodyPr wrap="square" rtlCol="0">
            <a:spAutoFit/>
          </a:bodyPr>
          <a:lstStyle/>
          <a:p>
            <a:r>
              <a:rPr lang="en-US" sz="3600" b="1">
                <a:solidFill>
                  <a:schemeClr val="bg1"/>
                </a:solidFill>
              </a:rPr>
              <a:t>Department of Energy </a:t>
            </a:r>
            <a:r>
              <a:rPr lang="en-US" sz="3600" b="1">
                <a:solidFill>
                  <a:srgbClr val="4B94FF"/>
                </a:solidFill>
              </a:rPr>
              <a:t>Genesis Mission</a:t>
            </a:r>
          </a:p>
          <a:p>
            <a:r>
              <a:rPr lang="en-US" sz="2400" spc="40">
                <a:solidFill>
                  <a:schemeClr val="bg1"/>
                </a:solidFill>
              </a:rPr>
              <a:t>A National Mission to Accelerate Science through Artificial Intelligence</a:t>
            </a:r>
          </a:p>
        </p:txBody>
      </p:sp>
      <p:sp>
        <p:nvSpPr>
          <p:cNvPr id="9" name="TextBox 8">
            <a:extLst>
              <a:ext uri="{FF2B5EF4-FFF2-40B4-BE49-F238E27FC236}">
                <a16:creationId xmlns:a16="http://schemas.microsoft.com/office/drawing/2014/main" id="{BBD6ABD8-5BE7-C7A7-7E1D-C55B15D11F2D}"/>
              </a:ext>
            </a:extLst>
          </p:cNvPr>
          <p:cNvSpPr txBox="1"/>
          <p:nvPr/>
        </p:nvSpPr>
        <p:spPr>
          <a:xfrm>
            <a:off x="392875" y="1720983"/>
            <a:ext cx="11353622" cy="523220"/>
          </a:xfrm>
          <a:prstGeom prst="rect">
            <a:avLst/>
          </a:prstGeom>
          <a:noFill/>
        </p:spPr>
        <p:txBody>
          <a:bodyPr wrap="square" rtlCol="0">
            <a:spAutoFit/>
          </a:bodyPr>
          <a:lstStyle/>
          <a:p>
            <a:pPr algn="ctr"/>
            <a:r>
              <a:rPr lang="en-US" sz="2800" b="1">
                <a:solidFill>
                  <a:schemeClr val="bg1"/>
                </a:solidFill>
              </a:rPr>
              <a:t>National Science and Technology Focus Areas:</a:t>
            </a:r>
          </a:p>
        </p:txBody>
      </p:sp>
      <p:sp>
        <p:nvSpPr>
          <p:cNvPr id="10" name="TextBox 9">
            <a:extLst>
              <a:ext uri="{FF2B5EF4-FFF2-40B4-BE49-F238E27FC236}">
                <a16:creationId xmlns:a16="http://schemas.microsoft.com/office/drawing/2014/main" id="{2A8A36CB-9EF3-5A4E-A0B9-588EEE78E53D}"/>
              </a:ext>
            </a:extLst>
          </p:cNvPr>
          <p:cNvSpPr txBox="1"/>
          <p:nvPr/>
        </p:nvSpPr>
        <p:spPr>
          <a:xfrm>
            <a:off x="817685" y="3123428"/>
            <a:ext cx="1954061" cy="1661993"/>
          </a:xfrm>
          <a:prstGeom prst="rect">
            <a:avLst/>
          </a:prstGeom>
          <a:noFill/>
        </p:spPr>
        <p:txBody>
          <a:bodyPr wrap="square" rtlCol="0">
            <a:spAutoFit/>
          </a:bodyPr>
          <a:lstStyle/>
          <a:p>
            <a:r>
              <a:rPr lang="en-US" sz="2800" b="1">
                <a:solidFill>
                  <a:srgbClr val="4B94FF"/>
                </a:solidFill>
              </a:rPr>
              <a:t>Energy:</a:t>
            </a:r>
          </a:p>
          <a:p>
            <a:pPr marL="285750" indent="-285750">
              <a:spcBef>
                <a:spcPts val="1200"/>
              </a:spcBef>
              <a:spcAft>
                <a:spcPts val="600"/>
              </a:spcAft>
              <a:buFont typeface="Arial" panose="020B0604020202020204" pitchFamily="34" charset="0"/>
              <a:buChar char="•"/>
            </a:pPr>
            <a:r>
              <a:rPr lang="en-US">
                <a:solidFill>
                  <a:schemeClr val="bg1"/>
                </a:solidFill>
              </a:rPr>
              <a:t>Fusion</a:t>
            </a:r>
          </a:p>
          <a:p>
            <a:pPr marL="285750" indent="-285750">
              <a:spcAft>
                <a:spcPts val="600"/>
              </a:spcAft>
              <a:buFont typeface="Arial" panose="020B0604020202020204" pitchFamily="34" charset="0"/>
              <a:buChar char="•"/>
            </a:pPr>
            <a:r>
              <a:rPr lang="en-US">
                <a:solidFill>
                  <a:schemeClr val="bg1"/>
                </a:solidFill>
              </a:rPr>
              <a:t>Nuclear</a:t>
            </a:r>
          </a:p>
          <a:p>
            <a:pPr marL="285750" indent="-285750">
              <a:spcAft>
                <a:spcPts val="600"/>
              </a:spcAft>
              <a:buFont typeface="Arial" panose="020B0604020202020204" pitchFamily="34" charset="0"/>
              <a:buChar char="•"/>
            </a:pPr>
            <a:r>
              <a:rPr lang="en-US" b="1">
                <a:solidFill>
                  <a:schemeClr val="bg1"/>
                </a:solidFill>
              </a:rPr>
              <a:t>Grid</a:t>
            </a:r>
          </a:p>
        </p:txBody>
      </p:sp>
      <p:sp>
        <p:nvSpPr>
          <p:cNvPr id="12" name="TextBox 11">
            <a:extLst>
              <a:ext uri="{FF2B5EF4-FFF2-40B4-BE49-F238E27FC236}">
                <a16:creationId xmlns:a16="http://schemas.microsoft.com/office/drawing/2014/main" id="{AF7BF72C-D49E-6EEC-1F08-DEAECEB72192}"/>
              </a:ext>
            </a:extLst>
          </p:cNvPr>
          <p:cNvSpPr txBox="1"/>
          <p:nvPr/>
        </p:nvSpPr>
        <p:spPr>
          <a:xfrm>
            <a:off x="3977221" y="3134148"/>
            <a:ext cx="3614705" cy="1661993"/>
          </a:xfrm>
          <a:prstGeom prst="rect">
            <a:avLst/>
          </a:prstGeom>
          <a:noFill/>
        </p:spPr>
        <p:txBody>
          <a:bodyPr wrap="square" rtlCol="0">
            <a:spAutoFit/>
          </a:bodyPr>
          <a:lstStyle/>
          <a:p>
            <a:r>
              <a:rPr lang="en-US" sz="2800" b="1">
                <a:solidFill>
                  <a:srgbClr val="4B94FF"/>
                </a:solidFill>
              </a:rPr>
              <a:t>Discovery Science:</a:t>
            </a:r>
          </a:p>
          <a:p>
            <a:pPr marL="1200150" lvl="2" indent="-285750">
              <a:spcBef>
                <a:spcPts val="1200"/>
              </a:spcBef>
              <a:spcAft>
                <a:spcPts val="600"/>
              </a:spcAft>
              <a:buFont typeface="Arial" panose="020B0604020202020204" pitchFamily="34" charset="0"/>
              <a:buChar char="•"/>
            </a:pPr>
            <a:r>
              <a:rPr lang="en-US" b="1">
                <a:solidFill>
                  <a:schemeClr val="bg1"/>
                </a:solidFill>
              </a:rPr>
              <a:t>Molecules</a:t>
            </a:r>
          </a:p>
          <a:p>
            <a:pPr marL="1200150" lvl="2" indent="-285750">
              <a:spcAft>
                <a:spcPts val="600"/>
              </a:spcAft>
              <a:buFont typeface="Arial" panose="020B0604020202020204" pitchFamily="34" charset="0"/>
              <a:buChar char="•"/>
            </a:pPr>
            <a:r>
              <a:rPr lang="en-US" b="1">
                <a:solidFill>
                  <a:schemeClr val="bg1"/>
                </a:solidFill>
              </a:rPr>
              <a:t>Particles</a:t>
            </a:r>
          </a:p>
          <a:p>
            <a:pPr marL="1200150" lvl="2" indent="-285750">
              <a:spcAft>
                <a:spcPts val="600"/>
              </a:spcAft>
              <a:buFont typeface="Arial" panose="020B0604020202020204" pitchFamily="34" charset="0"/>
              <a:buChar char="•"/>
            </a:pPr>
            <a:r>
              <a:rPr lang="en-US" b="1">
                <a:solidFill>
                  <a:schemeClr val="bg1"/>
                </a:solidFill>
              </a:rPr>
              <a:t>Quantum</a:t>
            </a:r>
          </a:p>
        </p:txBody>
      </p:sp>
      <p:sp>
        <p:nvSpPr>
          <p:cNvPr id="13" name="TextBox 12">
            <a:extLst>
              <a:ext uri="{FF2B5EF4-FFF2-40B4-BE49-F238E27FC236}">
                <a16:creationId xmlns:a16="http://schemas.microsoft.com/office/drawing/2014/main" id="{0B66645D-F08B-A2D2-46A7-EC8FB00C39E5}"/>
              </a:ext>
            </a:extLst>
          </p:cNvPr>
          <p:cNvSpPr txBox="1"/>
          <p:nvPr/>
        </p:nvSpPr>
        <p:spPr>
          <a:xfrm>
            <a:off x="8242125" y="3162435"/>
            <a:ext cx="3504372" cy="1938992"/>
          </a:xfrm>
          <a:prstGeom prst="rect">
            <a:avLst/>
          </a:prstGeom>
          <a:noFill/>
        </p:spPr>
        <p:txBody>
          <a:bodyPr wrap="square" rtlCol="0">
            <a:spAutoFit/>
          </a:bodyPr>
          <a:lstStyle/>
          <a:p>
            <a:pPr>
              <a:spcBef>
                <a:spcPts val="1200"/>
              </a:spcBef>
            </a:pPr>
            <a:r>
              <a:rPr lang="en-US" sz="2800" b="1">
                <a:solidFill>
                  <a:srgbClr val="4B94FF"/>
                </a:solidFill>
              </a:rPr>
              <a:t>National Security:</a:t>
            </a:r>
          </a:p>
          <a:p>
            <a:pPr marL="285750" indent="-285750">
              <a:spcBef>
                <a:spcPts val="1200"/>
              </a:spcBef>
              <a:spcAft>
                <a:spcPts val="600"/>
              </a:spcAft>
              <a:buFont typeface="Arial" panose="020B0604020202020204" pitchFamily="34" charset="0"/>
              <a:buChar char="•"/>
            </a:pPr>
            <a:r>
              <a:rPr lang="en-US">
                <a:solidFill>
                  <a:schemeClr val="bg1"/>
                </a:solidFill>
              </a:rPr>
              <a:t>Securing Critical Materials</a:t>
            </a:r>
          </a:p>
          <a:p>
            <a:pPr marL="285750" indent="-285750">
              <a:spcAft>
                <a:spcPts val="600"/>
              </a:spcAft>
              <a:buFont typeface="Arial" panose="020B0604020202020204" pitchFamily="34" charset="0"/>
              <a:buChar char="•"/>
            </a:pPr>
            <a:r>
              <a:rPr lang="en-US" b="1">
                <a:solidFill>
                  <a:schemeClr val="bg1"/>
                </a:solidFill>
              </a:rPr>
              <a:t>Discovering Mission-Ready Materials</a:t>
            </a:r>
          </a:p>
          <a:p>
            <a:pPr marL="285750" indent="-285750">
              <a:spcAft>
                <a:spcPts val="600"/>
              </a:spcAft>
              <a:buFont typeface="Arial" panose="020B0604020202020204" pitchFamily="34" charset="0"/>
              <a:buChar char="•"/>
            </a:pPr>
            <a:r>
              <a:rPr lang="en-US" b="1">
                <a:solidFill>
                  <a:schemeClr val="bg1"/>
                </a:solidFill>
              </a:rPr>
              <a:t>Advanced Manufacturing</a:t>
            </a:r>
          </a:p>
        </p:txBody>
      </p:sp>
      <p:sp>
        <p:nvSpPr>
          <p:cNvPr id="14" name="Rectangle 13">
            <a:extLst>
              <a:ext uri="{FF2B5EF4-FFF2-40B4-BE49-F238E27FC236}">
                <a16:creationId xmlns:a16="http://schemas.microsoft.com/office/drawing/2014/main" id="{2E95FBB3-940D-AC91-918F-8F2D93FB678E}"/>
              </a:ext>
            </a:extLst>
          </p:cNvPr>
          <p:cNvSpPr/>
          <p:nvPr/>
        </p:nvSpPr>
        <p:spPr>
          <a:xfrm>
            <a:off x="475691" y="4364536"/>
            <a:ext cx="2031305" cy="353768"/>
          </a:xfrm>
          <a:prstGeom prst="rect">
            <a:avLst/>
          </a:prstGeom>
          <a:noFill/>
          <a:ln w="28575">
            <a:solidFill>
              <a:srgbClr val="BDE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7DE7E58-669F-3B3A-E54A-424079E23E07}"/>
              </a:ext>
            </a:extLst>
          </p:cNvPr>
          <p:cNvSpPr/>
          <p:nvPr/>
        </p:nvSpPr>
        <p:spPr>
          <a:xfrm>
            <a:off x="4237094" y="3648295"/>
            <a:ext cx="2229020" cy="1163034"/>
          </a:xfrm>
          <a:prstGeom prst="rect">
            <a:avLst/>
          </a:prstGeom>
          <a:noFill/>
          <a:ln w="28575">
            <a:solidFill>
              <a:srgbClr val="BDE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p>
        </p:txBody>
      </p:sp>
      <p:sp>
        <p:nvSpPr>
          <p:cNvPr id="16" name="Rectangle 15">
            <a:extLst>
              <a:ext uri="{FF2B5EF4-FFF2-40B4-BE49-F238E27FC236}">
                <a16:creationId xmlns:a16="http://schemas.microsoft.com/office/drawing/2014/main" id="{E7EFD7BC-EB98-0214-C70C-114E6448493E}"/>
              </a:ext>
            </a:extLst>
          </p:cNvPr>
          <p:cNvSpPr/>
          <p:nvPr/>
        </p:nvSpPr>
        <p:spPr>
          <a:xfrm>
            <a:off x="8122227" y="4040416"/>
            <a:ext cx="3744168" cy="1077218"/>
          </a:xfrm>
          <a:prstGeom prst="rect">
            <a:avLst/>
          </a:prstGeom>
          <a:noFill/>
          <a:ln w="28575">
            <a:solidFill>
              <a:srgbClr val="BDEBF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5ABA714-8124-6708-5534-08EFB303851D}"/>
              </a:ext>
            </a:extLst>
          </p:cNvPr>
          <p:cNvSpPr txBox="1"/>
          <p:nvPr/>
        </p:nvSpPr>
        <p:spPr>
          <a:xfrm>
            <a:off x="0" y="5565286"/>
            <a:ext cx="12191999" cy="523220"/>
          </a:xfrm>
          <a:prstGeom prst="rect">
            <a:avLst/>
          </a:prstGeom>
          <a:solidFill>
            <a:srgbClr val="BDEBFC"/>
          </a:solidFill>
          <a:ln w="28575">
            <a:solidFill>
              <a:srgbClr val="BDEBFC"/>
            </a:solidFill>
          </a:ln>
        </p:spPr>
        <p:txBody>
          <a:bodyPr wrap="square" lIns="182880" tIns="91440" rIns="182880" bIns="91440" rtlCol="0">
            <a:spAutoFit/>
          </a:bodyPr>
          <a:lstStyle/>
          <a:p>
            <a:pPr lvl="1"/>
            <a:r>
              <a:rPr lang="en-US" sz="2200" b="1">
                <a:solidFill>
                  <a:srgbClr val="000C2F"/>
                </a:solidFill>
              </a:rPr>
              <a:t>UConn Areas of Strength: </a:t>
            </a:r>
            <a:r>
              <a:rPr lang="en-US" sz="2200">
                <a:solidFill>
                  <a:srgbClr val="000C2F"/>
                </a:solidFill>
              </a:rPr>
              <a:t>UConn is competitive in the focus areas outlined above</a:t>
            </a:r>
            <a:r>
              <a:rPr lang="en-US" sz="2000">
                <a:solidFill>
                  <a:srgbClr val="000C2F"/>
                </a:solidFill>
              </a:rPr>
              <a:t>. </a:t>
            </a:r>
          </a:p>
        </p:txBody>
      </p:sp>
      <p:pic>
        <p:nvPicPr>
          <p:cNvPr id="21" name="Graphic 20" descr="Renewable Energy with solid fill">
            <a:extLst>
              <a:ext uri="{FF2B5EF4-FFF2-40B4-BE49-F238E27FC236}">
                <a16:creationId xmlns:a16="http://schemas.microsoft.com/office/drawing/2014/main" id="{B5D3C65F-CF07-BCD1-0B14-46D818D44D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88077" y="2355174"/>
            <a:ext cx="806532" cy="806532"/>
          </a:xfrm>
          <a:prstGeom prst="rect">
            <a:avLst/>
          </a:prstGeom>
        </p:spPr>
      </p:pic>
      <p:pic>
        <p:nvPicPr>
          <p:cNvPr id="23" name="Graphic 22" descr="Atom with solid fill">
            <a:extLst>
              <a:ext uri="{FF2B5EF4-FFF2-40B4-BE49-F238E27FC236}">
                <a16:creationId xmlns:a16="http://schemas.microsoft.com/office/drawing/2014/main" id="{3A42D7D1-D091-4C01-57C0-7DF51189FE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03669" y="2371714"/>
            <a:ext cx="806532" cy="806532"/>
          </a:xfrm>
          <a:prstGeom prst="rect">
            <a:avLst/>
          </a:prstGeom>
        </p:spPr>
      </p:pic>
      <p:pic>
        <p:nvPicPr>
          <p:cNvPr id="25" name="Graphic 24" descr="Shield Tick with solid fill">
            <a:extLst>
              <a:ext uri="{FF2B5EF4-FFF2-40B4-BE49-F238E27FC236}">
                <a16:creationId xmlns:a16="http://schemas.microsoft.com/office/drawing/2014/main" id="{3A481874-AAA0-92EA-34F3-E0ABA5E5657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85489" y="2355903"/>
            <a:ext cx="806532" cy="806532"/>
          </a:xfrm>
          <a:prstGeom prst="rect">
            <a:avLst/>
          </a:prstGeom>
        </p:spPr>
      </p:pic>
      <p:sp>
        <p:nvSpPr>
          <p:cNvPr id="2" name="Slide Number Placeholder 1">
            <a:extLst>
              <a:ext uri="{FF2B5EF4-FFF2-40B4-BE49-F238E27FC236}">
                <a16:creationId xmlns:a16="http://schemas.microsoft.com/office/drawing/2014/main" id="{E8D28D0A-8F48-9EE5-535D-AF3029233408}"/>
              </a:ext>
            </a:extLst>
          </p:cNvPr>
          <p:cNvSpPr>
            <a:spLocks noGrp="1"/>
          </p:cNvSpPr>
          <p:nvPr>
            <p:ph type="sldNum" sz="quarter" idx="12"/>
          </p:nvPr>
        </p:nvSpPr>
        <p:spPr/>
        <p:txBody>
          <a:bodyPr/>
          <a:lstStyle/>
          <a:p>
            <a:fld id="{C81ED74F-DA7C-C34D-A09E-9C1784511AAA}" type="slidenum">
              <a:rPr lang="en-US" smtClean="0"/>
              <a:pPr/>
              <a:t>14</a:t>
            </a:fld>
            <a:endParaRPr lang="en-US"/>
          </a:p>
        </p:txBody>
      </p:sp>
      <p:sp>
        <p:nvSpPr>
          <p:cNvPr id="3" name="Title 1">
            <a:extLst>
              <a:ext uri="{FF2B5EF4-FFF2-40B4-BE49-F238E27FC236}">
                <a16:creationId xmlns:a16="http://schemas.microsoft.com/office/drawing/2014/main" id="{981F2D64-15DF-B644-E376-797E8425E61F}"/>
              </a:ext>
            </a:extLst>
          </p:cNvPr>
          <p:cNvSpPr txBox="1">
            <a:spLocks/>
          </p:cNvSpPr>
          <p:nvPr/>
        </p:nvSpPr>
        <p:spPr>
          <a:xfrm>
            <a:off x="392874" y="97927"/>
            <a:ext cx="3501531" cy="681094"/>
          </a:xfrm>
          <a:prstGeom prst="rect">
            <a:avLst/>
          </a:prstGeom>
          <a:effectLst>
            <a:outerShdw blurRad="50800" dist="254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1400" b="1" cap="all">
                <a:solidFill>
                  <a:schemeClr val="bg2"/>
                </a:solidFill>
              </a:rPr>
              <a:t>Signature research initiatives</a:t>
            </a:r>
          </a:p>
        </p:txBody>
      </p:sp>
    </p:spTree>
    <p:extLst>
      <p:ext uri="{BB962C8B-B14F-4D97-AF65-F5344CB8AC3E}">
        <p14:creationId xmlns:p14="http://schemas.microsoft.com/office/powerpoint/2010/main" val="341800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5000" fill="hold"/>
                                        <p:tgtEl>
                                          <p:spTgt spid="27"/>
                                        </p:tgtEl>
                                      </p:cBhvr>
                                      <p:by x="115000" y="11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8CD21-9DB5-BB0C-0546-F2E5FE5DF977}"/>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30B78E8A-73E5-B666-A741-B85EB228DD3D}"/>
              </a:ext>
            </a:extLst>
          </p:cNvPr>
          <p:cNvSpPr/>
          <p:nvPr/>
        </p:nvSpPr>
        <p:spPr>
          <a:xfrm>
            <a:off x="-1" y="1989382"/>
            <a:ext cx="4325535" cy="1200329"/>
          </a:xfrm>
          <a:prstGeom prst="rect">
            <a:avLst/>
          </a:prstGeom>
          <a:solidFill>
            <a:srgbClr val="BDE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5AB248A-1E11-5278-3D50-61E57F7F36F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75517" y="0"/>
            <a:ext cx="7516483" cy="6858000"/>
          </a:xfrm>
          <a:prstGeom prst="rect">
            <a:avLst/>
          </a:prstGeom>
        </p:spPr>
      </p:pic>
      <p:sp>
        <p:nvSpPr>
          <p:cNvPr id="4" name="Slide Number Placeholder 3">
            <a:extLst>
              <a:ext uri="{FF2B5EF4-FFF2-40B4-BE49-F238E27FC236}">
                <a16:creationId xmlns:a16="http://schemas.microsoft.com/office/drawing/2014/main" id="{19185AD6-7B52-2328-4E2A-169427BFB35F}"/>
              </a:ext>
            </a:extLst>
          </p:cNvPr>
          <p:cNvSpPr>
            <a:spLocks noGrp="1"/>
          </p:cNvSpPr>
          <p:nvPr>
            <p:ph type="sldNum" sz="quarter" idx="12"/>
          </p:nvPr>
        </p:nvSpPr>
        <p:spPr/>
        <p:txBody>
          <a:bodyPr/>
          <a:lstStyle/>
          <a:p>
            <a:fld id="{C81ED74F-DA7C-C34D-A09E-9C1784511AAA}" type="slidenum">
              <a:rPr lang="en-US" smtClean="0"/>
              <a:pPr/>
              <a:t>15</a:t>
            </a:fld>
            <a:endParaRPr lang="en-US"/>
          </a:p>
        </p:txBody>
      </p:sp>
      <p:sp>
        <p:nvSpPr>
          <p:cNvPr id="8" name="TextBox 7">
            <a:extLst>
              <a:ext uri="{FF2B5EF4-FFF2-40B4-BE49-F238E27FC236}">
                <a16:creationId xmlns:a16="http://schemas.microsoft.com/office/drawing/2014/main" id="{8EBB6F6C-D0DB-E197-6870-E9A0870C6467}"/>
              </a:ext>
            </a:extLst>
          </p:cNvPr>
          <p:cNvSpPr txBox="1"/>
          <p:nvPr/>
        </p:nvSpPr>
        <p:spPr>
          <a:xfrm>
            <a:off x="402266" y="1989382"/>
            <a:ext cx="3935819" cy="1200329"/>
          </a:xfrm>
          <a:prstGeom prst="rect">
            <a:avLst/>
          </a:prstGeom>
          <a:noFill/>
        </p:spPr>
        <p:txBody>
          <a:bodyPr wrap="square">
            <a:spAutoFit/>
          </a:bodyPr>
          <a:lstStyle/>
          <a:p>
            <a:r>
              <a:rPr lang="en-US" sz="1800" b="1">
                <a:solidFill>
                  <a:schemeClr val="tx2"/>
                </a:solidFill>
              </a:rPr>
              <a:t>Faculty exc</a:t>
            </a:r>
            <a:r>
              <a:rPr lang="en-US" b="1">
                <a:solidFill>
                  <a:schemeClr val="tx2"/>
                </a:solidFill>
              </a:rPr>
              <a:t>ellence across UConn’s schools and colleges drives improvement in rankings and elevates reputation</a:t>
            </a:r>
            <a:r>
              <a:rPr lang="en-US" sz="1800" b="1">
                <a:solidFill>
                  <a:schemeClr val="tx2"/>
                </a:solidFill>
              </a:rPr>
              <a:t>.</a:t>
            </a:r>
          </a:p>
        </p:txBody>
      </p:sp>
      <p:sp>
        <p:nvSpPr>
          <p:cNvPr id="6" name="Title 1">
            <a:extLst>
              <a:ext uri="{FF2B5EF4-FFF2-40B4-BE49-F238E27FC236}">
                <a16:creationId xmlns:a16="http://schemas.microsoft.com/office/drawing/2014/main" id="{7C14145D-5B89-ABC6-442B-2F55CBF2636D}"/>
              </a:ext>
            </a:extLst>
          </p:cNvPr>
          <p:cNvSpPr txBox="1">
            <a:spLocks/>
          </p:cNvSpPr>
          <p:nvPr/>
        </p:nvSpPr>
        <p:spPr>
          <a:xfrm>
            <a:off x="381000" y="453637"/>
            <a:ext cx="428580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3200" b="1"/>
              <a:t>Husky Pride: </a:t>
            </a:r>
            <a:br>
              <a:rPr lang="en-US" sz="4000" b="1"/>
            </a:br>
            <a:r>
              <a:rPr lang="en-US" sz="4000" b="1"/>
              <a:t>Recognition and  </a:t>
            </a:r>
          </a:p>
          <a:p>
            <a:r>
              <a:rPr lang="en-US" sz="4000" b="1"/>
              <a:t>Reputation</a:t>
            </a:r>
          </a:p>
        </p:txBody>
      </p:sp>
      <p:sp>
        <p:nvSpPr>
          <p:cNvPr id="10" name="TextBox 9">
            <a:extLst>
              <a:ext uri="{FF2B5EF4-FFF2-40B4-BE49-F238E27FC236}">
                <a16:creationId xmlns:a16="http://schemas.microsoft.com/office/drawing/2014/main" id="{84154BFB-4A8B-3E42-DDF0-960697C13DD4}"/>
              </a:ext>
            </a:extLst>
          </p:cNvPr>
          <p:cNvSpPr txBox="1"/>
          <p:nvPr/>
        </p:nvSpPr>
        <p:spPr>
          <a:xfrm>
            <a:off x="381000" y="3293563"/>
            <a:ext cx="3659372" cy="2677656"/>
          </a:xfrm>
          <a:prstGeom prst="rect">
            <a:avLst/>
          </a:prstGeom>
          <a:noFill/>
        </p:spPr>
        <p:txBody>
          <a:bodyPr wrap="square">
            <a:spAutoFit/>
          </a:bodyPr>
          <a:lstStyle/>
          <a:p>
            <a:r>
              <a:rPr lang="en-US" sz="1400">
                <a:solidFill>
                  <a:schemeClr val="bg1"/>
                </a:solidFill>
              </a:rPr>
              <a:t>Just one example of the many prestigious honors earned by our faculty: Dr. Sarah Feldstein Ewing was elected in January 2026 to membership in the American College of Neuropsychopharmacology.</a:t>
            </a:r>
          </a:p>
          <a:p>
            <a:endParaRPr lang="en-US" sz="1400">
              <a:solidFill>
                <a:schemeClr val="bg1"/>
              </a:solidFill>
            </a:endParaRPr>
          </a:p>
          <a:p>
            <a:r>
              <a:rPr lang="en-US" sz="1400">
                <a:solidFill>
                  <a:schemeClr val="bg1"/>
                </a:solidFill>
              </a:rPr>
              <a:t>Dr. Ewing serves as professor of psychiatry, vice chair for research, and Health Net Inc. Chair in Alcohol and Substance Abuse in the UConn School of Medicine</a:t>
            </a:r>
          </a:p>
          <a:p>
            <a:endParaRPr lang="en-US" sz="1400">
              <a:solidFill>
                <a:schemeClr val="bg1"/>
              </a:solidFill>
            </a:endParaRPr>
          </a:p>
          <a:p>
            <a:r>
              <a:rPr lang="en-US" sz="1400">
                <a:solidFill>
                  <a:schemeClr val="bg1"/>
                </a:solidFill>
              </a:rPr>
              <a:t>  </a:t>
            </a:r>
          </a:p>
        </p:txBody>
      </p:sp>
    </p:spTree>
    <p:extLst>
      <p:ext uri="{BB962C8B-B14F-4D97-AF65-F5344CB8AC3E}">
        <p14:creationId xmlns:p14="http://schemas.microsoft.com/office/powerpoint/2010/main" val="2649134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2D5B2-7AEC-99EE-91FC-27F5E28945C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9791A9-9636-151D-B086-2BF3359697A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636104"/>
            <a:ext cx="7799294" cy="6221896"/>
          </a:xfrm>
          <a:prstGeom prst="rect">
            <a:avLst/>
          </a:prstGeom>
        </p:spPr>
      </p:pic>
      <p:sp>
        <p:nvSpPr>
          <p:cNvPr id="11" name="TextBox 10">
            <a:extLst>
              <a:ext uri="{FF2B5EF4-FFF2-40B4-BE49-F238E27FC236}">
                <a16:creationId xmlns:a16="http://schemas.microsoft.com/office/drawing/2014/main" id="{E408951E-C8D8-7D04-CFA9-46E412198789}"/>
              </a:ext>
            </a:extLst>
          </p:cNvPr>
          <p:cNvSpPr txBox="1"/>
          <p:nvPr/>
        </p:nvSpPr>
        <p:spPr>
          <a:xfrm>
            <a:off x="8440613" y="3588459"/>
            <a:ext cx="3408487" cy="2554545"/>
          </a:xfrm>
          <a:prstGeom prst="rect">
            <a:avLst/>
          </a:prstGeom>
          <a:noFill/>
        </p:spPr>
        <p:txBody>
          <a:bodyPr wrap="square" rtlCol="0">
            <a:spAutoFit/>
          </a:bodyPr>
          <a:lstStyle/>
          <a:p>
            <a:r>
              <a:rPr lang="en-US" sz="2000" b="1">
                <a:solidFill>
                  <a:srgbClr val="4B94FF"/>
                </a:solidFill>
              </a:rPr>
              <a:t>Ranking Criteria:</a:t>
            </a:r>
          </a:p>
          <a:p>
            <a:endParaRPr lang="en-US" sz="2000">
              <a:solidFill>
                <a:srgbClr val="4B94FF"/>
              </a:solidFill>
            </a:endParaRPr>
          </a:p>
          <a:p>
            <a:pPr marL="285750" indent="-285750">
              <a:spcAft>
                <a:spcPts val="1200"/>
              </a:spcAft>
              <a:buFont typeface="Arial" panose="020B0604020202020204" pitchFamily="34" charset="0"/>
              <a:buChar char="•"/>
            </a:pPr>
            <a:r>
              <a:rPr lang="en-US" sz="2000" b="1">
                <a:solidFill>
                  <a:srgbClr val="4B94FF"/>
                </a:solidFill>
              </a:rPr>
              <a:t>Academic capacity &amp; performance </a:t>
            </a:r>
            <a:r>
              <a:rPr lang="en-US" sz="2000">
                <a:solidFill>
                  <a:srgbClr val="4B94FF"/>
                </a:solidFill>
              </a:rPr>
              <a:t> </a:t>
            </a:r>
          </a:p>
          <a:p>
            <a:pPr marL="285750" indent="-285750">
              <a:spcAft>
                <a:spcPts val="1200"/>
              </a:spcAft>
              <a:buFont typeface="Arial" panose="020B0604020202020204" pitchFamily="34" charset="0"/>
              <a:buChar char="•"/>
            </a:pPr>
            <a:r>
              <a:rPr lang="en-US" sz="2000" b="1">
                <a:solidFill>
                  <a:srgbClr val="4B94FF"/>
                </a:solidFill>
              </a:rPr>
              <a:t>Innovation &amp; economic impact </a:t>
            </a:r>
            <a:r>
              <a:rPr lang="en-US" sz="2000">
                <a:solidFill>
                  <a:srgbClr val="4B94FF"/>
                </a:solidFill>
              </a:rPr>
              <a:t> </a:t>
            </a:r>
          </a:p>
          <a:p>
            <a:pPr marL="285750" indent="-285750">
              <a:spcAft>
                <a:spcPts val="1200"/>
              </a:spcAft>
              <a:buFont typeface="Arial" panose="020B0604020202020204" pitchFamily="34" charset="0"/>
              <a:buChar char="•"/>
            </a:pPr>
            <a:r>
              <a:rPr lang="en-US" sz="2000" b="1">
                <a:solidFill>
                  <a:srgbClr val="4B94FF"/>
                </a:solidFill>
              </a:rPr>
              <a:t>Global engagement  </a:t>
            </a:r>
            <a:endParaRPr lang="en-US" sz="2000">
              <a:solidFill>
                <a:srgbClr val="4B94FF"/>
              </a:solidFill>
            </a:endParaRPr>
          </a:p>
        </p:txBody>
      </p:sp>
      <p:sp>
        <p:nvSpPr>
          <p:cNvPr id="12" name="Rectangle 11">
            <a:extLst>
              <a:ext uri="{FF2B5EF4-FFF2-40B4-BE49-F238E27FC236}">
                <a16:creationId xmlns:a16="http://schemas.microsoft.com/office/drawing/2014/main" id="{D2E46B63-29F8-7A29-18CE-8F66A8494A21}"/>
              </a:ext>
            </a:extLst>
          </p:cNvPr>
          <p:cNvSpPr/>
          <p:nvPr/>
        </p:nvSpPr>
        <p:spPr>
          <a:xfrm>
            <a:off x="0" y="1"/>
            <a:ext cx="12192000" cy="1053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IME Logo, symbol, meaning, history, PNG, brand">
            <a:extLst>
              <a:ext uri="{FF2B5EF4-FFF2-40B4-BE49-F238E27FC236}">
                <a16:creationId xmlns:a16="http://schemas.microsoft.com/office/drawing/2014/main" id="{C374D5AD-3DEA-BECB-1ABC-DBEC7289EC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7321" y="-67399"/>
            <a:ext cx="2232991" cy="125605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3261FAF-83A8-BCE6-F04D-666F5C10681F}"/>
              </a:ext>
            </a:extLst>
          </p:cNvPr>
          <p:cNvSpPr txBox="1"/>
          <p:nvPr/>
        </p:nvSpPr>
        <p:spPr>
          <a:xfrm>
            <a:off x="3223590" y="99442"/>
            <a:ext cx="7987749" cy="954107"/>
          </a:xfrm>
          <a:prstGeom prst="rect">
            <a:avLst/>
          </a:prstGeom>
          <a:noFill/>
        </p:spPr>
        <p:txBody>
          <a:bodyPr wrap="square" rtlCol="0">
            <a:spAutoFit/>
          </a:bodyPr>
          <a:lstStyle/>
          <a:p>
            <a:r>
              <a:rPr lang="en-US" sz="2800" b="1">
                <a:solidFill>
                  <a:srgbClr val="4B94FF"/>
                </a:solidFill>
                <a:hlinkClick r:id="rId5">
                  <a:extLst>
                    <a:ext uri="{A12FA001-AC4F-418D-AE19-62706E023703}">
                      <ahyp:hlinkClr xmlns:ahyp="http://schemas.microsoft.com/office/drawing/2018/hyperlinkcolor" val="tx"/>
                    </a:ext>
                  </a:extLst>
                </a:hlinkClick>
              </a:rPr>
              <a:t>New ranking</a:t>
            </a:r>
            <a:r>
              <a:rPr lang="en-US" sz="2800" b="1">
                <a:solidFill>
                  <a:srgbClr val="4B94FF"/>
                </a:solidFill>
              </a:rPr>
              <a:t> </a:t>
            </a:r>
            <a:r>
              <a:rPr lang="en-US" sz="2800" b="1">
                <a:solidFill>
                  <a:srgbClr val="000C2F"/>
                </a:solidFill>
              </a:rPr>
              <a:t>places UConn in top 23% of global universities</a:t>
            </a:r>
          </a:p>
        </p:txBody>
      </p:sp>
      <p:sp>
        <p:nvSpPr>
          <p:cNvPr id="17" name="TextBox 16">
            <a:extLst>
              <a:ext uri="{FF2B5EF4-FFF2-40B4-BE49-F238E27FC236}">
                <a16:creationId xmlns:a16="http://schemas.microsoft.com/office/drawing/2014/main" id="{C9449255-7F7C-5509-B4C8-072EA6CDA21E}"/>
              </a:ext>
            </a:extLst>
          </p:cNvPr>
          <p:cNvSpPr txBox="1"/>
          <p:nvPr/>
        </p:nvSpPr>
        <p:spPr>
          <a:xfrm>
            <a:off x="8440613" y="1428452"/>
            <a:ext cx="3087999" cy="1785104"/>
          </a:xfrm>
          <a:prstGeom prst="rect">
            <a:avLst/>
          </a:prstGeom>
          <a:noFill/>
        </p:spPr>
        <p:txBody>
          <a:bodyPr wrap="square" rtlCol="0">
            <a:spAutoFit/>
          </a:bodyPr>
          <a:lstStyle/>
          <a:p>
            <a:r>
              <a:rPr lang="en-US" sz="3200" b="1">
                <a:solidFill>
                  <a:schemeClr val="bg1"/>
                </a:solidFill>
              </a:rPr>
              <a:t>UConn Rank:</a:t>
            </a:r>
          </a:p>
          <a:p>
            <a:pPr>
              <a:spcBef>
                <a:spcPts val="1200"/>
              </a:spcBef>
            </a:pPr>
            <a:r>
              <a:rPr lang="en-US" sz="2800" b="1">
                <a:solidFill>
                  <a:schemeClr val="bg1"/>
                </a:solidFill>
              </a:rPr>
              <a:t>#111 </a:t>
            </a:r>
          </a:p>
          <a:p>
            <a:r>
              <a:rPr lang="en-US" sz="2000">
                <a:solidFill>
                  <a:schemeClr val="bg1"/>
                </a:solidFill>
              </a:rPr>
              <a:t>out of 500 universities worldwide</a:t>
            </a:r>
          </a:p>
        </p:txBody>
      </p:sp>
      <p:sp>
        <p:nvSpPr>
          <p:cNvPr id="2" name="Slide Number Placeholder 1">
            <a:extLst>
              <a:ext uri="{FF2B5EF4-FFF2-40B4-BE49-F238E27FC236}">
                <a16:creationId xmlns:a16="http://schemas.microsoft.com/office/drawing/2014/main" id="{3A430B95-E836-F6E4-BA08-C1F3810C8B8F}"/>
              </a:ext>
            </a:extLst>
          </p:cNvPr>
          <p:cNvSpPr>
            <a:spLocks noGrp="1"/>
          </p:cNvSpPr>
          <p:nvPr>
            <p:ph type="sldNum" sz="quarter" idx="12"/>
          </p:nvPr>
        </p:nvSpPr>
        <p:spPr/>
        <p:txBody>
          <a:bodyPr/>
          <a:lstStyle/>
          <a:p>
            <a:fld id="{C81ED74F-DA7C-C34D-A09E-9C1784511AAA}" type="slidenum">
              <a:rPr lang="en-US" smtClean="0"/>
              <a:pPr/>
              <a:t>16</a:t>
            </a:fld>
            <a:endParaRPr lang="en-US"/>
          </a:p>
        </p:txBody>
      </p:sp>
    </p:spTree>
    <p:extLst>
      <p:ext uri="{BB962C8B-B14F-4D97-AF65-F5344CB8AC3E}">
        <p14:creationId xmlns:p14="http://schemas.microsoft.com/office/powerpoint/2010/main" val="2644961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FCF9A-38F6-3F8D-C1E3-12306A04404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14485779-9505-2F86-94C4-9939ED33F0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1"/>
            <a:ext cx="12192000" cy="6857999"/>
          </a:xfrm>
          <a:prstGeom prst="rect">
            <a:avLst/>
          </a:prstGeom>
        </p:spPr>
      </p:pic>
      <p:sp>
        <p:nvSpPr>
          <p:cNvPr id="3" name="Rectangle 2">
            <a:extLst>
              <a:ext uri="{FF2B5EF4-FFF2-40B4-BE49-F238E27FC236}">
                <a16:creationId xmlns:a16="http://schemas.microsoft.com/office/drawing/2014/main" id="{4C6671F7-44B6-7DB0-5C93-62EF9A536738}"/>
              </a:ext>
            </a:extLst>
          </p:cNvPr>
          <p:cNvSpPr/>
          <p:nvPr/>
        </p:nvSpPr>
        <p:spPr>
          <a:xfrm>
            <a:off x="0" y="4724400"/>
            <a:ext cx="12192000" cy="2133599"/>
          </a:xfrm>
          <a:prstGeom prst="rect">
            <a:avLst/>
          </a:prstGeom>
          <a:solidFill>
            <a:schemeClr val="tx2">
              <a:alpha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118489-0702-F38A-4D52-7EC2BAEB5AC6}"/>
              </a:ext>
            </a:extLst>
          </p:cNvPr>
          <p:cNvSpPr>
            <a:spLocks noGrp="1"/>
          </p:cNvSpPr>
          <p:nvPr>
            <p:ph type="title"/>
          </p:nvPr>
        </p:nvSpPr>
        <p:spPr>
          <a:xfrm>
            <a:off x="381000" y="4859758"/>
            <a:ext cx="12192000" cy="1325563"/>
          </a:xfrm>
        </p:spPr>
        <p:txBody>
          <a:bodyPr>
            <a:noAutofit/>
          </a:bodyPr>
          <a:lstStyle/>
          <a:p>
            <a:pPr marL="919163" indent="-738188"/>
            <a:r>
              <a:rPr lang="en-US" sz="4800" b="1">
                <a:solidFill>
                  <a:schemeClr val="bg1"/>
                </a:solidFill>
              </a:rPr>
              <a:t>4. 	Supporting a Championship Culture and Competitiveness in Athletics</a:t>
            </a:r>
          </a:p>
        </p:txBody>
      </p:sp>
      <p:sp>
        <p:nvSpPr>
          <p:cNvPr id="7" name="Slide Number Placeholder 6">
            <a:extLst>
              <a:ext uri="{FF2B5EF4-FFF2-40B4-BE49-F238E27FC236}">
                <a16:creationId xmlns:a16="http://schemas.microsoft.com/office/drawing/2014/main" id="{DC670962-FC76-1C1F-69E2-E0FFD6D1811C}"/>
              </a:ext>
            </a:extLst>
          </p:cNvPr>
          <p:cNvSpPr>
            <a:spLocks noGrp="1"/>
          </p:cNvSpPr>
          <p:nvPr>
            <p:ph type="sldNum" sz="quarter" idx="12"/>
          </p:nvPr>
        </p:nvSpPr>
        <p:spPr/>
        <p:txBody>
          <a:bodyPr/>
          <a:lstStyle/>
          <a:p>
            <a:fld id="{C81ED74F-DA7C-C34D-A09E-9C1784511AAA}" type="slidenum">
              <a:rPr lang="en-US" smtClean="0">
                <a:solidFill>
                  <a:schemeClr val="bg2">
                    <a:lumMod val="75000"/>
                  </a:schemeClr>
                </a:solidFill>
              </a:rPr>
              <a:pPr/>
              <a:t>17</a:t>
            </a:fld>
            <a:endParaRPr lang="en-US">
              <a:solidFill>
                <a:schemeClr val="bg2">
                  <a:lumMod val="75000"/>
                </a:schemeClr>
              </a:solidFill>
            </a:endParaRPr>
          </a:p>
        </p:txBody>
      </p:sp>
      <p:sp>
        <p:nvSpPr>
          <p:cNvPr id="4" name="Title 1">
            <a:extLst>
              <a:ext uri="{FF2B5EF4-FFF2-40B4-BE49-F238E27FC236}">
                <a16:creationId xmlns:a16="http://schemas.microsoft.com/office/drawing/2014/main" id="{B95AB738-2099-548B-8BE1-433CE5CF04C6}"/>
              </a:ext>
            </a:extLst>
          </p:cNvPr>
          <p:cNvSpPr txBox="1">
            <a:spLocks/>
          </p:cNvSpPr>
          <p:nvPr/>
        </p:nvSpPr>
        <p:spPr>
          <a:xfrm>
            <a:off x="1361156" y="6100948"/>
            <a:ext cx="11004091" cy="681094"/>
          </a:xfrm>
          <a:prstGeom prst="rect">
            <a:avLst/>
          </a:prstGeom>
          <a:effectLst>
            <a:outerShdw blurRad="50800" dist="254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3200" b="1">
                <a:solidFill>
                  <a:srgbClr val="BDEBFC"/>
                </a:solidFill>
              </a:rPr>
              <a:t>Focus on investing in athletics</a:t>
            </a:r>
          </a:p>
        </p:txBody>
      </p:sp>
    </p:spTree>
    <p:extLst>
      <p:ext uri="{BB962C8B-B14F-4D97-AF65-F5344CB8AC3E}">
        <p14:creationId xmlns:p14="http://schemas.microsoft.com/office/powerpoint/2010/main" val="1312384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9F52C-B10D-7099-9EE4-1039E1DEFD0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C1CA8C4A-BCB7-544B-7C62-1653C98747E2}"/>
              </a:ext>
            </a:extLst>
          </p:cNvPr>
          <p:cNvSpPr/>
          <p:nvPr/>
        </p:nvSpPr>
        <p:spPr>
          <a:xfrm>
            <a:off x="-147358" y="1182831"/>
            <a:ext cx="5041099" cy="4633790"/>
          </a:xfrm>
          <a:custGeom>
            <a:avLst/>
            <a:gdLst>
              <a:gd name="csX0" fmla="*/ 2228049 w 5041099"/>
              <a:gd name="csY0" fmla="*/ 0 h 4633790"/>
              <a:gd name="csX1" fmla="*/ 5041099 w 5041099"/>
              <a:gd name="csY1" fmla="*/ 2316895 h 4633790"/>
              <a:gd name="csX2" fmla="*/ 2228049 w 5041099"/>
              <a:gd name="csY2" fmla="*/ 4633790 h 4633790"/>
              <a:gd name="csX3" fmla="*/ 57363 w 5041099"/>
              <a:gd name="csY3" fmla="*/ 3790656 h 4633790"/>
              <a:gd name="csX4" fmla="*/ 0 w 5041099"/>
              <a:gd name="csY4" fmla="*/ 3727475 h 4633790"/>
              <a:gd name="csX5" fmla="*/ 0 w 5041099"/>
              <a:gd name="csY5" fmla="*/ 906315 h 4633790"/>
              <a:gd name="csX6" fmla="*/ 57363 w 5041099"/>
              <a:gd name="csY6" fmla="*/ 843135 h 4633790"/>
              <a:gd name="csX7" fmla="*/ 2228049 w 5041099"/>
              <a:gd name="csY7" fmla="*/ 0 h 46337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5041099" h="4633790">
                <a:moveTo>
                  <a:pt x="2228049" y="0"/>
                </a:moveTo>
                <a:cubicBezTo>
                  <a:pt x="3781654" y="0"/>
                  <a:pt x="5041099" y="1037309"/>
                  <a:pt x="5041099" y="2316895"/>
                </a:cubicBezTo>
                <a:cubicBezTo>
                  <a:pt x="5041099" y="3596481"/>
                  <a:pt x="3781654" y="4633790"/>
                  <a:pt x="2228049" y="4633790"/>
                </a:cubicBezTo>
                <a:cubicBezTo>
                  <a:pt x="1354146" y="4633790"/>
                  <a:pt x="573318" y="4305579"/>
                  <a:pt x="57363" y="3790656"/>
                </a:cubicBezTo>
                <a:lnTo>
                  <a:pt x="0" y="3727475"/>
                </a:lnTo>
                <a:lnTo>
                  <a:pt x="0" y="906315"/>
                </a:lnTo>
                <a:lnTo>
                  <a:pt x="57363" y="843135"/>
                </a:lnTo>
                <a:cubicBezTo>
                  <a:pt x="573318" y="328211"/>
                  <a:pt x="1354146" y="0"/>
                  <a:pt x="2228049" y="0"/>
                </a:cubicBezTo>
                <a:close/>
              </a:path>
            </a:pathLst>
          </a:custGeom>
          <a:solidFill>
            <a:srgbClr val="BDEBF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983FC4A-A098-04F0-59BB-81D8E49D88BB}"/>
              </a:ext>
            </a:extLst>
          </p:cNvPr>
          <p:cNvSpPr>
            <a:spLocks noGrp="1"/>
          </p:cNvSpPr>
          <p:nvPr>
            <p:ph type="title"/>
          </p:nvPr>
        </p:nvSpPr>
        <p:spPr>
          <a:xfrm>
            <a:off x="395748" y="349316"/>
            <a:ext cx="5090651" cy="681094"/>
          </a:xfrm>
        </p:spPr>
        <p:txBody>
          <a:bodyPr>
            <a:normAutofit fontScale="90000"/>
          </a:bodyPr>
          <a:lstStyle/>
          <a:p>
            <a:r>
              <a:rPr lang="en-US" b="1"/>
              <a:t>Athletics Update</a:t>
            </a:r>
          </a:p>
        </p:txBody>
      </p:sp>
      <p:sp>
        <p:nvSpPr>
          <p:cNvPr id="3" name="Slide Number Placeholder 2">
            <a:extLst>
              <a:ext uri="{FF2B5EF4-FFF2-40B4-BE49-F238E27FC236}">
                <a16:creationId xmlns:a16="http://schemas.microsoft.com/office/drawing/2014/main" id="{A5C721DB-9619-D6D7-F35A-2D1B9E7245C1}"/>
              </a:ext>
            </a:extLst>
          </p:cNvPr>
          <p:cNvSpPr>
            <a:spLocks noGrp="1"/>
          </p:cNvSpPr>
          <p:nvPr>
            <p:ph type="sldNum" sz="quarter" idx="12"/>
          </p:nvPr>
        </p:nvSpPr>
        <p:spPr/>
        <p:txBody>
          <a:bodyPr/>
          <a:lstStyle/>
          <a:p>
            <a:fld id="{C81ED74F-DA7C-C34D-A09E-9C1784511AAA}" type="slidenum">
              <a:rPr lang="en-US" smtClean="0"/>
              <a:pPr/>
              <a:t>18</a:t>
            </a:fld>
            <a:endParaRPr lang="en-US"/>
          </a:p>
        </p:txBody>
      </p:sp>
      <p:sp>
        <p:nvSpPr>
          <p:cNvPr id="4" name="TextBox 3">
            <a:extLst>
              <a:ext uri="{FF2B5EF4-FFF2-40B4-BE49-F238E27FC236}">
                <a16:creationId xmlns:a16="http://schemas.microsoft.com/office/drawing/2014/main" id="{85F2F346-78DE-3E53-AD85-8659557DDE53}"/>
              </a:ext>
            </a:extLst>
          </p:cNvPr>
          <p:cNvSpPr txBox="1"/>
          <p:nvPr/>
        </p:nvSpPr>
        <p:spPr>
          <a:xfrm>
            <a:off x="5661965" y="2677363"/>
            <a:ext cx="184731" cy="369332"/>
          </a:xfrm>
          <a:prstGeom prst="rect">
            <a:avLst/>
          </a:prstGeom>
          <a:noFill/>
        </p:spPr>
        <p:txBody>
          <a:bodyPr wrap="none" rtlCol="0">
            <a:spAutoFit/>
          </a:bodyPr>
          <a:lstStyle/>
          <a:p>
            <a:endParaRPr lang="en-US"/>
          </a:p>
        </p:txBody>
      </p:sp>
      <p:sp>
        <p:nvSpPr>
          <p:cNvPr id="5" name="TextBox 4">
            <a:extLst>
              <a:ext uri="{FF2B5EF4-FFF2-40B4-BE49-F238E27FC236}">
                <a16:creationId xmlns:a16="http://schemas.microsoft.com/office/drawing/2014/main" id="{48207C2B-3544-2E6B-28FA-5F456CD55896}"/>
              </a:ext>
            </a:extLst>
          </p:cNvPr>
          <p:cNvSpPr txBox="1"/>
          <p:nvPr/>
        </p:nvSpPr>
        <p:spPr>
          <a:xfrm>
            <a:off x="7088429" y="2370125"/>
            <a:ext cx="184731" cy="369332"/>
          </a:xfrm>
          <a:prstGeom prst="rect">
            <a:avLst/>
          </a:prstGeom>
          <a:noFill/>
        </p:spPr>
        <p:txBody>
          <a:bodyPr wrap="none" rtlCol="0">
            <a:spAutoFit/>
          </a:bodyPr>
          <a:lstStyle/>
          <a:p>
            <a:endParaRPr lang="en-US"/>
          </a:p>
        </p:txBody>
      </p:sp>
      <p:sp>
        <p:nvSpPr>
          <p:cNvPr id="8" name="TextBox 7">
            <a:extLst>
              <a:ext uri="{FF2B5EF4-FFF2-40B4-BE49-F238E27FC236}">
                <a16:creationId xmlns:a16="http://schemas.microsoft.com/office/drawing/2014/main" id="{2C270EB1-5160-7A44-2AE5-72857B20809E}"/>
              </a:ext>
            </a:extLst>
          </p:cNvPr>
          <p:cNvSpPr txBox="1"/>
          <p:nvPr/>
        </p:nvSpPr>
        <p:spPr>
          <a:xfrm>
            <a:off x="5373511" y="1471437"/>
            <a:ext cx="6747201" cy="3108543"/>
          </a:xfrm>
          <a:prstGeom prst="rect">
            <a:avLst/>
          </a:prstGeom>
          <a:noFill/>
        </p:spPr>
        <p:txBody>
          <a:bodyPr wrap="square">
            <a:spAutoFit/>
          </a:bodyPr>
          <a:lstStyle/>
          <a:p>
            <a:pPr marL="342900" indent="-342900">
              <a:buFont typeface="+mj-lt"/>
              <a:buAutoNum type="arabicPeriod"/>
            </a:pPr>
            <a:r>
              <a:rPr lang="en-US" sz="1600">
                <a:solidFill>
                  <a:schemeClr val="bg1"/>
                </a:solidFill>
              </a:rPr>
              <a:t>Athletics is on track to meet or exceed revenue goals set for FY26.</a:t>
            </a:r>
          </a:p>
          <a:p>
            <a:pPr marL="342900" indent="-342900">
              <a:buFont typeface="+mj-lt"/>
              <a:buAutoNum type="arabicPeriod"/>
            </a:pPr>
            <a:endParaRPr lang="en-US" sz="1600">
              <a:solidFill>
                <a:schemeClr val="bg1"/>
              </a:solidFill>
            </a:endParaRPr>
          </a:p>
          <a:p>
            <a:pPr marL="342900" indent="-342900">
              <a:spcAft>
                <a:spcPts val="1200"/>
              </a:spcAft>
              <a:buFont typeface="+mj-lt"/>
              <a:buAutoNum type="arabicPeriod"/>
            </a:pPr>
            <a:r>
              <a:rPr lang="en-US" sz="1600">
                <a:solidFill>
                  <a:schemeClr val="bg1"/>
                </a:solidFill>
              </a:rPr>
              <a:t>Conversations are progressing regarding adding another name to Gampel Pavilion. </a:t>
            </a:r>
          </a:p>
          <a:p>
            <a:pPr marL="342900" indent="-342900">
              <a:spcAft>
                <a:spcPts val="1200"/>
              </a:spcAft>
              <a:buFont typeface="+mj-lt"/>
              <a:buAutoNum type="arabicPeriod"/>
            </a:pPr>
            <a:r>
              <a:rPr lang="en-US" sz="1600">
                <a:solidFill>
                  <a:schemeClr val="bg1"/>
                </a:solidFill>
              </a:rPr>
              <a:t>The NCAA has approved the future use of commercial patches that may be placed on uniforms for advertising purposes.  We are exploring offering this opportunity to interested parties. </a:t>
            </a:r>
          </a:p>
          <a:p>
            <a:pPr marL="342900" indent="-342900">
              <a:spcAft>
                <a:spcPts val="1200"/>
              </a:spcAft>
              <a:buFont typeface="+mj-lt"/>
              <a:buAutoNum type="arabicPeriod"/>
            </a:pPr>
            <a:r>
              <a:rPr lang="en-US" sz="1600">
                <a:solidFill>
                  <a:schemeClr val="bg1"/>
                </a:solidFill>
              </a:rPr>
              <a:t>The College Football Playoff recently met and discussed the unequal revenue distribution that we are currently receiving as an independent football program.  The goal would be to get a share equal to that of our current peers in the G6.</a:t>
            </a:r>
          </a:p>
        </p:txBody>
      </p:sp>
      <p:sp>
        <p:nvSpPr>
          <p:cNvPr id="9" name="TextBox 8">
            <a:extLst>
              <a:ext uri="{FF2B5EF4-FFF2-40B4-BE49-F238E27FC236}">
                <a16:creationId xmlns:a16="http://schemas.microsoft.com/office/drawing/2014/main" id="{B6D3C9AA-0396-73C5-D2FA-0976C380434C}"/>
              </a:ext>
            </a:extLst>
          </p:cNvPr>
          <p:cNvSpPr txBox="1"/>
          <p:nvPr/>
        </p:nvSpPr>
        <p:spPr>
          <a:xfrm>
            <a:off x="433548" y="1682045"/>
            <a:ext cx="3190185" cy="400110"/>
          </a:xfrm>
          <a:prstGeom prst="rect">
            <a:avLst/>
          </a:prstGeom>
          <a:noFill/>
        </p:spPr>
        <p:txBody>
          <a:bodyPr wrap="square" rtlCol="0">
            <a:spAutoFit/>
          </a:bodyPr>
          <a:lstStyle/>
          <a:p>
            <a:r>
              <a:rPr lang="en-US" sz="2000" b="1">
                <a:solidFill>
                  <a:schemeClr val="tx2"/>
                </a:solidFill>
              </a:rPr>
              <a:t>Championship Culture</a:t>
            </a:r>
          </a:p>
        </p:txBody>
      </p:sp>
      <p:sp>
        <p:nvSpPr>
          <p:cNvPr id="12" name="TextBox 11">
            <a:extLst>
              <a:ext uri="{FF2B5EF4-FFF2-40B4-BE49-F238E27FC236}">
                <a16:creationId xmlns:a16="http://schemas.microsoft.com/office/drawing/2014/main" id="{737D2403-DF02-4293-9142-447E5AD4779C}"/>
              </a:ext>
            </a:extLst>
          </p:cNvPr>
          <p:cNvSpPr txBox="1"/>
          <p:nvPr/>
        </p:nvSpPr>
        <p:spPr>
          <a:xfrm>
            <a:off x="433548" y="2113653"/>
            <a:ext cx="3997973" cy="2308324"/>
          </a:xfrm>
          <a:prstGeom prst="rect">
            <a:avLst/>
          </a:prstGeom>
          <a:noFill/>
        </p:spPr>
        <p:txBody>
          <a:bodyPr wrap="square">
            <a:spAutoFit/>
          </a:bodyPr>
          <a:lstStyle/>
          <a:p>
            <a:r>
              <a:rPr lang="en-US">
                <a:solidFill>
                  <a:schemeClr val="tx2"/>
                </a:solidFill>
              </a:rPr>
              <a:t>Men’s and Women’s Basketball and Men’s and Women’s Ice Hockey have all been ranked in the top 10 during the regular season.</a:t>
            </a:r>
          </a:p>
          <a:p>
            <a:endParaRPr lang="en-US">
              <a:solidFill>
                <a:schemeClr val="tx2"/>
              </a:solidFill>
            </a:endParaRPr>
          </a:p>
          <a:p>
            <a:r>
              <a:rPr lang="en-US">
                <a:solidFill>
                  <a:schemeClr val="tx2"/>
                </a:solidFill>
              </a:rPr>
              <a:t>For the first time, all these teams have the potential to qualify for the NCAA tournament in the same year.  </a:t>
            </a:r>
          </a:p>
        </p:txBody>
      </p:sp>
      <p:sp>
        <p:nvSpPr>
          <p:cNvPr id="13" name="TextBox 12">
            <a:extLst>
              <a:ext uri="{FF2B5EF4-FFF2-40B4-BE49-F238E27FC236}">
                <a16:creationId xmlns:a16="http://schemas.microsoft.com/office/drawing/2014/main" id="{B4143CEC-6CDE-246D-A833-574F4E0688B1}"/>
              </a:ext>
            </a:extLst>
          </p:cNvPr>
          <p:cNvSpPr txBox="1"/>
          <p:nvPr/>
        </p:nvSpPr>
        <p:spPr>
          <a:xfrm>
            <a:off x="5373511" y="981162"/>
            <a:ext cx="2638143" cy="400110"/>
          </a:xfrm>
          <a:prstGeom prst="rect">
            <a:avLst/>
          </a:prstGeom>
          <a:noFill/>
        </p:spPr>
        <p:txBody>
          <a:bodyPr wrap="square" rtlCol="0">
            <a:spAutoFit/>
          </a:bodyPr>
          <a:lstStyle/>
          <a:p>
            <a:r>
              <a:rPr lang="en-US" sz="2000" b="1">
                <a:solidFill>
                  <a:schemeClr val="bg1"/>
                </a:solidFill>
              </a:rPr>
              <a:t>Revenue Outlook</a:t>
            </a:r>
          </a:p>
        </p:txBody>
      </p:sp>
      <p:pic>
        <p:nvPicPr>
          <p:cNvPr id="15" name="Picture 14">
            <a:extLst>
              <a:ext uri="{FF2B5EF4-FFF2-40B4-BE49-F238E27FC236}">
                <a16:creationId xmlns:a16="http://schemas.microsoft.com/office/drawing/2014/main" id="{90382778-EF3A-04BA-A26D-955BB33BE34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817456" y="4780820"/>
            <a:ext cx="3200400" cy="2071603"/>
          </a:xfrm>
          <a:prstGeom prst="rect">
            <a:avLst/>
          </a:prstGeom>
          <a:solidFill>
            <a:srgbClr val="FFFFFF">
              <a:shade val="85000"/>
            </a:srgbClr>
          </a:solidFill>
          <a:ln w="63500" cap="rnd">
            <a:solidFill>
              <a:srgbClr val="FFFFFF"/>
            </a:solidFill>
          </a:ln>
          <a:effectLst/>
          <a:scene3d>
            <a:camera prst="orthographicFront"/>
            <a:lightRig rig="twoPt" dir="t">
              <a:rot lat="0" lon="0" rev="7800000"/>
            </a:lightRig>
          </a:scene3d>
          <a:sp3d contourW="6350">
            <a:contourClr>
              <a:srgbClr val="C0C0C0"/>
            </a:contourClr>
          </a:sp3d>
        </p:spPr>
      </p:pic>
      <p:pic>
        <p:nvPicPr>
          <p:cNvPr id="17" name="Picture 16">
            <a:extLst>
              <a:ext uri="{FF2B5EF4-FFF2-40B4-BE49-F238E27FC236}">
                <a16:creationId xmlns:a16="http://schemas.microsoft.com/office/drawing/2014/main" id="{E8E87845-83F4-C8D2-31EE-A88B0B29926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8991600" y="4780820"/>
            <a:ext cx="3200400" cy="2071603"/>
          </a:xfrm>
          <a:prstGeom prst="rect">
            <a:avLst/>
          </a:prstGeom>
          <a:solidFill>
            <a:srgbClr val="FFFFFF">
              <a:shade val="85000"/>
            </a:srgbClr>
          </a:solidFill>
          <a:ln w="63500" cap="rnd">
            <a:solidFill>
              <a:srgbClr val="FFFFFF"/>
            </a:solidFill>
          </a:ln>
          <a:effectLst/>
          <a:scene3d>
            <a:camera prst="orthographicFront"/>
            <a:lightRig rig="twoPt" dir="t">
              <a:rot lat="0" lon="0" rev="7800000"/>
            </a:lightRig>
          </a:scene3d>
          <a:sp3d contourW="6350">
            <a:contourClr>
              <a:srgbClr val="C0C0C0"/>
            </a:contourClr>
          </a:sp3d>
        </p:spPr>
      </p:pic>
      <p:pic>
        <p:nvPicPr>
          <p:cNvPr id="18" name="Picture 17">
            <a:extLst>
              <a:ext uri="{FF2B5EF4-FFF2-40B4-BE49-F238E27FC236}">
                <a16:creationId xmlns:a16="http://schemas.microsoft.com/office/drawing/2014/main" id="{9E3B1D07-9079-919D-1924-E374AD60C7A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2700" y="4780820"/>
            <a:ext cx="3033891" cy="2071603"/>
          </a:xfrm>
          <a:prstGeom prst="rect">
            <a:avLst/>
          </a:prstGeom>
          <a:solidFill>
            <a:srgbClr val="FFFFFF">
              <a:shade val="85000"/>
            </a:srgbClr>
          </a:solidFill>
          <a:ln w="63500" cap="rnd">
            <a:solidFill>
              <a:srgbClr val="FFFFFF"/>
            </a:solidFill>
          </a:ln>
          <a:effectLst/>
          <a:scene3d>
            <a:camera prst="orthographicFront"/>
            <a:lightRig rig="twoPt" dir="t">
              <a:rot lat="0" lon="0" rev="7800000"/>
            </a:lightRig>
          </a:scene3d>
          <a:sp3d contourW="6350">
            <a:contourClr>
              <a:srgbClr val="C0C0C0"/>
            </a:contourClr>
          </a:sp3d>
        </p:spPr>
      </p:pic>
      <p:pic>
        <p:nvPicPr>
          <p:cNvPr id="16" name="Picture 15">
            <a:extLst>
              <a:ext uri="{FF2B5EF4-FFF2-40B4-BE49-F238E27FC236}">
                <a16:creationId xmlns:a16="http://schemas.microsoft.com/office/drawing/2014/main" id="{FF7FEE90-5280-B00D-381C-5345883A385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021191" y="4780820"/>
            <a:ext cx="2835221" cy="2071603"/>
          </a:xfrm>
          <a:prstGeom prst="rect">
            <a:avLst/>
          </a:prstGeom>
          <a:solidFill>
            <a:srgbClr val="FFFFFF">
              <a:shade val="85000"/>
            </a:srgbClr>
          </a:solidFill>
          <a:ln w="63500" cap="rnd">
            <a:solidFill>
              <a:srgbClr val="FFFFFF"/>
            </a:solidFill>
          </a:ln>
          <a:effectLst/>
          <a:scene3d>
            <a:camera prst="orthographicFront"/>
            <a:lightRig rig="twoPt" dir="t">
              <a:rot lat="0" lon="0" rev="7800000"/>
            </a:lightRig>
          </a:scene3d>
          <a:sp3d contourW="6350">
            <a:contourClr>
              <a:srgbClr val="C0C0C0"/>
            </a:contourClr>
          </a:sp3d>
        </p:spPr>
      </p:pic>
    </p:spTree>
    <p:extLst>
      <p:ext uri="{BB962C8B-B14F-4D97-AF65-F5344CB8AC3E}">
        <p14:creationId xmlns:p14="http://schemas.microsoft.com/office/powerpoint/2010/main" val="16640296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65D19-993E-4001-CEF1-462E64F2F7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40A3B5C-74E3-3EC5-2057-C218E668433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913418"/>
          </a:xfrm>
          <a:prstGeom prst="rect">
            <a:avLst/>
          </a:prstGeom>
        </p:spPr>
      </p:pic>
      <p:sp>
        <p:nvSpPr>
          <p:cNvPr id="3" name="Rectangle 2">
            <a:extLst>
              <a:ext uri="{FF2B5EF4-FFF2-40B4-BE49-F238E27FC236}">
                <a16:creationId xmlns:a16="http://schemas.microsoft.com/office/drawing/2014/main" id="{3E8588A0-9966-D49F-BE37-00BF8EE92AC1}"/>
              </a:ext>
            </a:extLst>
          </p:cNvPr>
          <p:cNvSpPr/>
          <p:nvPr/>
        </p:nvSpPr>
        <p:spPr>
          <a:xfrm>
            <a:off x="0" y="5020574"/>
            <a:ext cx="12192000" cy="1892843"/>
          </a:xfrm>
          <a:prstGeom prst="rect">
            <a:avLst/>
          </a:prstGeom>
          <a:solidFill>
            <a:schemeClr val="accent1">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D8D45-497E-6015-F98D-CAB19BE445BD}"/>
              </a:ext>
            </a:extLst>
          </p:cNvPr>
          <p:cNvSpPr>
            <a:spLocks noGrp="1"/>
          </p:cNvSpPr>
          <p:nvPr>
            <p:ph type="title"/>
          </p:nvPr>
        </p:nvSpPr>
        <p:spPr>
          <a:xfrm>
            <a:off x="816633" y="5213349"/>
            <a:ext cx="11863388" cy="1325563"/>
          </a:xfrm>
        </p:spPr>
        <p:txBody>
          <a:bodyPr>
            <a:noAutofit/>
          </a:bodyPr>
          <a:lstStyle/>
          <a:p>
            <a:pPr marL="685800" indent="-679450"/>
            <a:r>
              <a:rPr lang="en-US" sz="4800" b="1"/>
              <a:t>5. Advancing Fundraising Efforts and Engagement at the Foundation</a:t>
            </a:r>
          </a:p>
        </p:txBody>
      </p:sp>
      <p:sp>
        <p:nvSpPr>
          <p:cNvPr id="7" name="Slide Number Placeholder 6">
            <a:extLst>
              <a:ext uri="{FF2B5EF4-FFF2-40B4-BE49-F238E27FC236}">
                <a16:creationId xmlns:a16="http://schemas.microsoft.com/office/drawing/2014/main" id="{DAE69BB6-9815-71FE-CE1E-81DCEAD35CE1}"/>
              </a:ext>
            </a:extLst>
          </p:cNvPr>
          <p:cNvSpPr>
            <a:spLocks noGrp="1"/>
          </p:cNvSpPr>
          <p:nvPr>
            <p:ph type="sldNum" sz="quarter" idx="12"/>
          </p:nvPr>
        </p:nvSpPr>
        <p:spPr/>
        <p:txBody>
          <a:bodyPr/>
          <a:lstStyle/>
          <a:p>
            <a:fld id="{C81ED74F-DA7C-C34D-A09E-9C1784511AAA}" type="slidenum">
              <a:rPr lang="en-US" smtClean="0">
                <a:solidFill>
                  <a:schemeClr val="bg2">
                    <a:lumMod val="50000"/>
                  </a:schemeClr>
                </a:solidFill>
              </a:rPr>
              <a:pPr/>
              <a:t>19</a:t>
            </a:fld>
            <a:endParaRPr lang="en-US">
              <a:solidFill>
                <a:schemeClr val="bg2">
                  <a:lumMod val="50000"/>
                </a:schemeClr>
              </a:solidFill>
            </a:endParaRPr>
          </a:p>
        </p:txBody>
      </p:sp>
    </p:spTree>
    <p:extLst>
      <p:ext uri="{BB962C8B-B14F-4D97-AF65-F5344CB8AC3E}">
        <p14:creationId xmlns:p14="http://schemas.microsoft.com/office/powerpoint/2010/main" val="8392156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8E3F-1360-A52F-CA00-B7F6F6C9E1CA}"/>
              </a:ext>
            </a:extLst>
          </p:cNvPr>
          <p:cNvSpPr>
            <a:spLocks noGrp="1"/>
          </p:cNvSpPr>
          <p:nvPr>
            <p:ph type="title"/>
          </p:nvPr>
        </p:nvSpPr>
        <p:spPr>
          <a:xfrm>
            <a:off x="412955" y="262383"/>
            <a:ext cx="6109766" cy="832667"/>
          </a:xfrm>
        </p:spPr>
        <p:txBody>
          <a:bodyPr>
            <a:normAutofit fontScale="90000"/>
          </a:bodyPr>
          <a:lstStyle/>
          <a:p>
            <a:r>
              <a:rPr lang="en-US" sz="3600" b="1"/>
              <a:t>UConn’s Operational Priorities</a:t>
            </a:r>
          </a:p>
        </p:txBody>
      </p:sp>
      <p:sp>
        <p:nvSpPr>
          <p:cNvPr id="3" name="Content Placeholder 2">
            <a:extLst>
              <a:ext uri="{FF2B5EF4-FFF2-40B4-BE49-F238E27FC236}">
                <a16:creationId xmlns:a16="http://schemas.microsoft.com/office/drawing/2014/main" id="{BCDB2FC4-DF37-01BA-CD06-A7A50DEA6836}"/>
              </a:ext>
            </a:extLst>
          </p:cNvPr>
          <p:cNvSpPr>
            <a:spLocks noGrp="1"/>
          </p:cNvSpPr>
          <p:nvPr>
            <p:ph idx="4294967295"/>
          </p:nvPr>
        </p:nvSpPr>
        <p:spPr>
          <a:xfrm>
            <a:off x="412955" y="1451963"/>
            <a:ext cx="5963285" cy="4351338"/>
          </a:xfrm>
        </p:spPr>
        <p:txBody>
          <a:bodyPr>
            <a:normAutofit fontScale="92500" lnSpcReduction="10000"/>
          </a:bodyPr>
          <a:lstStyle/>
          <a:p>
            <a:pPr marL="514350" indent="-514350">
              <a:spcBef>
                <a:spcPts val="2200"/>
              </a:spcBef>
              <a:buFont typeface="+mj-lt"/>
              <a:buAutoNum type="arabicPeriod"/>
            </a:pPr>
            <a:r>
              <a:rPr lang="en-US">
                <a:solidFill>
                  <a:schemeClr val="bg1"/>
                </a:solidFill>
              </a:rPr>
              <a:t>Improving our enrollment outlook</a:t>
            </a:r>
          </a:p>
          <a:p>
            <a:pPr marL="514350" indent="-514350">
              <a:spcBef>
                <a:spcPts val="2200"/>
              </a:spcBef>
              <a:buFont typeface="+mj-lt"/>
              <a:buAutoNum type="arabicPeriod"/>
            </a:pPr>
            <a:r>
              <a:rPr lang="en-US">
                <a:solidFill>
                  <a:schemeClr val="bg1"/>
                </a:solidFill>
              </a:rPr>
              <a:t>Continuous improvement &amp; enterprise effectiveness</a:t>
            </a:r>
          </a:p>
          <a:p>
            <a:pPr marL="514350" indent="-514350">
              <a:spcBef>
                <a:spcPts val="2200"/>
              </a:spcBef>
              <a:buFont typeface="+mj-lt"/>
              <a:buAutoNum type="arabicPeriod"/>
            </a:pPr>
            <a:r>
              <a:rPr lang="en-US">
                <a:solidFill>
                  <a:schemeClr val="bg1"/>
                </a:solidFill>
              </a:rPr>
              <a:t>Increasing our academic &amp; research profile </a:t>
            </a:r>
          </a:p>
          <a:p>
            <a:pPr marL="514350" indent="-514350">
              <a:spcBef>
                <a:spcPts val="2200"/>
              </a:spcBef>
              <a:buFont typeface="+mj-lt"/>
              <a:buAutoNum type="arabicPeriod"/>
            </a:pPr>
            <a:r>
              <a:rPr lang="en-US">
                <a:solidFill>
                  <a:schemeClr val="bg1"/>
                </a:solidFill>
              </a:rPr>
              <a:t>Supporting a championship culture and competitiveness in athletics</a:t>
            </a:r>
          </a:p>
          <a:p>
            <a:pPr marL="514350" indent="-514350">
              <a:spcBef>
                <a:spcPts val="2200"/>
              </a:spcBef>
              <a:buFont typeface="+mj-lt"/>
              <a:buAutoNum type="arabicPeriod"/>
            </a:pPr>
            <a:r>
              <a:rPr lang="en-US">
                <a:solidFill>
                  <a:schemeClr val="bg1"/>
                </a:solidFill>
              </a:rPr>
              <a:t>Advancing fundraising efforts and engagement at the Foundation</a:t>
            </a:r>
          </a:p>
          <a:p>
            <a:pPr marL="514350" indent="-514350">
              <a:buFont typeface="+mj-lt"/>
              <a:buAutoNum type="arabicPeriod"/>
            </a:pPr>
            <a:endParaRPr lang="en-US">
              <a:solidFill>
                <a:schemeClr val="bg1"/>
              </a:solidFill>
            </a:endParaRPr>
          </a:p>
          <a:p>
            <a:pPr marL="514350" indent="-514350">
              <a:buFont typeface="+mj-lt"/>
              <a:buAutoNum type="arabicPeriod"/>
            </a:pPr>
            <a:endParaRPr lang="en-US">
              <a:solidFill>
                <a:schemeClr val="bg1"/>
              </a:solidFill>
            </a:endParaRPr>
          </a:p>
        </p:txBody>
      </p:sp>
      <p:pic>
        <p:nvPicPr>
          <p:cNvPr id="4" name="Picture 3">
            <a:extLst>
              <a:ext uri="{FF2B5EF4-FFF2-40B4-BE49-F238E27FC236}">
                <a16:creationId xmlns:a16="http://schemas.microsoft.com/office/drawing/2014/main" id="{6F7A85FF-CFC9-4D31-4CA6-CC692D1FF014}"/>
              </a:ext>
            </a:extLst>
          </p:cNvPr>
          <p:cNvPicPr>
            <a:picLocks noChangeAspect="1"/>
          </p:cNvPicPr>
          <p:nvPr/>
        </p:nvPicPr>
        <p:blipFill>
          <a:blip r:embed="rId3" cstate="screen">
            <a:extLst>
              <a:ext uri="{28A0092B-C50C-407E-A947-70E740481C1C}">
                <a14:useLocalDpi xmlns:a14="http://schemas.microsoft.com/office/drawing/2010/main"/>
              </a:ext>
            </a:extLst>
          </a:blip>
          <a:srcRect t="-263"/>
          <a:stretch>
            <a:fillRect/>
          </a:stretch>
        </p:blipFill>
        <p:spPr>
          <a:xfrm>
            <a:off x="7010400" y="-71120"/>
            <a:ext cx="5262938" cy="6929120"/>
          </a:xfrm>
          <a:prstGeom prst="rect">
            <a:avLst/>
          </a:prstGeom>
        </p:spPr>
      </p:pic>
      <p:sp>
        <p:nvSpPr>
          <p:cNvPr id="5" name="Slide Number Placeholder 4">
            <a:extLst>
              <a:ext uri="{FF2B5EF4-FFF2-40B4-BE49-F238E27FC236}">
                <a16:creationId xmlns:a16="http://schemas.microsoft.com/office/drawing/2014/main" id="{70B07006-BF31-9745-C146-8DE06D0D2043}"/>
              </a:ext>
            </a:extLst>
          </p:cNvPr>
          <p:cNvSpPr>
            <a:spLocks noGrp="1"/>
          </p:cNvSpPr>
          <p:nvPr>
            <p:ph type="sldNum" sz="quarter" idx="12"/>
          </p:nvPr>
        </p:nvSpPr>
        <p:spPr/>
        <p:txBody>
          <a:bodyPr/>
          <a:lstStyle/>
          <a:p>
            <a:fld id="{C81ED74F-DA7C-C34D-A09E-9C1784511AAA}" type="slidenum">
              <a:rPr lang="en-US" smtClean="0"/>
              <a:pPr/>
              <a:t>2</a:t>
            </a:fld>
            <a:endParaRPr lang="en-US"/>
          </a:p>
        </p:txBody>
      </p:sp>
    </p:spTree>
    <p:extLst>
      <p:ext uri="{BB962C8B-B14F-4D97-AF65-F5344CB8AC3E}">
        <p14:creationId xmlns:p14="http://schemas.microsoft.com/office/powerpoint/2010/main" val="21872565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E12C34-B96E-DEAA-663C-16618EB0D0A9}"/>
              </a:ext>
            </a:extLst>
          </p:cNvPr>
          <p:cNvSpPr/>
          <p:nvPr/>
        </p:nvSpPr>
        <p:spPr>
          <a:xfrm>
            <a:off x="-213756" y="2444645"/>
            <a:ext cx="12575969" cy="2505693"/>
          </a:xfrm>
          <a:prstGeom prst="rect">
            <a:avLst/>
          </a:prstGeom>
          <a:solidFill>
            <a:srgbClr val="BDE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210EE5-BE32-E90A-27C9-D0502C335274}"/>
              </a:ext>
            </a:extLst>
          </p:cNvPr>
          <p:cNvSpPr>
            <a:spLocks noGrp="1"/>
          </p:cNvSpPr>
          <p:nvPr>
            <p:ph type="title"/>
          </p:nvPr>
        </p:nvSpPr>
        <p:spPr>
          <a:xfrm>
            <a:off x="395748" y="630558"/>
            <a:ext cx="11400503" cy="681094"/>
          </a:xfrm>
        </p:spPr>
        <p:txBody>
          <a:bodyPr>
            <a:noAutofit/>
          </a:bodyPr>
          <a:lstStyle/>
          <a:p>
            <a:r>
              <a:rPr lang="en-US" sz="3600" b="1">
                <a:solidFill>
                  <a:srgbClr val="4B94FF"/>
                </a:solidFill>
              </a:rPr>
              <a:t>An $11M Gift </a:t>
            </a:r>
            <a:r>
              <a:rPr lang="en-US" sz="3600" b="1"/>
              <a:t>from the Goldenson Family Advances Research and Education in Actuarial Sciences</a:t>
            </a:r>
          </a:p>
        </p:txBody>
      </p:sp>
      <p:pic>
        <p:nvPicPr>
          <p:cNvPr id="1026" name="Picture 2" descr="A man and a woman both with glasses pose for a photo in a restaurant">
            <a:extLst>
              <a:ext uri="{FF2B5EF4-FFF2-40B4-BE49-F238E27FC236}">
                <a16:creationId xmlns:a16="http://schemas.microsoft.com/office/drawing/2014/main" id="{BEE74D2A-0759-9068-AD4C-7C100BF1563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a:fillRect/>
          </a:stretch>
        </p:blipFill>
        <p:spPr bwMode="auto">
          <a:xfrm>
            <a:off x="6750898" y="1766081"/>
            <a:ext cx="5065489" cy="38628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30ADF5-7AE4-6CB2-A40A-693543613731}"/>
              </a:ext>
            </a:extLst>
          </p:cNvPr>
          <p:cNvSpPr txBox="1"/>
          <p:nvPr/>
        </p:nvSpPr>
        <p:spPr>
          <a:xfrm>
            <a:off x="529553" y="2735095"/>
            <a:ext cx="5883122" cy="2092881"/>
          </a:xfrm>
          <a:prstGeom prst="rect">
            <a:avLst/>
          </a:prstGeom>
          <a:noFill/>
        </p:spPr>
        <p:txBody>
          <a:bodyPr wrap="square" rtlCol="0">
            <a:spAutoFit/>
          </a:bodyPr>
          <a:lstStyle/>
          <a:p>
            <a:pPr>
              <a:spcAft>
                <a:spcPts val="1200"/>
              </a:spcAft>
            </a:pPr>
            <a:r>
              <a:rPr lang="en-US" sz="2000" i="1">
                <a:solidFill>
                  <a:srgbClr val="000C2F"/>
                </a:solidFill>
              </a:rPr>
              <a:t>“The idea of providing experiential education to students in actuarial applied research is important to our family, so further investment in the Center was an easy decision for us,” </a:t>
            </a:r>
          </a:p>
          <a:p>
            <a:pPr algn="r"/>
            <a:r>
              <a:rPr lang="en-US" i="1">
                <a:solidFill>
                  <a:srgbClr val="000C2F"/>
                </a:solidFill>
              </a:rPr>
              <a:t>Mark Goldenson, </a:t>
            </a:r>
          </a:p>
          <a:p>
            <a:pPr algn="r"/>
            <a:r>
              <a:rPr lang="en-US" i="1">
                <a:solidFill>
                  <a:srgbClr val="000C2F"/>
                </a:solidFill>
              </a:rPr>
              <a:t>pictured to the left with his wife, Janet </a:t>
            </a:r>
            <a:r>
              <a:rPr lang="en-US" i="1" err="1">
                <a:solidFill>
                  <a:srgbClr val="000C2F"/>
                </a:solidFill>
              </a:rPr>
              <a:t>Vadiveloo</a:t>
            </a:r>
            <a:r>
              <a:rPr lang="en-US" i="1">
                <a:solidFill>
                  <a:srgbClr val="000C2F"/>
                </a:solidFill>
              </a:rPr>
              <a:t>.</a:t>
            </a:r>
          </a:p>
        </p:txBody>
      </p:sp>
      <p:sp>
        <p:nvSpPr>
          <p:cNvPr id="5" name="TextBox 4">
            <a:extLst>
              <a:ext uri="{FF2B5EF4-FFF2-40B4-BE49-F238E27FC236}">
                <a16:creationId xmlns:a16="http://schemas.microsoft.com/office/drawing/2014/main" id="{F7E56B4B-E34F-84D5-3B86-69B8D82E7B36}"/>
              </a:ext>
            </a:extLst>
          </p:cNvPr>
          <p:cNvSpPr txBox="1"/>
          <p:nvPr/>
        </p:nvSpPr>
        <p:spPr>
          <a:xfrm>
            <a:off x="678870" y="5156383"/>
            <a:ext cx="5395358" cy="1477328"/>
          </a:xfrm>
          <a:prstGeom prst="rect">
            <a:avLst/>
          </a:prstGeom>
          <a:noFill/>
        </p:spPr>
        <p:txBody>
          <a:bodyPr wrap="square" rtlCol="0">
            <a:spAutoFit/>
          </a:bodyPr>
          <a:lstStyle/>
          <a:p>
            <a:r>
              <a:rPr lang="en-US" b="1">
                <a:solidFill>
                  <a:schemeClr val="bg2"/>
                </a:solidFill>
              </a:rPr>
              <a:t>The Goldenson Center for Actuarial Research</a:t>
            </a:r>
            <a:r>
              <a:rPr lang="en-US">
                <a:solidFill>
                  <a:schemeClr val="bg2"/>
                </a:solidFill>
              </a:rPr>
              <a:t> strives to provide high-quality actuarial research projects and services to support the insurance and financial services industry in our region.</a:t>
            </a:r>
          </a:p>
          <a:p>
            <a:endParaRPr lang="en-US">
              <a:solidFill>
                <a:schemeClr val="bg2"/>
              </a:solidFill>
            </a:endParaRPr>
          </a:p>
        </p:txBody>
      </p:sp>
      <p:sp>
        <p:nvSpPr>
          <p:cNvPr id="4" name="Slide Number Placeholder 3">
            <a:extLst>
              <a:ext uri="{FF2B5EF4-FFF2-40B4-BE49-F238E27FC236}">
                <a16:creationId xmlns:a16="http://schemas.microsoft.com/office/drawing/2014/main" id="{4CA52439-2356-790A-DB9C-C44CCFF4FCDC}"/>
              </a:ext>
            </a:extLst>
          </p:cNvPr>
          <p:cNvSpPr>
            <a:spLocks noGrp="1"/>
          </p:cNvSpPr>
          <p:nvPr>
            <p:ph type="sldNum" sz="quarter" idx="12"/>
          </p:nvPr>
        </p:nvSpPr>
        <p:spPr/>
        <p:txBody>
          <a:bodyPr/>
          <a:lstStyle/>
          <a:p>
            <a:fld id="{C81ED74F-DA7C-C34D-A09E-9C1784511AAA}" type="slidenum">
              <a:rPr lang="en-US" smtClean="0"/>
              <a:pPr/>
              <a:t>20</a:t>
            </a:fld>
            <a:endParaRPr lang="en-US"/>
          </a:p>
        </p:txBody>
      </p:sp>
    </p:spTree>
    <p:extLst>
      <p:ext uri="{BB962C8B-B14F-4D97-AF65-F5344CB8AC3E}">
        <p14:creationId xmlns:p14="http://schemas.microsoft.com/office/powerpoint/2010/main" val="4125704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4801A-7119-4875-0343-6FF405574B9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F6513E8-5522-F46A-EFEA-8D012A0001DD}"/>
              </a:ext>
            </a:extLst>
          </p:cNvPr>
          <p:cNvSpPr/>
          <p:nvPr/>
        </p:nvSpPr>
        <p:spPr>
          <a:xfrm>
            <a:off x="-146415" y="2307266"/>
            <a:ext cx="12484825" cy="3732926"/>
          </a:xfrm>
          <a:prstGeom prst="rect">
            <a:avLst/>
          </a:prstGeom>
          <a:solidFill>
            <a:srgbClr val="BDEB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C1EAF4-B63F-D88E-B414-4B872C2F1729}"/>
              </a:ext>
            </a:extLst>
          </p:cNvPr>
          <p:cNvSpPr>
            <a:spLocks noGrp="1"/>
          </p:cNvSpPr>
          <p:nvPr>
            <p:ph type="title"/>
          </p:nvPr>
        </p:nvSpPr>
        <p:spPr>
          <a:xfrm>
            <a:off x="395747" y="511763"/>
            <a:ext cx="11400503" cy="832667"/>
          </a:xfrm>
        </p:spPr>
        <p:txBody>
          <a:bodyPr>
            <a:noAutofit/>
          </a:bodyPr>
          <a:lstStyle/>
          <a:p>
            <a:r>
              <a:rPr lang="en-US" sz="3600" b="1"/>
              <a:t>$10M* in New Funds from the DeLuca Foundation</a:t>
            </a:r>
            <a:br>
              <a:rPr lang="en-US" sz="3600" b="1"/>
            </a:br>
            <a:r>
              <a:rPr lang="en-US" sz="3600" b="1"/>
              <a:t>Opens Doors for Waterbury Students</a:t>
            </a:r>
          </a:p>
        </p:txBody>
      </p:sp>
      <p:sp>
        <p:nvSpPr>
          <p:cNvPr id="3" name="TextBox 2">
            <a:extLst>
              <a:ext uri="{FF2B5EF4-FFF2-40B4-BE49-F238E27FC236}">
                <a16:creationId xmlns:a16="http://schemas.microsoft.com/office/drawing/2014/main" id="{AD008B64-D355-BD2D-2266-7148D6A56CF2}"/>
              </a:ext>
            </a:extLst>
          </p:cNvPr>
          <p:cNvSpPr txBox="1"/>
          <p:nvPr/>
        </p:nvSpPr>
        <p:spPr>
          <a:xfrm>
            <a:off x="395747" y="3121852"/>
            <a:ext cx="6615372" cy="3139321"/>
          </a:xfrm>
          <a:prstGeom prst="rect">
            <a:avLst/>
          </a:prstGeom>
          <a:noFill/>
        </p:spPr>
        <p:txBody>
          <a:bodyPr wrap="square" rtlCol="0">
            <a:spAutoFit/>
          </a:bodyPr>
          <a:lstStyle/>
          <a:p>
            <a:pPr marL="228600" indent="-228600">
              <a:spcAft>
                <a:spcPts val="1200"/>
              </a:spcAft>
              <a:buFont typeface="Arial" panose="020B0604020202020204" pitchFamily="34" charset="0"/>
              <a:buChar char="•"/>
            </a:pPr>
            <a:r>
              <a:rPr lang="en-US" sz="2000" b="1">
                <a:solidFill>
                  <a:srgbClr val="000C2F"/>
                </a:solidFill>
              </a:rPr>
              <a:t>$5M Nursing at Waterbury Pathway </a:t>
            </a:r>
            <a:r>
              <a:rPr lang="en-US" sz="1600">
                <a:solidFill>
                  <a:srgbClr val="000C2F"/>
                </a:solidFill>
              </a:rPr>
              <a:t>supports nursing students at Waterbury in their early years and transitions them to Deluca Hall at Storrs in their junior and senior years </a:t>
            </a:r>
            <a:endParaRPr lang="en-US" sz="2000">
              <a:solidFill>
                <a:srgbClr val="000C2F"/>
              </a:solidFill>
            </a:endParaRPr>
          </a:p>
          <a:p>
            <a:pPr marL="228600" indent="-228600">
              <a:spcAft>
                <a:spcPts val="600"/>
              </a:spcAft>
              <a:buFont typeface="Arial" panose="020B0604020202020204" pitchFamily="34" charset="0"/>
              <a:buChar char="•"/>
            </a:pPr>
            <a:r>
              <a:rPr lang="en-US" sz="2000" b="1">
                <a:solidFill>
                  <a:srgbClr val="000C2F"/>
                </a:solidFill>
              </a:rPr>
              <a:t>$5.45M STEM Investment:</a:t>
            </a:r>
          </a:p>
          <a:p>
            <a:pPr marL="228600" lvl="1">
              <a:spcAft>
                <a:spcPts val="600"/>
              </a:spcAft>
            </a:pPr>
            <a:r>
              <a:rPr lang="en-US" b="1">
                <a:solidFill>
                  <a:srgbClr val="000C2F"/>
                </a:solidFill>
              </a:rPr>
              <a:t>Husky Prep Academy </a:t>
            </a:r>
            <a:r>
              <a:rPr lang="en-US" sz="1600">
                <a:solidFill>
                  <a:srgbClr val="000C2F"/>
                </a:solidFill>
              </a:rPr>
              <a:t>supports Waterbury public high school students by creating a health/STEM pathway to UConn Waterbury, college credit, and hands-on learning.</a:t>
            </a:r>
          </a:p>
          <a:p>
            <a:pPr marL="228600" lvl="1"/>
            <a:r>
              <a:rPr lang="en-US" b="1">
                <a:solidFill>
                  <a:srgbClr val="000C2F"/>
                </a:solidFill>
              </a:rPr>
              <a:t>Ideas to Action (I2A) Lab,</a:t>
            </a:r>
            <a:r>
              <a:rPr lang="en-US" sz="2000" b="1">
                <a:solidFill>
                  <a:srgbClr val="000C2F"/>
                </a:solidFill>
              </a:rPr>
              <a:t> </a:t>
            </a:r>
            <a:r>
              <a:rPr lang="en-US" sz="1600">
                <a:solidFill>
                  <a:srgbClr val="000C2F"/>
                </a:solidFill>
              </a:rPr>
              <a:t>introduces students to health and STEM careers through hands-on activities</a:t>
            </a:r>
          </a:p>
          <a:p>
            <a:pPr marL="342900" indent="-342900">
              <a:buFont typeface="Arial" panose="020B0604020202020204" pitchFamily="34" charset="0"/>
              <a:buChar char="•"/>
            </a:pPr>
            <a:endParaRPr lang="en-US" sz="2000">
              <a:solidFill>
                <a:srgbClr val="000C2F"/>
              </a:solidFill>
            </a:endParaRPr>
          </a:p>
        </p:txBody>
      </p:sp>
      <p:pic>
        <p:nvPicPr>
          <p:cNvPr id="4" name="Picture 3">
            <a:extLst>
              <a:ext uri="{FF2B5EF4-FFF2-40B4-BE49-F238E27FC236}">
                <a16:creationId xmlns:a16="http://schemas.microsoft.com/office/drawing/2014/main" id="{684C6A65-C4E9-13C7-7CEA-D5323592EC8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697972" y="3096693"/>
            <a:ext cx="4640438" cy="3139322"/>
          </a:xfrm>
          <a:prstGeom prst="rect">
            <a:avLst/>
          </a:prstGeom>
        </p:spPr>
      </p:pic>
      <p:sp>
        <p:nvSpPr>
          <p:cNvPr id="5" name="TextBox 4">
            <a:extLst>
              <a:ext uri="{FF2B5EF4-FFF2-40B4-BE49-F238E27FC236}">
                <a16:creationId xmlns:a16="http://schemas.microsoft.com/office/drawing/2014/main" id="{54D5885C-FB4A-5B02-0BC4-5EADF7E64864}"/>
              </a:ext>
            </a:extLst>
          </p:cNvPr>
          <p:cNvSpPr txBox="1"/>
          <p:nvPr/>
        </p:nvSpPr>
        <p:spPr>
          <a:xfrm>
            <a:off x="7825786" y="6259810"/>
            <a:ext cx="4034664" cy="461665"/>
          </a:xfrm>
          <a:prstGeom prst="rect">
            <a:avLst/>
          </a:prstGeom>
          <a:noFill/>
        </p:spPr>
        <p:txBody>
          <a:bodyPr wrap="square" rtlCol="0">
            <a:spAutoFit/>
          </a:bodyPr>
          <a:lstStyle/>
          <a:p>
            <a:r>
              <a:rPr lang="en-US" sz="1200">
                <a:solidFill>
                  <a:schemeClr val="bg2"/>
                </a:solidFill>
              </a:rPr>
              <a:t>UConn nursing students participate in a simulation in the nursing simulation lab in Storrs Hall</a:t>
            </a:r>
          </a:p>
        </p:txBody>
      </p:sp>
      <p:sp>
        <p:nvSpPr>
          <p:cNvPr id="7" name="TextBox 6">
            <a:extLst>
              <a:ext uri="{FF2B5EF4-FFF2-40B4-BE49-F238E27FC236}">
                <a16:creationId xmlns:a16="http://schemas.microsoft.com/office/drawing/2014/main" id="{0BB85A2E-275C-B641-0EB8-521642A637D8}"/>
              </a:ext>
            </a:extLst>
          </p:cNvPr>
          <p:cNvSpPr txBox="1"/>
          <p:nvPr/>
        </p:nvSpPr>
        <p:spPr>
          <a:xfrm>
            <a:off x="407729" y="2348638"/>
            <a:ext cx="10341383" cy="707886"/>
          </a:xfrm>
          <a:prstGeom prst="rect">
            <a:avLst/>
          </a:prstGeom>
          <a:noFill/>
        </p:spPr>
        <p:txBody>
          <a:bodyPr wrap="square">
            <a:spAutoFit/>
          </a:bodyPr>
          <a:lstStyle/>
          <a:p>
            <a:r>
              <a:rPr lang="en-US" sz="2000" b="1">
                <a:solidFill>
                  <a:schemeClr val="tx2"/>
                </a:solidFill>
              </a:rPr>
              <a:t>Supported by this gift, UConn launches three initiatives at Waterbury to expand access to nursing education and strengthen Connecticut’s healthcare workforce.</a:t>
            </a:r>
          </a:p>
        </p:txBody>
      </p:sp>
      <p:sp>
        <p:nvSpPr>
          <p:cNvPr id="6" name="Slide Number Placeholder 5">
            <a:extLst>
              <a:ext uri="{FF2B5EF4-FFF2-40B4-BE49-F238E27FC236}">
                <a16:creationId xmlns:a16="http://schemas.microsoft.com/office/drawing/2014/main" id="{4DC4098B-2FB0-64AD-B15E-C74FDA5271E3}"/>
              </a:ext>
            </a:extLst>
          </p:cNvPr>
          <p:cNvSpPr>
            <a:spLocks noGrp="1"/>
          </p:cNvSpPr>
          <p:nvPr>
            <p:ph type="sldNum" sz="quarter" idx="12"/>
          </p:nvPr>
        </p:nvSpPr>
        <p:spPr/>
        <p:txBody>
          <a:bodyPr/>
          <a:lstStyle/>
          <a:p>
            <a:fld id="{C81ED74F-DA7C-C34D-A09E-9C1784511AAA}" type="slidenum">
              <a:rPr lang="en-US" smtClean="0"/>
              <a:pPr/>
              <a:t>21</a:t>
            </a:fld>
            <a:endParaRPr lang="en-US"/>
          </a:p>
        </p:txBody>
      </p:sp>
      <p:sp>
        <p:nvSpPr>
          <p:cNvPr id="8" name="TextBox 7">
            <a:extLst>
              <a:ext uri="{FF2B5EF4-FFF2-40B4-BE49-F238E27FC236}">
                <a16:creationId xmlns:a16="http://schemas.microsoft.com/office/drawing/2014/main" id="{D363153C-4577-0179-2213-E6A9F3D65E4D}"/>
              </a:ext>
            </a:extLst>
          </p:cNvPr>
          <p:cNvSpPr txBox="1"/>
          <p:nvPr/>
        </p:nvSpPr>
        <p:spPr>
          <a:xfrm>
            <a:off x="395746" y="1463815"/>
            <a:ext cx="9864131" cy="707886"/>
          </a:xfrm>
          <a:prstGeom prst="rect">
            <a:avLst/>
          </a:prstGeom>
          <a:noFill/>
        </p:spPr>
        <p:txBody>
          <a:bodyPr wrap="square">
            <a:spAutoFit/>
          </a:bodyPr>
          <a:lstStyle/>
          <a:p>
            <a:r>
              <a:rPr lang="en-US" sz="2000">
                <a:solidFill>
                  <a:srgbClr val="F9F5F5"/>
                </a:solidFill>
              </a:rPr>
              <a:t>*This new gift includes $1.65M in matching funds aimed at drawing new donors and additional investment in UConn Waterbury. </a:t>
            </a:r>
          </a:p>
        </p:txBody>
      </p:sp>
    </p:spTree>
    <p:extLst>
      <p:ext uri="{BB962C8B-B14F-4D97-AF65-F5344CB8AC3E}">
        <p14:creationId xmlns:p14="http://schemas.microsoft.com/office/powerpoint/2010/main" val="311853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62746-A9DF-D4FD-5FAC-A0A2F229FA5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342E5CC-4BF2-2127-7DCC-617D31C84504}"/>
              </a:ext>
            </a:extLst>
          </p:cNvPr>
          <p:cNvSpPr txBox="1"/>
          <p:nvPr/>
        </p:nvSpPr>
        <p:spPr>
          <a:xfrm>
            <a:off x="-1" y="2199915"/>
            <a:ext cx="5163672" cy="523220"/>
          </a:xfrm>
          <a:prstGeom prst="rect">
            <a:avLst/>
          </a:prstGeom>
          <a:solidFill>
            <a:srgbClr val="BDEBFC"/>
          </a:solidFill>
        </p:spPr>
        <p:txBody>
          <a:bodyPr wrap="square" rtlCol="0">
            <a:spAutoFit/>
          </a:bodyPr>
          <a:lstStyle>
            <a:defPPr>
              <a:defRPr lang="en-US"/>
            </a:defPPr>
            <a:lvl1pPr algn="ctr">
              <a:defRPr b="1" u="sng"/>
            </a:lvl1pPr>
          </a:lstStyle>
          <a:p>
            <a:endParaRPr lang="en-US" sz="1400" b="0" u="none"/>
          </a:p>
          <a:p>
            <a:endParaRPr lang="en-US" sz="1400" b="0" u="none"/>
          </a:p>
        </p:txBody>
      </p:sp>
      <p:sp>
        <p:nvSpPr>
          <p:cNvPr id="2" name="Title 1">
            <a:extLst>
              <a:ext uri="{FF2B5EF4-FFF2-40B4-BE49-F238E27FC236}">
                <a16:creationId xmlns:a16="http://schemas.microsoft.com/office/drawing/2014/main" id="{0F127795-B3C5-9444-4E35-ADD3303EE253}"/>
              </a:ext>
            </a:extLst>
          </p:cNvPr>
          <p:cNvSpPr>
            <a:spLocks noGrp="1"/>
          </p:cNvSpPr>
          <p:nvPr>
            <p:ph type="title"/>
          </p:nvPr>
        </p:nvSpPr>
        <p:spPr>
          <a:xfrm>
            <a:off x="262936" y="692633"/>
            <a:ext cx="6747464" cy="832667"/>
          </a:xfrm>
        </p:spPr>
        <p:txBody>
          <a:bodyPr>
            <a:noAutofit/>
          </a:bodyPr>
          <a:lstStyle/>
          <a:p>
            <a:r>
              <a:rPr lang="en-US" sz="3600" b="1"/>
              <a:t>$250,000 Gift to School of Pharmacy Targets Innovation in Non-Animal Testing</a:t>
            </a:r>
          </a:p>
        </p:txBody>
      </p:sp>
      <p:sp>
        <p:nvSpPr>
          <p:cNvPr id="4" name="TextBox 3">
            <a:extLst>
              <a:ext uri="{FF2B5EF4-FFF2-40B4-BE49-F238E27FC236}">
                <a16:creationId xmlns:a16="http://schemas.microsoft.com/office/drawing/2014/main" id="{04BBDDBE-C0D3-EC41-CE18-5C267CA78C5E}"/>
              </a:ext>
            </a:extLst>
          </p:cNvPr>
          <p:cNvSpPr txBox="1"/>
          <p:nvPr/>
        </p:nvSpPr>
        <p:spPr>
          <a:xfrm>
            <a:off x="381000" y="2971800"/>
            <a:ext cx="6432176" cy="3170099"/>
          </a:xfrm>
          <a:prstGeom prst="rect">
            <a:avLst/>
          </a:prstGeom>
          <a:noFill/>
        </p:spPr>
        <p:txBody>
          <a:bodyPr wrap="square" rtlCol="0">
            <a:spAutoFit/>
          </a:bodyPr>
          <a:lstStyle/>
          <a:p>
            <a:r>
              <a:rPr lang="en-US" sz="2000" b="1">
                <a:solidFill>
                  <a:srgbClr val="4B94FF"/>
                </a:solidFill>
              </a:rPr>
              <a:t>The Jane Hirsh Fellowship in Non-Animal Testing Innovation</a:t>
            </a:r>
            <a:r>
              <a:rPr lang="en-US" sz="2000">
                <a:solidFill>
                  <a:srgbClr val="4B94FF"/>
                </a:solidFill>
              </a:rPr>
              <a:t>, </a:t>
            </a:r>
            <a:r>
              <a:rPr lang="en-US" sz="2000">
                <a:solidFill>
                  <a:schemeClr val="bg1"/>
                </a:solidFill>
              </a:rPr>
              <a:t>which directly supports pharmacy graduate students pursuing alternatives to animal testing in medical therapy development</a:t>
            </a:r>
          </a:p>
          <a:p>
            <a:endParaRPr lang="en-US" sz="2000">
              <a:solidFill>
                <a:schemeClr val="bg1"/>
              </a:solidFill>
            </a:endParaRPr>
          </a:p>
          <a:p>
            <a:r>
              <a:rPr lang="en-US" sz="2000" b="1">
                <a:solidFill>
                  <a:srgbClr val="4B94FF"/>
                </a:solidFill>
              </a:rPr>
              <a:t>The Hirsh Fund for Non-Animal Testing Innovation Programs</a:t>
            </a:r>
            <a:r>
              <a:rPr lang="en-US" sz="2000">
                <a:solidFill>
                  <a:srgbClr val="4B94FF"/>
                </a:solidFill>
              </a:rPr>
              <a:t>, </a:t>
            </a:r>
            <a:r>
              <a:rPr lang="en-US" sz="2000">
                <a:solidFill>
                  <a:schemeClr val="bg1"/>
                </a:solidFill>
              </a:rPr>
              <a:t>which funds research in non-animal testing methods, including organ-on-a-chip technology. Organ-on-a-chip devices are lined with living human cells and are used to detect human organ responses</a:t>
            </a:r>
          </a:p>
        </p:txBody>
      </p:sp>
      <p:sp>
        <p:nvSpPr>
          <p:cNvPr id="5" name="TextBox 4">
            <a:extLst>
              <a:ext uri="{FF2B5EF4-FFF2-40B4-BE49-F238E27FC236}">
                <a16:creationId xmlns:a16="http://schemas.microsoft.com/office/drawing/2014/main" id="{548F31B6-3B18-5A11-3011-6263C780D0A6}"/>
              </a:ext>
            </a:extLst>
          </p:cNvPr>
          <p:cNvSpPr txBox="1"/>
          <p:nvPr/>
        </p:nvSpPr>
        <p:spPr>
          <a:xfrm>
            <a:off x="407993" y="2199915"/>
            <a:ext cx="5401136" cy="492443"/>
          </a:xfrm>
          <a:prstGeom prst="rect">
            <a:avLst/>
          </a:prstGeom>
          <a:noFill/>
        </p:spPr>
        <p:txBody>
          <a:bodyPr wrap="square" rtlCol="0">
            <a:spAutoFit/>
          </a:bodyPr>
          <a:lstStyle/>
          <a:p>
            <a:r>
              <a:rPr lang="en-US" sz="2600" b="1">
                <a:solidFill>
                  <a:srgbClr val="000C2F"/>
                </a:solidFill>
              </a:rPr>
              <a:t>The gift establishes:</a:t>
            </a:r>
          </a:p>
        </p:txBody>
      </p:sp>
      <p:pic>
        <p:nvPicPr>
          <p:cNvPr id="6" name="Picture 5">
            <a:extLst>
              <a:ext uri="{FF2B5EF4-FFF2-40B4-BE49-F238E27FC236}">
                <a16:creationId xmlns:a16="http://schemas.microsoft.com/office/drawing/2014/main" id="{873956A6-1933-4682-775F-4539FFDC424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155459" y="-10759"/>
            <a:ext cx="5036542" cy="6858000"/>
          </a:xfrm>
          <a:prstGeom prst="rect">
            <a:avLst/>
          </a:prstGeom>
        </p:spPr>
      </p:pic>
      <p:sp>
        <p:nvSpPr>
          <p:cNvPr id="7" name="Slide Number Placeholder 6">
            <a:extLst>
              <a:ext uri="{FF2B5EF4-FFF2-40B4-BE49-F238E27FC236}">
                <a16:creationId xmlns:a16="http://schemas.microsoft.com/office/drawing/2014/main" id="{B6F071B9-BBFC-44B0-A5F4-2192AFCE4BFF}"/>
              </a:ext>
            </a:extLst>
          </p:cNvPr>
          <p:cNvSpPr>
            <a:spLocks noGrp="1"/>
          </p:cNvSpPr>
          <p:nvPr>
            <p:ph type="sldNum" sz="quarter" idx="12"/>
          </p:nvPr>
        </p:nvSpPr>
        <p:spPr/>
        <p:txBody>
          <a:bodyPr/>
          <a:lstStyle/>
          <a:p>
            <a:fld id="{C81ED74F-DA7C-C34D-A09E-9C1784511AAA}" type="slidenum">
              <a:rPr lang="en-US" smtClean="0"/>
              <a:pPr/>
              <a:t>22</a:t>
            </a:fld>
            <a:endParaRPr lang="en-US"/>
          </a:p>
        </p:txBody>
      </p:sp>
    </p:spTree>
    <p:extLst>
      <p:ext uri="{BB962C8B-B14F-4D97-AF65-F5344CB8AC3E}">
        <p14:creationId xmlns:p14="http://schemas.microsoft.com/office/powerpoint/2010/main" val="2875156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9D895-CC91-4092-8744-B8F68B13FB9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5E09B9B-55AC-4A29-2C51-C9931414147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 y="-1"/>
            <a:ext cx="12192000" cy="6858001"/>
          </a:xfrm>
          <a:prstGeom prst="rect">
            <a:avLst/>
          </a:prstGeom>
        </p:spPr>
      </p:pic>
      <p:sp>
        <p:nvSpPr>
          <p:cNvPr id="8" name="Rectangle 7">
            <a:extLst>
              <a:ext uri="{FF2B5EF4-FFF2-40B4-BE49-F238E27FC236}">
                <a16:creationId xmlns:a16="http://schemas.microsoft.com/office/drawing/2014/main" id="{15A1C41E-606C-9B20-90E7-5CB72F1DEFD6}"/>
              </a:ext>
            </a:extLst>
          </p:cNvPr>
          <p:cNvSpPr/>
          <p:nvPr/>
        </p:nvSpPr>
        <p:spPr>
          <a:xfrm>
            <a:off x="0" y="5825387"/>
            <a:ext cx="12191999" cy="910883"/>
          </a:xfrm>
          <a:prstGeom prst="rect">
            <a:avLst/>
          </a:prstGeom>
          <a:solidFill>
            <a:schemeClr val="tx1">
              <a:lumMod val="95000"/>
              <a:lumOff val="5000"/>
              <a:alpha val="61797"/>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a:extLst>
              <a:ext uri="{FF2B5EF4-FFF2-40B4-BE49-F238E27FC236}">
                <a16:creationId xmlns:a16="http://schemas.microsoft.com/office/drawing/2014/main" id="{1194D7C9-EC8A-20C8-03E3-FC170851495F}"/>
              </a:ext>
            </a:extLst>
          </p:cNvPr>
          <p:cNvSpPr txBox="1">
            <a:spLocks/>
          </p:cNvSpPr>
          <p:nvPr/>
        </p:nvSpPr>
        <p:spPr>
          <a:xfrm>
            <a:off x="4418054" y="5668963"/>
            <a:ext cx="4018349" cy="1189037"/>
          </a:xfrm>
          <a:prstGeom prst="rect">
            <a:avLst/>
          </a:prstGeom>
          <a:noFill/>
          <a:effectLst>
            <a:softEdge rad="193122"/>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Verdana" panose="020B0604030504040204" pitchFamily="34" charset="0"/>
                <a:ea typeface="Verdana" panose="020B0604030504040204" pitchFamily="34" charset="0"/>
                <a:cs typeface="+mj-cs"/>
              </a:defRPr>
            </a:lvl1pPr>
          </a:lstStyle>
          <a:p>
            <a:r>
              <a:rPr lang="en-US" sz="5400" b="1">
                <a:solidFill>
                  <a:schemeClr val="bg1"/>
                </a:solidFill>
                <a:latin typeface="+mn-lt"/>
              </a:rPr>
              <a:t>Thank you!</a:t>
            </a:r>
          </a:p>
        </p:txBody>
      </p:sp>
      <p:pic>
        <p:nvPicPr>
          <p:cNvPr id="11" name="Picture 10">
            <a:extLst>
              <a:ext uri="{FF2B5EF4-FFF2-40B4-BE49-F238E27FC236}">
                <a16:creationId xmlns:a16="http://schemas.microsoft.com/office/drawing/2014/main" id="{FD9EA278-7771-3B22-59AE-E6615C4D6F7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855200" y="255294"/>
            <a:ext cx="2082800" cy="433916"/>
          </a:xfrm>
          <a:prstGeom prst="rect">
            <a:avLst/>
          </a:prstGeom>
          <a:solidFill>
            <a:schemeClr val="bg1">
              <a:alpha val="19647"/>
            </a:schemeClr>
          </a:solidFill>
          <a:effectLst>
            <a:softEdge rad="0"/>
          </a:effectLst>
        </p:spPr>
      </p:pic>
    </p:spTree>
    <p:extLst>
      <p:ext uri="{BB962C8B-B14F-4D97-AF65-F5344CB8AC3E}">
        <p14:creationId xmlns:p14="http://schemas.microsoft.com/office/powerpoint/2010/main" val="67119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639BA6-02FC-22D6-9290-B5279A05F58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DF42BFF0-711D-78CD-3F2A-B158A162E2C7}"/>
              </a:ext>
            </a:extLst>
          </p:cNvPr>
          <p:cNvSpPr/>
          <p:nvPr/>
        </p:nvSpPr>
        <p:spPr>
          <a:xfrm>
            <a:off x="0" y="5148942"/>
            <a:ext cx="12192000" cy="1709057"/>
          </a:xfrm>
          <a:prstGeom prst="rect">
            <a:avLst/>
          </a:prstGeom>
          <a:solidFill>
            <a:schemeClr val="tx2">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034173-7F1B-E602-5929-8E5D9F78924E}"/>
              </a:ext>
            </a:extLst>
          </p:cNvPr>
          <p:cNvSpPr>
            <a:spLocks noGrp="1"/>
          </p:cNvSpPr>
          <p:nvPr>
            <p:ph type="title"/>
          </p:nvPr>
        </p:nvSpPr>
        <p:spPr>
          <a:xfrm>
            <a:off x="791497" y="5357999"/>
            <a:ext cx="11400503" cy="681094"/>
          </a:xfrm>
        </p:spPr>
        <p:txBody>
          <a:bodyPr>
            <a:noAutofit/>
          </a:bodyPr>
          <a:lstStyle/>
          <a:p>
            <a:r>
              <a:rPr lang="en-US" sz="4800" b="1">
                <a:solidFill>
                  <a:schemeClr val="bg1"/>
                </a:solidFill>
              </a:rPr>
              <a:t>1. Improving our Enrollm</a:t>
            </a:r>
            <a:r>
              <a:rPr lang="en-US" sz="4800" b="1"/>
              <a:t>ent Outlook</a:t>
            </a:r>
            <a:endParaRPr lang="en-US" sz="4800" b="1">
              <a:solidFill>
                <a:schemeClr val="bg1"/>
              </a:solidFill>
            </a:endParaRPr>
          </a:p>
        </p:txBody>
      </p:sp>
      <p:sp>
        <p:nvSpPr>
          <p:cNvPr id="3" name="Slide Number Placeholder 2">
            <a:extLst>
              <a:ext uri="{FF2B5EF4-FFF2-40B4-BE49-F238E27FC236}">
                <a16:creationId xmlns:a16="http://schemas.microsoft.com/office/drawing/2014/main" id="{FB53C33A-1396-AEAF-378C-AE6D98B1395A}"/>
              </a:ext>
            </a:extLst>
          </p:cNvPr>
          <p:cNvSpPr>
            <a:spLocks noGrp="1"/>
          </p:cNvSpPr>
          <p:nvPr>
            <p:ph type="sldNum" sz="quarter" idx="12"/>
          </p:nvPr>
        </p:nvSpPr>
        <p:spPr>
          <a:xfrm>
            <a:off x="9286072" y="6356350"/>
            <a:ext cx="2743200" cy="365125"/>
          </a:xfrm>
        </p:spPr>
        <p:txBody>
          <a:bodyPr/>
          <a:lstStyle/>
          <a:p>
            <a:fld id="{48DD2650-F83D-4CF2-9798-E86FBDADB53E}" type="slidenum">
              <a:rPr lang="en-US" smtClean="0">
                <a:solidFill>
                  <a:schemeClr val="bg2">
                    <a:lumMod val="75000"/>
                  </a:schemeClr>
                </a:solidFill>
              </a:rPr>
              <a:t>3</a:t>
            </a:fld>
            <a:endParaRPr lang="en-US">
              <a:solidFill>
                <a:schemeClr val="bg2">
                  <a:lumMod val="75000"/>
                </a:schemeClr>
              </a:solidFill>
            </a:endParaRPr>
          </a:p>
        </p:txBody>
      </p:sp>
      <p:sp>
        <p:nvSpPr>
          <p:cNvPr id="4" name="Title 1">
            <a:extLst>
              <a:ext uri="{FF2B5EF4-FFF2-40B4-BE49-F238E27FC236}">
                <a16:creationId xmlns:a16="http://schemas.microsoft.com/office/drawing/2014/main" id="{64478BB9-B975-E989-E3CD-99D33A92FBD5}"/>
              </a:ext>
            </a:extLst>
          </p:cNvPr>
          <p:cNvSpPr txBox="1">
            <a:spLocks/>
          </p:cNvSpPr>
          <p:nvPr/>
        </p:nvSpPr>
        <p:spPr>
          <a:xfrm>
            <a:off x="1473200" y="5936786"/>
            <a:ext cx="9850185" cy="681094"/>
          </a:xfrm>
          <a:prstGeom prst="rect">
            <a:avLst/>
          </a:prstGeom>
          <a:effectLst>
            <a:outerShdw blurRad="50800" dist="254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3200" b="1">
                <a:solidFill>
                  <a:srgbClr val="BDEBFC"/>
                </a:solidFill>
              </a:rPr>
              <a:t>Focus on enrollment and student success</a:t>
            </a:r>
          </a:p>
        </p:txBody>
      </p:sp>
    </p:spTree>
    <p:extLst>
      <p:ext uri="{BB962C8B-B14F-4D97-AF65-F5344CB8AC3E}">
        <p14:creationId xmlns:p14="http://schemas.microsoft.com/office/powerpoint/2010/main" val="3066867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3506-9D4D-4F39-1DB0-8BC632FD9A30}"/>
              </a:ext>
            </a:extLst>
          </p:cNvPr>
          <p:cNvSpPr>
            <a:spLocks noGrp="1"/>
          </p:cNvSpPr>
          <p:nvPr>
            <p:ph type="title"/>
          </p:nvPr>
        </p:nvSpPr>
        <p:spPr>
          <a:xfrm>
            <a:off x="282859" y="384896"/>
            <a:ext cx="11400503" cy="681094"/>
          </a:xfrm>
        </p:spPr>
        <p:txBody>
          <a:bodyPr>
            <a:normAutofit/>
          </a:bodyPr>
          <a:lstStyle/>
          <a:p>
            <a:r>
              <a:rPr lang="en-US" sz="4000" b="1"/>
              <a:t>Fall-to-Spring Retention, Past 5 Years</a:t>
            </a:r>
            <a:endParaRPr lang="en-US"/>
          </a:p>
        </p:txBody>
      </p:sp>
      <p:graphicFrame>
        <p:nvGraphicFramePr>
          <p:cNvPr id="5" name="Table 4">
            <a:extLst>
              <a:ext uri="{FF2B5EF4-FFF2-40B4-BE49-F238E27FC236}">
                <a16:creationId xmlns:a16="http://schemas.microsoft.com/office/drawing/2014/main" id="{C8BEA048-C479-7D01-00E3-3DCAF5E71FF4}"/>
              </a:ext>
            </a:extLst>
          </p:cNvPr>
          <p:cNvGraphicFramePr>
            <a:graphicFrameLocks noGrp="1"/>
          </p:cNvGraphicFramePr>
          <p:nvPr>
            <p:extLst>
              <p:ext uri="{D42A27DB-BD31-4B8C-83A1-F6EECF244321}">
                <p14:modId xmlns:p14="http://schemas.microsoft.com/office/powerpoint/2010/main" val="4082898161"/>
              </p:ext>
            </p:extLst>
          </p:nvPr>
        </p:nvGraphicFramePr>
        <p:xfrm>
          <a:off x="1118551" y="1481319"/>
          <a:ext cx="10394076" cy="2075169"/>
        </p:xfrm>
        <a:graphic>
          <a:graphicData uri="http://schemas.openxmlformats.org/drawingml/2006/table">
            <a:tbl>
              <a:tblPr firstRow="1" firstCol="1" bandRow="1">
                <a:tableStyleId>{5C22544A-7EE6-4342-B048-85BDC9FD1C3A}</a:tableStyleId>
              </a:tblPr>
              <a:tblGrid>
                <a:gridCol w="4336406">
                  <a:extLst>
                    <a:ext uri="{9D8B030D-6E8A-4147-A177-3AD203B41FA5}">
                      <a16:colId xmlns:a16="http://schemas.microsoft.com/office/drawing/2014/main" val="3888021379"/>
                    </a:ext>
                  </a:extLst>
                </a:gridCol>
                <a:gridCol w="1211534">
                  <a:extLst>
                    <a:ext uri="{9D8B030D-6E8A-4147-A177-3AD203B41FA5}">
                      <a16:colId xmlns:a16="http://schemas.microsoft.com/office/drawing/2014/main" val="3806457295"/>
                    </a:ext>
                  </a:extLst>
                </a:gridCol>
                <a:gridCol w="1211534">
                  <a:extLst>
                    <a:ext uri="{9D8B030D-6E8A-4147-A177-3AD203B41FA5}">
                      <a16:colId xmlns:a16="http://schemas.microsoft.com/office/drawing/2014/main" val="4094096019"/>
                    </a:ext>
                  </a:extLst>
                </a:gridCol>
                <a:gridCol w="1211534">
                  <a:extLst>
                    <a:ext uri="{9D8B030D-6E8A-4147-A177-3AD203B41FA5}">
                      <a16:colId xmlns:a16="http://schemas.microsoft.com/office/drawing/2014/main" val="3860676928"/>
                    </a:ext>
                  </a:extLst>
                </a:gridCol>
                <a:gridCol w="1211534">
                  <a:extLst>
                    <a:ext uri="{9D8B030D-6E8A-4147-A177-3AD203B41FA5}">
                      <a16:colId xmlns:a16="http://schemas.microsoft.com/office/drawing/2014/main" val="2962017962"/>
                    </a:ext>
                  </a:extLst>
                </a:gridCol>
                <a:gridCol w="1211534">
                  <a:extLst>
                    <a:ext uri="{9D8B030D-6E8A-4147-A177-3AD203B41FA5}">
                      <a16:colId xmlns:a16="http://schemas.microsoft.com/office/drawing/2014/main" val="3526714816"/>
                    </a:ext>
                  </a:extLst>
                </a:gridCol>
              </a:tblGrid>
              <a:tr h="401014">
                <a:tc>
                  <a:txBody>
                    <a:bodyPr/>
                    <a:lstStyle/>
                    <a:p>
                      <a:pPr marL="0" marR="0" algn="l">
                        <a:lnSpc>
                          <a:spcPct val="115000"/>
                        </a:lnSpc>
                        <a:spcAft>
                          <a:spcPts val="800"/>
                        </a:spcAft>
                        <a:buNone/>
                      </a:pPr>
                      <a:r>
                        <a:rPr lang="en-US" sz="1600">
                          <a:solidFill>
                            <a:schemeClr val="bg2"/>
                          </a:solidFill>
                          <a:effectLst/>
                        </a:rPr>
                        <a:t>Status as of Following Spring Semester</a:t>
                      </a:r>
                      <a:endParaRPr lang="en-US" sz="1400">
                        <a:solidFill>
                          <a:schemeClr val="bg2"/>
                        </a:solidFill>
                        <a:effectLst/>
                        <a:latin typeface="Calibri" panose="020F0502020204030204" pitchFamily="34" charset="0"/>
                        <a:ea typeface="Aptos" panose="020B0004020202020204" pitchFamily="34" charset="0"/>
                      </a:endParaRPr>
                    </a:p>
                  </a:txBody>
                  <a:tcPr marL="68580" marR="68580" marT="0" marB="0" anchor="ctr">
                    <a:solidFill>
                      <a:srgbClr val="002060"/>
                    </a:solidFill>
                  </a:tcPr>
                </a:tc>
                <a:tc>
                  <a:txBody>
                    <a:bodyPr/>
                    <a:lstStyle/>
                    <a:p>
                      <a:pPr marL="0" marR="0" algn="ctr">
                        <a:lnSpc>
                          <a:spcPct val="115000"/>
                        </a:lnSpc>
                        <a:spcAft>
                          <a:spcPts val="800"/>
                        </a:spcAft>
                        <a:buNone/>
                      </a:pPr>
                      <a:r>
                        <a:rPr lang="en-US" sz="1600">
                          <a:solidFill>
                            <a:schemeClr val="bg2"/>
                          </a:solidFill>
                          <a:effectLst/>
                        </a:rPr>
                        <a:t>Fall 2021</a:t>
                      </a:r>
                      <a:endParaRPr lang="en-US" sz="1400">
                        <a:solidFill>
                          <a:schemeClr val="bg2"/>
                        </a:solidFill>
                        <a:effectLst/>
                        <a:latin typeface="Calibri" panose="020F0502020204030204" pitchFamily="34" charset="0"/>
                        <a:ea typeface="Aptos" panose="020B0004020202020204" pitchFamily="34" charset="0"/>
                      </a:endParaRPr>
                    </a:p>
                  </a:txBody>
                  <a:tcPr marL="68580" marR="0" marT="0" marB="0" anchor="ctr">
                    <a:solidFill>
                      <a:srgbClr val="002060"/>
                    </a:solidFill>
                  </a:tcPr>
                </a:tc>
                <a:tc>
                  <a:txBody>
                    <a:bodyPr/>
                    <a:lstStyle/>
                    <a:p>
                      <a:pPr marL="0" marR="0" algn="ctr">
                        <a:lnSpc>
                          <a:spcPct val="115000"/>
                        </a:lnSpc>
                        <a:spcAft>
                          <a:spcPts val="800"/>
                        </a:spcAft>
                        <a:buNone/>
                      </a:pPr>
                      <a:r>
                        <a:rPr lang="en-US" sz="1600">
                          <a:solidFill>
                            <a:schemeClr val="bg2"/>
                          </a:solidFill>
                          <a:effectLst/>
                        </a:rPr>
                        <a:t>Fall 2022</a:t>
                      </a:r>
                      <a:endParaRPr lang="en-US" sz="1400">
                        <a:solidFill>
                          <a:schemeClr val="bg2"/>
                        </a:solidFill>
                        <a:effectLst/>
                        <a:latin typeface="Calibri" panose="020F0502020204030204" pitchFamily="34" charset="0"/>
                        <a:ea typeface="Aptos" panose="020B0004020202020204" pitchFamily="34" charset="0"/>
                      </a:endParaRPr>
                    </a:p>
                  </a:txBody>
                  <a:tcPr marL="68580" marR="0" marT="0" marB="0" anchor="ctr">
                    <a:solidFill>
                      <a:srgbClr val="002060"/>
                    </a:solidFill>
                  </a:tcPr>
                </a:tc>
                <a:tc>
                  <a:txBody>
                    <a:bodyPr/>
                    <a:lstStyle/>
                    <a:p>
                      <a:pPr marL="0" marR="0" algn="ctr">
                        <a:lnSpc>
                          <a:spcPct val="115000"/>
                        </a:lnSpc>
                        <a:spcAft>
                          <a:spcPts val="800"/>
                        </a:spcAft>
                        <a:buNone/>
                      </a:pPr>
                      <a:r>
                        <a:rPr lang="en-US" sz="1600">
                          <a:solidFill>
                            <a:schemeClr val="bg2"/>
                          </a:solidFill>
                          <a:effectLst/>
                        </a:rPr>
                        <a:t>Fall 2023</a:t>
                      </a:r>
                      <a:endParaRPr lang="en-US" sz="1400">
                        <a:solidFill>
                          <a:schemeClr val="bg2"/>
                        </a:solidFill>
                        <a:effectLst/>
                        <a:latin typeface="Calibri" panose="020F0502020204030204" pitchFamily="34" charset="0"/>
                        <a:ea typeface="Aptos" panose="020B0004020202020204" pitchFamily="34" charset="0"/>
                      </a:endParaRPr>
                    </a:p>
                  </a:txBody>
                  <a:tcPr marL="68580" marR="0" marT="0" marB="0" anchor="ctr">
                    <a:solidFill>
                      <a:srgbClr val="002060"/>
                    </a:solidFill>
                  </a:tcPr>
                </a:tc>
                <a:tc>
                  <a:txBody>
                    <a:bodyPr/>
                    <a:lstStyle/>
                    <a:p>
                      <a:pPr marL="0" marR="0" algn="ctr">
                        <a:lnSpc>
                          <a:spcPct val="115000"/>
                        </a:lnSpc>
                        <a:spcAft>
                          <a:spcPts val="800"/>
                        </a:spcAft>
                        <a:buNone/>
                      </a:pPr>
                      <a:r>
                        <a:rPr lang="en-US" sz="1600">
                          <a:solidFill>
                            <a:schemeClr val="bg2"/>
                          </a:solidFill>
                          <a:effectLst/>
                        </a:rPr>
                        <a:t>Fall 2024</a:t>
                      </a:r>
                      <a:endParaRPr lang="en-US" sz="1400">
                        <a:solidFill>
                          <a:schemeClr val="bg2"/>
                        </a:solidFill>
                        <a:effectLst/>
                        <a:latin typeface="Calibri" panose="020F0502020204030204" pitchFamily="34" charset="0"/>
                        <a:ea typeface="Aptos" panose="020B0004020202020204" pitchFamily="34" charset="0"/>
                      </a:endParaRPr>
                    </a:p>
                  </a:txBody>
                  <a:tcPr marL="68580" marR="0" marT="0" marB="0" anchor="ctr">
                    <a:solidFill>
                      <a:srgbClr val="002060"/>
                    </a:solidFill>
                  </a:tcPr>
                </a:tc>
                <a:tc>
                  <a:txBody>
                    <a:bodyPr/>
                    <a:lstStyle/>
                    <a:p>
                      <a:pPr marL="0" marR="0" algn="ctr">
                        <a:lnSpc>
                          <a:spcPct val="115000"/>
                        </a:lnSpc>
                        <a:spcAft>
                          <a:spcPts val="800"/>
                        </a:spcAft>
                        <a:buNone/>
                      </a:pPr>
                      <a:r>
                        <a:rPr lang="en-US" sz="1600">
                          <a:solidFill>
                            <a:schemeClr val="bg2"/>
                          </a:solidFill>
                          <a:effectLst/>
                        </a:rPr>
                        <a:t>Fall 2025</a:t>
                      </a:r>
                      <a:endParaRPr lang="en-US" sz="1400">
                        <a:solidFill>
                          <a:schemeClr val="bg2"/>
                        </a:solidFill>
                        <a:effectLst/>
                        <a:latin typeface="Calibri" panose="020F0502020204030204" pitchFamily="34" charset="0"/>
                        <a:ea typeface="Aptos" panose="020B0004020202020204" pitchFamily="34" charset="0"/>
                      </a:endParaRPr>
                    </a:p>
                  </a:txBody>
                  <a:tcPr marL="68580" marR="0" marT="0" marB="0" anchor="ctr">
                    <a:solidFill>
                      <a:srgbClr val="002060"/>
                    </a:solidFill>
                  </a:tcPr>
                </a:tc>
                <a:extLst>
                  <a:ext uri="{0D108BD9-81ED-4DB2-BD59-A6C34878D82A}">
                    <a16:rowId xmlns:a16="http://schemas.microsoft.com/office/drawing/2014/main" val="1550805558"/>
                  </a:ext>
                </a:extLst>
              </a:tr>
              <a:tr h="261679">
                <a:tc>
                  <a:txBody>
                    <a:bodyPr/>
                    <a:lstStyle/>
                    <a:p>
                      <a:pPr marL="0" marR="0">
                        <a:lnSpc>
                          <a:spcPct val="115000"/>
                        </a:lnSpc>
                        <a:spcAft>
                          <a:spcPts val="800"/>
                        </a:spcAft>
                        <a:buNone/>
                      </a:pPr>
                      <a:r>
                        <a:rPr lang="en-US" sz="1500" b="1">
                          <a:solidFill>
                            <a:schemeClr val="tx1"/>
                          </a:solidFill>
                          <a:effectLst/>
                          <a:latin typeface="+mn-lt"/>
                        </a:rPr>
                        <a:t>Retained</a:t>
                      </a:r>
                      <a:endParaRPr lang="en-US" sz="1500" b="1">
                        <a:solidFill>
                          <a:schemeClr val="tx1"/>
                        </a:solidFill>
                        <a:effectLst/>
                        <a:latin typeface="+mn-lt"/>
                        <a:ea typeface="Aptos" panose="020B0004020202020204" pitchFamily="34" charset="0"/>
                      </a:endParaRPr>
                    </a:p>
                  </a:txBody>
                  <a:tcPr marL="68580" marR="685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5,136</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5,450</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5,486</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6,127</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6,128</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extLst>
                  <a:ext uri="{0D108BD9-81ED-4DB2-BD59-A6C34878D82A}">
                    <a16:rowId xmlns:a16="http://schemas.microsoft.com/office/drawing/2014/main" val="1652509604"/>
                  </a:ext>
                </a:extLst>
              </a:tr>
              <a:tr h="261679">
                <a:tc>
                  <a:txBody>
                    <a:bodyPr/>
                    <a:lstStyle/>
                    <a:p>
                      <a:pPr marL="0" marR="0">
                        <a:lnSpc>
                          <a:spcPct val="115000"/>
                        </a:lnSpc>
                        <a:spcAft>
                          <a:spcPts val="800"/>
                        </a:spcAft>
                        <a:buNone/>
                      </a:pPr>
                      <a:r>
                        <a:rPr lang="en-US" sz="1500" b="1">
                          <a:solidFill>
                            <a:schemeClr val="tx1"/>
                          </a:solidFill>
                          <a:effectLst/>
                          <a:latin typeface="+mn-lt"/>
                        </a:rPr>
                        <a:t>Not Retained</a:t>
                      </a:r>
                      <a:endParaRPr lang="en-US" sz="1500" b="1">
                        <a:solidFill>
                          <a:schemeClr val="tx1"/>
                        </a:solidFill>
                        <a:effectLst/>
                        <a:latin typeface="+mn-lt"/>
                        <a:ea typeface="Aptos" panose="020B0004020202020204" pitchFamily="34" charset="0"/>
                      </a:endParaRPr>
                    </a:p>
                  </a:txBody>
                  <a:tcPr marL="68580" marR="685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252</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243</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210</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248</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261</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extLst>
                  <a:ext uri="{0D108BD9-81ED-4DB2-BD59-A6C34878D82A}">
                    <a16:rowId xmlns:a16="http://schemas.microsoft.com/office/drawing/2014/main" val="1625461704"/>
                  </a:ext>
                </a:extLst>
              </a:tr>
              <a:tr h="261679">
                <a:tc>
                  <a:txBody>
                    <a:bodyPr/>
                    <a:lstStyle/>
                    <a:p>
                      <a:pPr marL="0" marR="0">
                        <a:lnSpc>
                          <a:spcPct val="115000"/>
                        </a:lnSpc>
                        <a:spcAft>
                          <a:spcPts val="800"/>
                        </a:spcAft>
                        <a:buNone/>
                      </a:pPr>
                      <a:r>
                        <a:rPr lang="en-US" sz="1400" b="0">
                          <a:solidFill>
                            <a:schemeClr val="tx1"/>
                          </a:solidFill>
                          <a:effectLst/>
                          <a:latin typeface="+mn-lt"/>
                        </a:rPr>
                        <a:t>Exclusion*</a:t>
                      </a:r>
                      <a:endParaRPr lang="en-US" sz="1400" b="0">
                        <a:solidFill>
                          <a:schemeClr val="tx1"/>
                        </a:solidFill>
                        <a:effectLst/>
                        <a:latin typeface="+mn-lt"/>
                        <a:ea typeface="Aptos" panose="020B0004020202020204" pitchFamily="34" charset="0"/>
                      </a:endParaRPr>
                    </a:p>
                  </a:txBody>
                  <a:tcPr marL="68580" marR="68580" marT="0" marB="0" anchor="b">
                    <a:solidFill>
                      <a:schemeClr val="bg2"/>
                    </a:solidFill>
                  </a:tcPr>
                </a:tc>
                <a:tc>
                  <a:txBody>
                    <a:bodyPr/>
                    <a:lstStyle/>
                    <a:p>
                      <a:pPr marL="0" marR="0" algn="r">
                        <a:lnSpc>
                          <a:spcPct val="115000"/>
                        </a:lnSpc>
                        <a:spcAft>
                          <a:spcPts val="800"/>
                        </a:spcAft>
                        <a:buNone/>
                      </a:pPr>
                      <a:r>
                        <a:rPr lang="en-US" sz="1400">
                          <a:effectLst/>
                        </a:rPr>
                        <a:t>3</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6</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5</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0</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9</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extLst>
                  <a:ext uri="{0D108BD9-81ED-4DB2-BD59-A6C34878D82A}">
                    <a16:rowId xmlns:a16="http://schemas.microsoft.com/office/drawing/2014/main" val="4135538418"/>
                  </a:ext>
                </a:extLst>
              </a:tr>
              <a:tr h="261679">
                <a:tc>
                  <a:txBody>
                    <a:bodyPr/>
                    <a:lstStyle/>
                    <a:p>
                      <a:pPr marL="0" marR="0">
                        <a:lnSpc>
                          <a:spcPct val="115000"/>
                        </a:lnSpc>
                        <a:spcAft>
                          <a:spcPts val="800"/>
                        </a:spcAft>
                        <a:buNone/>
                      </a:pPr>
                      <a:r>
                        <a:rPr lang="en-US" sz="1400" b="0">
                          <a:solidFill>
                            <a:schemeClr val="tx1"/>
                          </a:solidFill>
                          <a:effectLst/>
                          <a:latin typeface="+mn-lt"/>
                          <a:ea typeface="Aptos" panose="020B0004020202020204" pitchFamily="34" charset="0"/>
                          <a:cs typeface="Arial" panose="020B0604020202020204" pitchFamily="34" charset="0"/>
                        </a:rPr>
                        <a:t>Total Number of Undergraduates</a:t>
                      </a:r>
                    </a:p>
                  </a:txBody>
                  <a:tcPr marL="68580" marR="68580" marT="0" marB="0" anchor="b">
                    <a:solidFill>
                      <a:schemeClr val="bg2"/>
                    </a:solidFill>
                  </a:tcPr>
                </a:tc>
                <a:tc>
                  <a:txBody>
                    <a:bodyPr/>
                    <a:lstStyle/>
                    <a:p>
                      <a:pPr marL="0" marR="0" algn="r">
                        <a:lnSpc>
                          <a:spcPct val="115000"/>
                        </a:lnSpc>
                        <a:spcAft>
                          <a:spcPts val="800"/>
                        </a:spcAft>
                        <a:buNone/>
                      </a:pPr>
                      <a:r>
                        <a:rPr lang="en-US" sz="1400">
                          <a:effectLst/>
                        </a:rPr>
                        <a:t>5,391</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5,699</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5,701</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6,375</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6,398</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extLst>
                  <a:ext uri="{0D108BD9-81ED-4DB2-BD59-A6C34878D82A}">
                    <a16:rowId xmlns:a16="http://schemas.microsoft.com/office/drawing/2014/main" val="2924330574"/>
                  </a:ext>
                </a:extLst>
              </a:tr>
              <a:tr h="261679">
                <a:tc>
                  <a:txBody>
                    <a:bodyPr/>
                    <a:lstStyle/>
                    <a:p>
                      <a:pPr marL="0" marR="0">
                        <a:lnSpc>
                          <a:spcPct val="115000"/>
                        </a:lnSpc>
                        <a:spcAft>
                          <a:spcPts val="800"/>
                        </a:spcAft>
                        <a:buNone/>
                      </a:pPr>
                      <a:r>
                        <a:rPr lang="en-US" sz="1400" b="0">
                          <a:solidFill>
                            <a:schemeClr val="tx1"/>
                          </a:solidFill>
                          <a:effectLst/>
                          <a:latin typeface="+mn-lt"/>
                        </a:rPr>
                        <a:t>Adjusted Cohort (remove exclusions)</a:t>
                      </a:r>
                      <a:endParaRPr lang="en-US" sz="1400" b="0">
                        <a:solidFill>
                          <a:schemeClr val="tx1"/>
                        </a:solidFill>
                        <a:effectLst/>
                        <a:latin typeface="+mn-lt"/>
                        <a:ea typeface="Aptos" panose="020B0004020202020204" pitchFamily="34" charset="0"/>
                      </a:endParaRPr>
                    </a:p>
                  </a:txBody>
                  <a:tcPr marL="68580" marR="68580" marT="0" marB="0" anchor="b">
                    <a:solidFill>
                      <a:schemeClr val="bg2"/>
                    </a:solidFill>
                  </a:tcPr>
                </a:tc>
                <a:tc>
                  <a:txBody>
                    <a:bodyPr/>
                    <a:lstStyle/>
                    <a:p>
                      <a:pPr marL="0" marR="0" algn="r">
                        <a:lnSpc>
                          <a:spcPct val="115000"/>
                        </a:lnSpc>
                        <a:spcAft>
                          <a:spcPts val="800"/>
                        </a:spcAft>
                        <a:buNone/>
                      </a:pPr>
                      <a:r>
                        <a:rPr lang="en-US" sz="1400">
                          <a:effectLst/>
                        </a:rPr>
                        <a:t>5,136</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5,699</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5,701</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6,375</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6,389</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extLst>
                  <a:ext uri="{0D108BD9-81ED-4DB2-BD59-A6C34878D82A}">
                    <a16:rowId xmlns:a16="http://schemas.microsoft.com/office/drawing/2014/main" val="320952030"/>
                  </a:ext>
                </a:extLst>
              </a:tr>
              <a:tr h="365760">
                <a:tc>
                  <a:txBody>
                    <a:bodyPr/>
                    <a:lstStyle/>
                    <a:p>
                      <a:pPr marL="0" marR="0">
                        <a:lnSpc>
                          <a:spcPct val="115000"/>
                        </a:lnSpc>
                        <a:spcAft>
                          <a:spcPts val="800"/>
                        </a:spcAft>
                        <a:buNone/>
                      </a:pPr>
                      <a:r>
                        <a:rPr lang="en-US" sz="1600">
                          <a:solidFill>
                            <a:schemeClr val="bg1"/>
                          </a:solidFill>
                          <a:effectLst/>
                          <a:latin typeface="+mn-lt"/>
                        </a:rPr>
                        <a:t>Percentage Retained out of Adjusted Total</a:t>
                      </a:r>
                      <a:endParaRPr lang="en-US" sz="1400">
                        <a:solidFill>
                          <a:schemeClr val="bg1"/>
                        </a:solidFill>
                        <a:effectLst/>
                        <a:latin typeface="+mn-lt"/>
                        <a:ea typeface="Aptos" panose="020B0004020202020204" pitchFamily="34" charset="0"/>
                      </a:endParaRPr>
                    </a:p>
                  </a:txBody>
                  <a:tcPr marL="68580" marR="68580" marT="0" marB="0" anchor="ctr">
                    <a:solidFill>
                      <a:schemeClr val="tx2">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95.3%</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tx2">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95.7%</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tx2">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96.3%</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tx2">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96.1%</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tx2">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95.9%</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tx2">
                        <a:lumMod val="50000"/>
                        <a:lumOff val="50000"/>
                      </a:schemeClr>
                    </a:solidFill>
                  </a:tcPr>
                </a:tc>
                <a:extLst>
                  <a:ext uri="{0D108BD9-81ED-4DB2-BD59-A6C34878D82A}">
                    <a16:rowId xmlns:a16="http://schemas.microsoft.com/office/drawing/2014/main" val="3198244022"/>
                  </a:ext>
                </a:extLst>
              </a:tr>
            </a:tbl>
          </a:graphicData>
        </a:graphic>
      </p:graphicFrame>
      <p:graphicFrame>
        <p:nvGraphicFramePr>
          <p:cNvPr id="6" name="Table 5">
            <a:extLst>
              <a:ext uri="{FF2B5EF4-FFF2-40B4-BE49-F238E27FC236}">
                <a16:creationId xmlns:a16="http://schemas.microsoft.com/office/drawing/2014/main" id="{4534504B-EE11-2C56-8088-D671E593B325}"/>
              </a:ext>
            </a:extLst>
          </p:cNvPr>
          <p:cNvGraphicFramePr>
            <a:graphicFrameLocks noGrp="1"/>
          </p:cNvGraphicFramePr>
          <p:nvPr>
            <p:extLst>
              <p:ext uri="{D42A27DB-BD31-4B8C-83A1-F6EECF244321}">
                <p14:modId xmlns:p14="http://schemas.microsoft.com/office/powerpoint/2010/main" val="404585485"/>
              </p:ext>
            </p:extLst>
          </p:nvPr>
        </p:nvGraphicFramePr>
        <p:xfrm>
          <a:off x="1118551" y="4132127"/>
          <a:ext cx="10394074" cy="2174494"/>
        </p:xfrm>
        <a:graphic>
          <a:graphicData uri="http://schemas.openxmlformats.org/drawingml/2006/table">
            <a:tbl>
              <a:tblPr firstRow="1" firstCol="1" bandRow="1">
                <a:tableStyleId>{5C22544A-7EE6-4342-B048-85BDC9FD1C3A}</a:tableStyleId>
              </a:tblPr>
              <a:tblGrid>
                <a:gridCol w="4380064">
                  <a:extLst>
                    <a:ext uri="{9D8B030D-6E8A-4147-A177-3AD203B41FA5}">
                      <a16:colId xmlns:a16="http://schemas.microsoft.com/office/drawing/2014/main" val="3477152836"/>
                    </a:ext>
                  </a:extLst>
                </a:gridCol>
                <a:gridCol w="1202802">
                  <a:extLst>
                    <a:ext uri="{9D8B030D-6E8A-4147-A177-3AD203B41FA5}">
                      <a16:colId xmlns:a16="http://schemas.microsoft.com/office/drawing/2014/main" val="975641911"/>
                    </a:ext>
                  </a:extLst>
                </a:gridCol>
                <a:gridCol w="1202802">
                  <a:extLst>
                    <a:ext uri="{9D8B030D-6E8A-4147-A177-3AD203B41FA5}">
                      <a16:colId xmlns:a16="http://schemas.microsoft.com/office/drawing/2014/main" val="53610408"/>
                    </a:ext>
                  </a:extLst>
                </a:gridCol>
                <a:gridCol w="1202802">
                  <a:extLst>
                    <a:ext uri="{9D8B030D-6E8A-4147-A177-3AD203B41FA5}">
                      <a16:colId xmlns:a16="http://schemas.microsoft.com/office/drawing/2014/main" val="764289098"/>
                    </a:ext>
                  </a:extLst>
                </a:gridCol>
                <a:gridCol w="1202802">
                  <a:extLst>
                    <a:ext uri="{9D8B030D-6E8A-4147-A177-3AD203B41FA5}">
                      <a16:colId xmlns:a16="http://schemas.microsoft.com/office/drawing/2014/main" val="1851325812"/>
                    </a:ext>
                  </a:extLst>
                </a:gridCol>
                <a:gridCol w="1202802">
                  <a:extLst>
                    <a:ext uri="{9D8B030D-6E8A-4147-A177-3AD203B41FA5}">
                      <a16:colId xmlns:a16="http://schemas.microsoft.com/office/drawing/2014/main" val="2479580884"/>
                    </a:ext>
                  </a:extLst>
                </a:gridCol>
              </a:tblGrid>
              <a:tr h="365760">
                <a:tc>
                  <a:txBody>
                    <a:bodyPr/>
                    <a:lstStyle/>
                    <a:p>
                      <a:pPr marL="0" marR="0" algn="l">
                        <a:lnSpc>
                          <a:spcPct val="115000"/>
                        </a:lnSpc>
                        <a:spcAft>
                          <a:spcPts val="800"/>
                        </a:spcAft>
                        <a:buNone/>
                      </a:pPr>
                      <a:r>
                        <a:rPr lang="en-US" sz="1500" b="1">
                          <a:effectLst/>
                        </a:rPr>
                        <a:t>Status as of Following Spring Semester</a:t>
                      </a:r>
                      <a:endParaRPr lang="en-US" sz="1500" b="1">
                        <a:effectLst/>
                        <a:latin typeface="Calibri" panose="020F0502020204030204" pitchFamily="34" charset="0"/>
                        <a:ea typeface="Aptos" panose="020B0004020202020204" pitchFamily="34" charset="0"/>
                      </a:endParaRPr>
                    </a:p>
                  </a:txBody>
                  <a:tcPr marL="68580" marR="68580" marT="0" marB="0" anchor="ctr">
                    <a:solidFill>
                      <a:srgbClr val="002060"/>
                    </a:solidFill>
                  </a:tcPr>
                </a:tc>
                <a:tc>
                  <a:txBody>
                    <a:bodyPr/>
                    <a:lstStyle/>
                    <a:p>
                      <a:pPr marL="0" marR="0" algn="ctr">
                        <a:lnSpc>
                          <a:spcPct val="115000"/>
                        </a:lnSpc>
                        <a:spcAft>
                          <a:spcPts val="800"/>
                        </a:spcAft>
                        <a:buNone/>
                      </a:pPr>
                      <a:r>
                        <a:rPr lang="en-US" sz="1500" b="1">
                          <a:effectLst/>
                        </a:rPr>
                        <a:t>Fall 2021</a:t>
                      </a:r>
                      <a:endParaRPr lang="en-US" sz="1500" b="1">
                        <a:effectLst/>
                        <a:latin typeface="Calibri" panose="020F0502020204030204" pitchFamily="34" charset="0"/>
                        <a:ea typeface="Aptos" panose="020B0004020202020204" pitchFamily="34" charset="0"/>
                      </a:endParaRPr>
                    </a:p>
                  </a:txBody>
                  <a:tcPr marL="68580" marR="68580" marT="0" marB="0" anchor="ctr">
                    <a:solidFill>
                      <a:srgbClr val="002060"/>
                    </a:solidFill>
                  </a:tcPr>
                </a:tc>
                <a:tc>
                  <a:txBody>
                    <a:bodyPr/>
                    <a:lstStyle/>
                    <a:p>
                      <a:pPr marL="0" marR="0" algn="ctr">
                        <a:lnSpc>
                          <a:spcPct val="115000"/>
                        </a:lnSpc>
                        <a:spcAft>
                          <a:spcPts val="800"/>
                        </a:spcAft>
                        <a:buNone/>
                      </a:pPr>
                      <a:r>
                        <a:rPr lang="en-US" sz="1500" b="1">
                          <a:effectLst/>
                        </a:rPr>
                        <a:t>Fall 2022</a:t>
                      </a:r>
                      <a:endParaRPr lang="en-US" sz="1500" b="1">
                        <a:effectLst/>
                        <a:latin typeface="Calibri" panose="020F0502020204030204" pitchFamily="34" charset="0"/>
                        <a:ea typeface="Aptos" panose="020B0004020202020204" pitchFamily="34" charset="0"/>
                      </a:endParaRPr>
                    </a:p>
                  </a:txBody>
                  <a:tcPr marL="68580" marR="68580" marT="0" marB="0" anchor="ctr">
                    <a:solidFill>
                      <a:srgbClr val="002060"/>
                    </a:solidFill>
                  </a:tcPr>
                </a:tc>
                <a:tc>
                  <a:txBody>
                    <a:bodyPr/>
                    <a:lstStyle/>
                    <a:p>
                      <a:pPr marL="0" marR="0" algn="ctr">
                        <a:lnSpc>
                          <a:spcPct val="115000"/>
                        </a:lnSpc>
                        <a:spcAft>
                          <a:spcPts val="800"/>
                        </a:spcAft>
                        <a:buNone/>
                      </a:pPr>
                      <a:r>
                        <a:rPr lang="en-US" sz="1500" b="1">
                          <a:effectLst/>
                        </a:rPr>
                        <a:t>Fall 2023</a:t>
                      </a:r>
                      <a:endParaRPr lang="en-US" sz="1500" b="1">
                        <a:effectLst/>
                        <a:latin typeface="Calibri" panose="020F0502020204030204" pitchFamily="34" charset="0"/>
                        <a:ea typeface="Aptos" panose="020B0004020202020204" pitchFamily="34" charset="0"/>
                      </a:endParaRPr>
                    </a:p>
                  </a:txBody>
                  <a:tcPr marL="68580" marR="68580" marT="0" marB="0" anchor="ctr">
                    <a:solidFill>
                      <a:srgbClr val="002060"/>
                    </a:solidFill>
                  </a:tcPr>
                </a:tc>
                <a:tc>
                  <a:txBody>
                    <a:bodyPr/>
                    <a:lstStyle/>
                    <a:p>
                      <a:pPr marL="0" marR="0" algn="ctr">
                        <a:lnSpc>
                          <a:spcPct val="115000"/>
                        </a:lnSpc>
                        <a:spcAft>
                          <a:spcPts val="800"/>
                        </a:spcAft>
                        <a:buNone/>
                      </a:pPr>
                      <a:r>
                        <a:rPr lang="en-US" sz="1500" b="1">
                          <a:effectLst/>
                        </a:rPr>
                        <a:t>Fall 2024</a:t>
                      </a:r>
                      <a:endParaRPr lang="en-US" sz="1500" b="1">
                        <a:effectLst/>
                        <a:latin typeface="Calibri" panose="020F0502020204030204" pitchFamily="34" charset="0"/>
                        <a:ea typeface="Aptos" panose="020B0004020202020204" pitchFamily="34" charset="0"/>
                      </a:endParaRPr>
                    </a:p>
                  </a:txBody>
                  <a:tcPr marL="68580" marR="68580" marT="0" marB="0" anchor="ctr">
                    <a:solidFill>
                      <a:srgbClr val="002060"/>
                    </a:solidFill>
                  </a:tcPr>
                </a:tc>
                <a:tc>
                  <a:txBody>
                    <a:bodyPr/>
                    <a:lstStyle/>
                    <a:p>
                      <a:pPr marL="0" marR="0" algn="ctr">
                        <a:lnSpc>
                          <a:spcPct val="115000"/>
                        </a:lnSpc>
                        <a:spcAft>
                          <a:spcPts val="800"/>
                        </a:spcAft>
                        <a:buNone/>
                      </a:pPr>
                      <a:r>
                        <a:rPr lang="en-US" sz="1500" b="1">
                          <a:effectLst/>
                        </a:rPr>
                        <a:t>Fall 2025</a:t>
                      </a:r>
                      <a:endParaRPr lang="en-US" sz="1500" b="1">
                        <a:effectLst/>
                        <a:latin typeface="Calibri" panose="020F0502020204030204" pitchFamily="34" charset="0"/>
                        <a:ea typeface="Aptos" panose="020B0004020202020204" pitchFamily="34" charset="0"/>
                      </a:endParaRPr>
                    </a:p>
                  </a:txBody>
                  <a:tcPr marL="68580" marR="68580" marT="0" marB="0" anchor="ctr">
                    <a:solidFill>
                      <a:srgbClr val="002060"/>
                    </a:solidFill>
                  </a:tcPr>
                </a:tc>
                <a:extLst>
                  <a:ext uri="{0D108BD9-81ED-4DB2-BD59-A6C34878D82A}">
                    <a16:rowId xmlns:a16="http://schemas.microsoft.com/office/drawing/2014/main" val="2845264860"/>
                  </a:ext>
                </a:extLst>
              </a:tr>
              <a:tr h="237744">
                <a:tc>
                  <a:txBody>
                    <a:bodyPr/>
                    <a:lstStyle/>
                    <a:p>
                      <a:pPr marL="0" marR="0">
                        <a:lnSpc>
                          <a:spcPct val="115000"/>
                        </a:lnSpc>
                        <a:spcAft>
                          <a:spcPts val="800"/>
                        </a:spcAft>
                        <a:buNone/>
                      </a:pPr>
                      <a:r>
                        <a:rPr lang="en-US" sz="1500" b="1">
                          <a:solidFill>
                            <a:schemeClr val="tx1"/>
                          </a:solidFill>
                          <a:effectLst/>
                          <a:latin typeface="+mn-lt"/>
                        </a:rPr>
                        <a:t>Retained</a:t>
                      </a:r>
                      <a:endParaRPr lang="en-US" sz="1500" b="1">
                        <a:solidFill>
                          <a:schemeClr val="tx1"/>
                        </a:solidFill>
                        <a:effectLst/>
                        <a:latin typeface="+mn-lt"/>
                        <a:ea typeface="Aptos" panose="020B0004020202020204" pitchFamily="34" charset="0"/>
                      </a:endParaRPr>
                    </a:p>
                  </a:txBody>
                  <a:tcPr marL="68580" marR="685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21,539</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21,812</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22,230</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23,163</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23,912</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extLst>
                  <a:ext uri="{0D108BD9-81ED-4DB2-BD59-A6C34878D82A}">
                    <a16:rowId xmlns:a16="http://schemas.microsoft.com/office/drawing/2014/main" val="3431551669"/>
                  </a:ext>
                </a:extLst>
              </a:tr>
              <a:tr h="237744">
                <a:tc>
                  <a:txBody>
                    <a:bodyPr/>
                    <a:lstStyle/>
                    <a:p>
                      <a:pPr marL="0" marR="0">
                        <a:lnSpc>
                          <a:spcPct val="115000"/>
                        </a:lnSpc>
                        <a:spcAft>
                          <a:spcPts val="800"/>
                        </a:spcAft>
                        <a:buNone/>
                      </a:pPr>
                      <a:r>
                        <a:rPr lang="en-US" sz="1500" b="1">
                          <a:solidFill>
                            <a:schemeClr val="tx1"/>
                          </a:solidFill>
                          <a:effectLst/>
                          <a:latin typeface="+mn-lt"/>
                        </a:rPr>
                        <a:t>Not Retained</a:t>
                      </a:r>
                      <a:endParaRPr lang="en-US" sz="1500" b="1">
                        <a:solidFill>
                          <a:schemeClr val="tx1"/>
                        </a:solidFill>
                        <a:effectLst/>
                        <a:latin typeface="+mn-lt"/>
                        <a:ea typeface="Aptos" panose="020B0004020202020204" pitchFamily="34" charset="0"/>
                      </a:endParaRPr>
                    </a:p>
                  </a:txBody>
                  <a:tcPr marL="68580" marR="685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1,107</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1,054</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931</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985</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tc>
                  <a:txBody>
                    <a:bodyPr/>
                    <a:lstStyle/>
                    <a:p>
                      <a:pPr marL="0" marR="0" algn="r">
                        <a:lnSpc>
                          <a:spcPct val="115000"/>
                        </a:lnSpc>
                        <a:spcAft>
                          <a:spcPts val="800"/>
                        </a:spcAft>
                        <a:buNone/>
                      </a:pPr>
                      <a:r>
                        <a:rPr lang="en-US" sz="1500" b="1">
                          <a:solidFill>
                            <a:schemeClr val="tx1"/>
                          </a:solidFill>
                          <a:effectLst/>
                        </a:rPr>
                        <a:t>1,058</a:t>
                      </a:r>
                      <a:endParaRPr lang="en-US" sz="1500" b="1">
                        <a:solidFill>
                          <a:schemeClr val="tx1"/>
                        </a:solidFill>
                        <a:effectLst/>
                        <a:latin typeface="Calibri" panose="020F0502020204030204" pitchFamily="34" charset="0"/>
                        <a:ea typeface="Aptos" panose="020B0004020202020204" pitchFamily="34" charset="0"/>
                      </a:endParaRPr>
                    </a:p>
                  </a:txBody>
                  <a:tcPr marL="68580" marR="182880" marT="0" marB="0" anchor="b">
                    <a:solidFill>
                      <a:schemeClr val="accent2">
                        <a:lumMod val="20000"/>
                        <a:lumOff val="80000"/>
                      </a:schemeClr>
                    </a:solidFill>
                  </a:tcPr>
                </a:tc>
                <a:extLst>
                  <a:ext uri="{0D108BD9-81ED-4DB2-BD59-A6C34878D82A}">
                    <a16:rowId xmlns:a16="http://schemas.microsoft.com/office/drawing/2014/main" val="1349641569"/>
                  </a:ext>
                </a:extLst>
              </a:tr>
              <a:tr h="237744">
                <a:tc>
                  <a:txBody>
                    <a:bodyPr/>
                    <a:lstStyle/>
                    <a:p>
                      <a:pPr marL="0" marR="0">
                        <a:lnSpc>
                          <a:spcPct val="115000"/>
                        </a:lnSpc>
                        <a:spcAft>
                          <a:spcPts val="800"/>
                        </a:spcAft>
                        <a:buNone/>
                      </a:pPr>
                      <a:r>
                        <a:rPr lang="en-US" sz="1400" b="0">
                          <a:solidFill>
                            <a:schemeClr val="tx1"/>
                          </a:solidFill>
                          <a:effectLst/>
                          <a:latin typeface="+mn-lt"/>
                        </a:rPr>
                        <a:t>Completions/ Graduations</a:t>
                      </a:r>
                      <a:endParaRPr lang="en-US" sz="1400" b="0">
                        <a:solidFill>
                          <a:schemeClr val="tx1"/>
                        </a:solidFill>
                        <a:effectLst/>
                        <a:latin typeface="+mn-lt"/>
                        <a:ea typeface="Aptos" panose="020B0004020202020204" pitchFamily="34" charset="0"/>
                      </a:endParaRPr>
                    </a:p>
                  </a:txBody>
                  <a:tcPr marL="68580" marR="68580" marT="0" marB="0" anchor="b">
                    <a:solidFill>
                      <a:schemeClr val="bg2"/>
                    </a:solidFill>
                  </a:tcPr>
                </a:tc>
                <a:tc>
                  <a:txBody>
                    <a:bodyPr/>
                    <a:lstStyle/>
                    <a:p>
                      <a:pPr marL="0" marR="0" algn="r">
                        <a:lnSpc>
                          <a:spcPct val="115000"/>
                        </a:lnSpc>
                        <a:spcAft>
                          <a:spcPts val="800"/>
                        </a:spcAft>
                        <a:buNone/>
                      </a:pPr>
                      <a:r>
                        <a:rPr lang="en-US" sz="1400">
                          <a:effectLst/>
                        </a:rPr>
                        <a:t>788</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797</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755</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731</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773</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extLst>
                  <a:ext uri="{0D108BD9-81ED-4DB2-BD59-A6C34878D82A}">
                    <a16:rowId xmlns:a16="http://schemas.microsoft.com/office/drawing/2014/main" val="3928946388"/>
                  </a:ext>
                </a:extLst>
              </a:tr>
              <a:tr h="237744">
                <a:tc>
                  <a:txBody>
                    <a:bodyPr/>
                    <a:lstStyle/>
                    <a:p>
                      <a:pPr marL="0" marR="0">
                        <a:lnSpc>
                          <a:spcPct val="115000"/>
                        </a:lnSpc>
                        <a:spcAft>
                          <a:spcPts val="800"/>
                        </a:spcAft>
                        <a:buNone/>
                      </a:pPr>
                      <a:r>
                        <a:rPr lang="en-US" sz="1400" b="0">
                          <a:solidFill>
                            <a:schemeClr val="tx1"/>
                          </a:solidFill>
                          <a:effectLst/>
                          <a:latin typeface="+mn-lt"/>
                        </a:rPr>
                        <a:t>Exclusion*</a:t>
                      </a:r>
                      <a:endParaRPr lang="en-US" sz="1400" b="0">
                        <a:solidFill>
                          <a:schemeClr val="tx1"/>
                        </a:solidFill>
                        <a:effectLst/>
                        <a:latin typeface="+mn-lt"/>
                        <a:ea typeface="Aptos" panose="020B0004020202020204" pitchFamily="34" charset="0"/>
                      </a:endParaRPr>
                    </a:p>
                  </a:txBody>
                  <a:tcPr marL="68580" marR="68580" marT="0" marB="0" anchor="b">
                    <a:solidFill>
                      <a:schemeClr val="bg2"/>
                    </a:solidFill>
                  </a:tcPr>
                </a:tc>
                <a:tc>
                  <a:txBody>
                    <a:bodyPr/>
                    <a:lstStyle/>
                    <a:p>
                      <a:pPr marL="0" marR="0" algn="r">
                        <a:lnSpc>
                          <a:spcPct val="115000"/>
                        </a:lnSpc>
                        <a:spcAft>
                          <a:spcPts val="800"/>
                        </a:spcAft>
                        <a:buNone/>
                      </a:pPr>
                      <a:r>
                        <a:rPr lang="en-US" sz="1400">
                          <a:effectLst/>
                        </a:rPr>
                        <a:t>11</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16</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11</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4</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22</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extLst>
                  <a:ext uri="{0D108BD9-81ED-4DB2-BD59-A6C34878D82A}">
                    <a16:rowId xmlns:a16="http://schemas.microsoft.com/office/drawing/2014/main" val="1549957767"/>
                  </a:ext>
                </a:extLst>
              </a:tr>
              <a:tr h="237744">
                <a:tc>
                  <a:txBody>
                    <a:bodyPr/>
                    <a:lstStyle/>
                    <a:p>
                      <a:pPr marL="0" marR="0">
                        <a:lnSpc>
                          <a:spcPct val="115000"/>
                        </a:lnSpc>
                        <a:spcAft>
                          <a:spcPts val="800"/>
                        </a:spcAft>
                        <a:buNone/>
                      </a:pPr>
                      <a:r>
                        <a:rPr lang="en-US" sz="1400" b="0">
                          <a:solidFill>
                            <a:schemeClr val="tx1"/>
                          </a:solidFill>
                          <a:effectLst/>
                          <a:latin typeface="+mn-lt"/>
                          <a:ea typeface="Aptos" panose="020B0004020202020204" pitchFamily="34" charset="0"/>
                          <a:cs typeface="Arial" panose="020B0604020202020204" pitchFamily="34" charset="0"/>
                        </a:rPr>
                        <a:t>Total Number of Undergraduates</a:t>
                      </a:r>
                    </a:p>
                  </a:txBody>
                  <a:tcPr marL="68580" marR="68580" marT="0" marB="0" anchor="b">
                    <a:solidFill>
                      <a:schemeClr val="bg2"/>
                    </a:solidFill>
                  </a:tcPr>
                </a:tc>
                <a:tc>
                  <a:txBody>
                    <a:bodyPr/>
                    <a:lstStyle/>
                    <a:p>
                      <a:pPr marL="0" marR="0" algn="r">
                        <a:lnSpc>
                          <a:spcPct val="115000"/>
                        </a:lnSpc>
                        <a:spcAft>
                          <a:spcPts val="800"/>
                        </a:spcAft>
                        <a:buNone/>
                      </a:pPr>
                      <a:r>
                        <a:rPr lang="en-US" sz="1400">
                          <a:effectLst/>
                        </a:rPr>
                        <a:t>23,445</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23,679</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23,927</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24,883</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25,765</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extLst>
                  <a:ext uri="{0D108BD9-81ED-4DB2-BD59-A6C34878D82A}">
                    <a16:rowId xmlns:a16="http://schemas.microsoft.com/office/drawing/2014/main" val="938990172"/>
                  </a:ext>
                </a:extLst>
              </a:tr>
              <a:tr h="237744">
                <a:tc>
                  <a:txBody>
                    <a:bodyPr/>
                    <a:lstStyle/>
                    <a:p>
                      <a:pPr marL="0" marR="0">
                        <a:lnSpc>
                          <a:spcPct val="115000"/>
                        </a:lnSpc>
                        <a:spcAft>
                          <a:spcPts val="800"/>
                        </a:spcAft>
                        <a:buNone/>
                      </a:pPr>
                      <a:r>
                        <a:rPr lang="en-US" sz="1400" b="0">
                          <a:solidFill>
                            <a:schemeClr val="tx1"/>
                          </a:solidFill>
                          <a:effectLst/>
                          <a:latin typeface="+mn-lt"/>
                        </a:rPr>
                        <a:t>Adjusted Cohort (Remove Graduations &amp; Exclusions) </a:t>
                      </a:r>
                      <a:endParaRPr lang="en-US" sz="1400" b="0">
                        <a:solidFill>
                          <a:schemeClr val="tx1"/>
                        </a:solidFill>
                        <a:effectLst/>
                        <a:latin typeface="+mn-lt"/>
                        <a:ea typeface="Aptos" panose="020B0004020202020204" pitchFamily="34" charset="0"/>
                      </a:endParaRPr>
                    </a:p>
                  </a:txBody>
                  <a:tcPr marL="68580" marR="68580" marT="0" marB="0" anchor="b">
                    <a:solidFill>
                      <a:schemeClr val="bg2"/>
                    </a:solidFill>
                  </a:tcPr>
                </a:tc>
                <a:tc>
                  <a:txBody>
                    <a:bodyPr/>
                    <a:lstStyle/>
                    <a:p>
                      <a:pPr marL="0" marR="0" algn="r">
                        <a:lnSpc>
                          <a:spcPct val="115000"/>
                        </a:lnSpc>
                        <a:spcAft>
                          <a:spcPts val="800"/>
                        </a:spcAft>
                        <a:buNone/>
                      </a:pPr>
                      <a:r>
                        <a:rPr lang="en-US" sz="1400">
                          <a:effectLst/>
                        </a:rPr>
                        <a:t>22,646</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22,866</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23,161</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24,148</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tc>
                  <a:txBody>
                    <a:bodyPr/>
                    <a:lstStyle/>
                    <a:p>
                      <a:pPr marL="0" marR="0" algn="r">
                        <a:lnSpc>
                          <a:spcPct val="115000"/>
                        </a:lnSpc>
                        <a:spcAft>
                          <a:spcPts val="800"/>
                        </a:spcAft>
                        <a:buNone/>
                      </a:pPr>
                      <a:r>
                        <a:rPr lang="en-US" sz="1400">
                          <a:effectLst/>
                        </a:rPr>
                        <a:t>24,970</a:t>
                      </a:r>
                      <a:endParaRPr lang="en-US" sz="1400">
                        <a:effectLst/>
                        <a:latin typeface="Calibri" panose="020F0502020204030204" pitchFamily="34" charset="0"/>
                        <a:ea typeface="Aptos" panose="020B0004020202020204" pitchFamily="34" charset="0"/>
                      </a:endParaRPr>
                    </a:p>
                  </a:txBody>
                  <a:tcPr marL="68580" marR="182880" marT="0" marB="0" anchor="b">
                    <a:solidFill>
                      <a:schemeClr val="bg2"/>
                    </a:solidFill>
                  </a:tcPr>
                </a:tc>
                <a:extLst>
                  <a:ext uri="{0D108BD9-81ED-4DB2-BD59-A6C34878D82A}">
                    <a16:rowId xmlns:a16="http://schemas.microsoft.com/office/drawing/2014/main" val="794656573"/>
                  </a:ext>
                </a:extLst>
              </a:tr>
              <a:tr h="365760">
                <a:tc>
                  <a:txBody>
                    <a:bodyPr/>
                    <a:lstStyle/>
                    <a:p>
                      <a:pPr marL="0" marR="0">
                        <a:lnSpc>
                          <a:spcPct val="115000"/>
                        </a:lnSpc>
                        <a:spcAft>
                          <a:spcPts val="800"/>
                        </a:spcAft>
                        <a:buNone/>
                      </a:pPr>
                      <a:r>
                        <a:rPr lang="en-US" sz="1600">
                          <a:solidFill>
                            <a:schemeClr val="bg1"/>
                          </a:solidFill>
                          <a:effectLst/>
                        </a:rPr>
                        <a:t>Percentage of Undergraduates Retained</a:t>
                      </a:r>
                      <a:endParaRPr lang="en-US" sz="1400">
                        <a:solidFill>
                          <a:schemeClr val="bg1"/>
                        </a:solidFill>
                        <a:effectLst/>
                        <a:latin typeface="Calibri" panose="020F0502020204030204" pitchFamily="34" charset="0"/>
                        <a:ea typeface="Aptos" panose="020B0004020202020204" pitchFamily="34" charset="0"/>
                      </a:endParaRPr>
                    </a:p>
                  </a:txBody>
                  <a:tcPr marL="68580" marR="68580" marT="0" marB="0" anchor="ctr">
                    <a:solidFill>
                      <a:schemeClr val="accent1">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95.1%</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accent1">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95.4%</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accent1">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96.0%</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accent1">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95.9%</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accent1">
                        <a:lumMod val="50000"/>
                        <a:lumOff val="50000"/>
                      </a:schemeClr>
                    </a:solidFill>
                  </a:tcPr>
                </a:tc>
                <a:tc>
                  <a:txBody>
                    <a:bodyPr/>
                    <a:lstStyle/>
                    <a:p>
                      <a:pPr marL="0" marR="0" algn="r">
                        <a:lnSpc>
                          <a:spcPct val="115000"/>
                        </a:lnSpc>
                        <a:spcAft>
                          <a:spcPts val="800"/>
                        </a:spcAft>
                        <a:buNone/>
                      </a:pPr>
                      <a:r>
                        <a:rPr lang="en-US" sz="1600" b="1">
                          <a:solidFill>
                            <a:schemeClr val="bg1"/>
                          </a:solidFill>
                          <a:effectLst/>
                        </a:rPr>
                        <a:t>95.8%</a:t>
                      </a:r>
                      <a:endParaRPr lang="en-US" sz="1400" b="1">
                        <a:solidFill>
                          <a:schemeClr val="bg1"/>
                        </a:solidFill>
                        <a:effectLst/>
                        <a:latin typeface="Calibri" panose="020F0502020204030204" pitchFamily="34" charset="0"/>
                        <a:ea typeface="Aptos" panose="020B0004020202020204" pitchFamily="34" charset="0"/>
                      </a:endParaRPr>
                    </a:p>
                  </a:txBody>
                  <a:tcPr marL="68580" marR="182880" marT="0" marB="0" anchor="ctr">
                    <a:solidFill>
                      <a:schemeClr val="accent1">
                        <a:lumMod val="50000"/>
                        <a:lumOff val="50000"/>
                      </a:schemeClr>
                    </a:solidFill>
                  </a:tcPr>
                </a:tc>
                <a:extLst>
                  <a:ext uri="{0D108BD9-81ED-4DB2-BD59-A6C34878D82A}">
                    <a16:rowId xmlns:a16="http://schemas.microsoft.com/office/drawing/2014/main" val="2901653655"/>
                  </a:ext>
                </a:extLst>
              </a:tr>
            </a:tbl>
          </a:graphicData>
        </a:graphic>
      </p:graphicFrame>
      <p:sp>
        <p:nvSpPr>
          <p:cNvPr id="8" name="TextBox 7">
            <a:extLst>
              <a:ext uri="{FF2B5EF4-FFF2-40B4-BE49-F238E27FC236}">
                <a16:creationId xmlns:a16="http://schemas.microsoft.com/office/drawing/2014/main" id="{72F28D29-75CF-40D7-06F4-81041F36DA63}"/>
              </a:ext>
            </a:extLst>
          </p:cNvPr>
          <p:cNvSpPr txBox="1"/>
          <p:nvPr/>
        </p:nvSpPr>
        <p:spPr>
          <a:xfrm>
            <a:off x="1014929" y="3709721"/>
            <a:ext cx="11400503" cy="383759"/>
          </a:xfrm>
          <a:prstGeom prst="rect">
            <a:avLst/>
          </a:prstGeom>
          <a:noFill/>
        </p:spPr>
        <p:txBody>
          <a:bodyPr wrap="square">
            <a:spAutoFit/>
          </a:bodyPr>
          <a:lstStyle/>
          <a:p>
            <a:pPr marL="0" marR="0">
              <a:lnSpc>
                <a:spcPct val="115000"/>
              </a:lnSpc>
              <a:spcAft>
                <a:spcPts val="800"/>
              </a:spcAft>
              <a:buNone/>
            </a:pPr>
            <a:r>
              <a:rPr lang="en-US" b="1" cap="all">
                <a:solidFill>
                  <a:schemeClr val="bg1"/>
                </a:solidFill>
                <a:effectLst/>
                <a:ea typeface="Aptos" panose="020B0004020202020204" pitchFamily="34" charset="0"/>
                <a:cs typeface="Tahoma" panose="020B0604030504040204" pitchFamily="34" charset="0"/>
              </a:rPr>
              <a:t>All Undergraduate</a:t>
            </a:r>
            <a:r>
              <a:rPr lang="en-US" b="1" cap="all">
                <a:solidFill>
                  <a:srgbClr val="4B94FF"/>
                </a:solidFill>
                <a:effectLst/>
                <a:ea typeface="Aptos" panose="020B0004020202020204" pitchFamily="34" charset="0"/>
                <a:cs typeface="Tahoma" panose="020B0604030504040204" pitchFamily="34" charset="0"/>
              </a:rPr>
              <a:t> </a:t>
            </a:r>
            <a:r>
              <a:rPr lang="en-US">
                <a:solidFill>
                  <a:srgbClr val="4B94FF"/>
                </a:solidFill>
                <a:effectLst/>
                <a:ea typeface="Aptos" panose="020B0004020202020204" pitchFamily="34" charset="0"/>
                <a:cs typeface="Tahoma" panose="020B0604030504040204" pitchFamily="34" charset="0"/>
              </a:rPr>
              <a:t>Bachelor Seeking, All Campuses (Storrs + Regionals, Full-Time &amp; Part-Time)</a:t>
            </a:r>
            <a:endParaRPr lang="en-US">
              <a:solidFill>
                <a:srgbClr val="4B94FF"/>
              </a:solidFill>
              <a:effectLst/>
              <a:ea typeface="Aptos" panose="020B0004020202020204" pitchFamily="34" charset="0"/>
            </a:endParaRPr>
          </a:p>
        </p:txBody>
      </p:sp>
      <p:sp>
        <p:nvSpPr>
          <p:cNvPr id="12" name="TextBox 11">
            <a:extLst>
              <a:ext uri="{FF2B5EF4-FFF2-40B4-BE49-F238E27FC236}">
                <a16:creationId xmlns:a16="http://schemas.microsoft.com/office/drawing/2014/main" id="{8362E5A6-F75B-2DBF-C699-197E42D1EBA5}"/>
              </a:ext>
            </a:extLst>
          </p:cNvPr>
          <p:cNvSpPr txBox="1"/>
          <p:nvPr/>
        </p:nvSpPr>
        <p:spPr>
          <a:xfrm>
            <a:off x="1014929" y="1052384"/>
            <a:ext cx="10979308" cy="394467"/>
          </a:xfrm>
          <a:prstGeom prst="rect">
            <a:avLst/>
          </a:prstGeom>
          <a:noFill/>
        </p:spPr>
        <p:txBody>
          <a:bodyPr wrap="square">
            <a:spAutoFit/>
          </a:bodyPr>
          <a:lstStyle/>
          <a:p>
            <a:pPr marL="0" marR="0">
              <a:lnSpc>
                <a:spcPct val="115000"/>
              </a:lnSpc>
              <a:spcAft>
                <a:spcPts val="800"/>
              </a:spcAft>
              <a:buNone/>
            </a:pPr>
            <a:r>
              <a:rPr lang="en-US" b="1" cap="all">
                <a:solidFill>
                  <a:schemeClr val="bg1"/>
                </a:solidFill>
                <a:effectLst/>
                <a:ea typeface="Aptos" panose="020B0004020202020204" pitchFamily="34" charset="0"/>
                <a:cs typeface="Tahoma" panose="020B0604030504040204" pitchFamily="34" charset="0"/>
              </a:rPr>
              <a:t>First Year</a:t>
            </a:r>
            <a:r>
              <a:rPr lang="en-US" b="1" cap="all">
                <a:solidFill>
                  <a:srgbClr val="4B94FF"/>
                </a:solidFill>
                <a:effectLst/>
                <a:ea typeface="Aptos" panose="020B0004020202020204" pitchFamily="34" charset="0"/>
                <a:cs typeface="Tahoma" panose="020B0604030504040204" pitchFamily="34" charset="0"/>
              </a:rPr>
              <a:t> </a:t>
            </a:r>
            <a:r>
              <a:rPr lang="en-US">
                <a:solidFill>
                  <a:srgbClr val="4B94FF"/>
                </a:solidFill>
                <a:effectLst/>
                <a:ea typeface="Aptos" panose="020B0004020202020204" pitchFamily="34" charset="0"/>
                <a:cs typeface="Tahoma" panose="020B0604030504040204" pitchFamily="34" charset="0"/>
              </a:rPr>
              <a:t>Full-Time Undergraduate Bachelor Seeking, All Campuses (Storrs + Regionals) </a:t>
            </a:r>
            <a:endParaRPr lang="en-US">
              <a:solidFill>
                <a:srgbClr val="4B94FF"/>
              </a:solidFill>
              <a:effectLst/>
              <a:ea typeface="Aptos" panose="020B0004020202020204" pitchFamily="34" charset="0"/>
            </a:endParaRPr>
          </a:p>
        </p:txBody>
      </p:sp>
      <p:sp>
        <p:nvSpPr>
          <p:cNvPr id="3" name="Slide Number Placeholder 2">
            <a:extLst>
              <a:ext uri="{FF2B5EF4-FFF2-40B4-BE49-F238E27FC236}">
                <a16:creationId xmlns:a16="http://schemas.microsoft.com/office/drawing/2014/main" id="{7FBEA229-D046-03CA-5D51-CF31A877FF18}"/>
              </a:ext>
            </a:extLst>
          </p:cNvPr>
          <p:cNvSpPr>
            <a:spLocks noGrp="1"/>
          </p:cNvSpPr>
          <p:nvPr>
            <p:ph type="sldNum" sz="quarter" idx="12"/>
          </p:nvPr>
        </p:nvSpPr>
        <p:spPr/>
        <p:txBody>
          <a:bodyPr/>
          <a:lstStyle/>
          <a:p>
            <a:fld id="{C81ED74F-DA7C-C34D-A09E-9C1784511AAA}" type="slidenum">
              <a:rPr lang="en-US" smtClean="0"/>
              <a:pPr/>
              <a:t>4</a:t>
            </a:fld>
            <a:endParaRPr lang="en-US"/>
          </a:p>
        </p:txBody>
      </p:sp>
    </p:spTree>
    <p:extLst>
      <p:ext uri="{BB962C8B-B14F-4D97-AF65-F5344CB8AC3E}">
        <p14:creationId xmlns:p14="http://schemas.microsoft.com/office/powerpoint/2010/main" val="227678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0259-4974-43ED-17C1-BC4054E57FB8}"/>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28FD5842-2F96-70CD-A6D8-A5498695E519}"/>
              </a:ext>
            </a:extLst>
          </p:cNvPr>
          <p:cNvSpPr txBox="1"/>
          <p:nvPr/>
        </p:nvSpPr>
        <p:spPr>
          <a:xfrm>
            <a:off x="381000" y="5834554"/>
            <a:ext cx="9052560" cy="830997"/>
          </a:xfrm>
          <a:prstGeom prst="rect">
            <a:avLst/>
          </a:prstGeom>
          <a:noFill/>
        </p:spPr>
        <p:txBody>
          <a:bodyPr wrap="square">
            <a:spAutoFit/>
          </a:bodyPr>
          <a:lstStyle/>
          <a:p>
            <a:r>
              <a:rPr lang="en-US" sz="1200">
                <a:solidFill>
                  <a:schemeClr val="bg1"/>
                </a:solidFill>
              </a:rPr>
              <a:t>*University-supported aid includes undergraduate and graduate aid funded by tuition, departmental revenue, and work-study.</a:t>
            </a:r>
          </a:p>
          <a:p>
            <a:r>
              <a:rPr lang="en-US" sz="1200">
                <a:solidFill>
                  <a:schemeClr val="bg1"/>
                </a:solidFill>
              </a:rPr>
              <a:t>**Other funding comes from the private sources such as the Foundation and endowments.</a:t>
            </a:r>
          </a:p>
          <a:p>
            <a:r>
              <a:rPr lang="en-US" sz="1200">
                <a:solidFill>
                  <a:schemeClr val="bg1"/>
                </a:solidFill>
              </a:rPr>
              <a:t>***State ARPA funds were added to the </a:t>
            </a:r>
            <a:r>
              <a:rPr lang="en-US" sz="1200" err="1">
                <a:solidFill>
                  <a:schemeClr val="bg1"/>
                </a:solidFill>
              </a:rPr>
              <a:t>R.Willis</a:t>
            </a:r>
            <a:r>
              <a:rPr lang="en-US" sz="1200">
                <a:solidFill>
                  <a:schemeClr val="bg1"/>
                </a:solidFill>
              </a:rPr>
              <a:t> Scholarship program in FY23-FY25.</a:t>
            </a:r>
          </a:p>
          <a:p>
            <a:r>
              <a:rPr lang="en-US" sz="1200">
                <a:solidFill>
                  <a:schemeClr val="bg1"/>
                </a:solidFill>
              </a:rPr>
              <a:t> </a:t>
            </a:r>
          </a:p>
        </p:txBody>
      </p:sp>
      <p:sp>
        <p:nvSpPr>
          <p:cNvPr id="8" name="TextBox 7">
            <a:extLst>
              <a:ext uri="{FF2B5EF4-FFF2-40B4-BE49-F238E27FC236}">
                <a16:creationId xmlns:a16="http://schemas.microsoft.com/office/drawing/2014/main" id="{D661FEE5-5C35-D768-77D8-2F1B2A53C01B}"/>
              </a:ext>
            </a:extLst>
          </p:cNvPr>
          <p:cNvSpPr txBox="1"/>
          <p:nvPr/>
        </p:nvSpPr>
        <p:spPr>
          <a:xfrm>
            <a:off x="381000" y="386999"/>
            <a:ext cx="11468100" cy="1015663"/>
          </a:xfrm>
          <a:prstGeom prst="rect">
            <a:avLst/>
          </a:prstGeom>
          <a:noFill/>
        </p:spPr>
        <p:txBody>
          <a:bodyPr wrap="square" rtlCol="0">
            <a:spAutoFit/>
          </a:bodyPr>
          <a:lstStyle/>
          <a:p>
            <a:r>
              <a:rPr lang="en-US" sz="3600" b="1">
                <a:solidFill>
                  <a:schemeClr val="bg1"/>
                </a:solidFill>
                <a:latin typeface="+mj-lt"/>
              </a:rPr>
              <a:t>Undergraduate and Graduate Financial Aid  </a:t>
            </a:r>
            <a:br>
              <a:rPr lang="en-US" sz="3600" b="1">
                <a:solidFill>
                  <a:schemeClr val="bg1"/>
                </a:solidFill>
                <a:latin typeface="+mj-lt"/>
              </a:rPr>
            </a:br>
            <a:r>
              <a:rPr lang="en-US" sz="2400" b="1">
                <a:solidFill>
                  <a:schemeClr val="bg1"/>
                </a:solidFill>
                <a:latin typeface="+mj-lt"/>
              </a:rPr>
              <a:t>(in $ millions)</a:t>
            </a:r>
          </a:p>
        </p:txBody>
      </p:sp>
      <p:graphicFrame>
        <p:nvGraphicFramePr>
          <p:cNvPr id="9" name="Table 8">
            <a:extLst>
              <a:ext uri="{FF2B5EF4-FFF2-40B4-BE49-F238E27FC236}">
                <a16:creationId xmlns:a16="http://schemas.microsoft.com/office/drawing/2014/main" id="{633FCF4C-E6FB-0D63-1A14-1302690F4EFA}"/>
              </a:ext>
            </a:extLst>
          </p:cNvPr>
          <p:cNvGraphicFramePr>
            <a:graphicFrameLocks noGrp="1"/>
          </p:cNvGraphicFramePr>
          <p:nvPr>
            <p:extLst>
              <p:ext uri="{D42A27DB-BD31-4B8C-83A1-F6EECF244321}">
                <p14:modId xmlns:p14="http://schemas.microsoft.com/office/powerpoint/2010/main" val="1444581850"/>
              </p:ext>
            </p:extLst>
          </p:nvPr>
        </p:nvGraphicFramePr>
        <p:xfrm>
          <a:off x="522514" y="1612232"/>
          <a:ext cx="11326591" cy="3825282"/>
        </p:xfrm>
        <a:graphic>
          <a:graphicData uri="http://schemas.openxmlformats.org/drawingml/2006/table">
            <a:tbl>
              <a:tblPr>
                <a:tableStyleId>{00A15C55-8517-42AA-B614-E9B94910E393}</a:tableStyleId>
              </a:tblPr>
              <a:tblGrid>
                <a:gridCol w="4410433">
                  <a:extLst>
                    <a:ext uri="{9D8B030D-6E8A-4147-A177-3AD203B41FA5}">
                      <a16:colId xmlns:a16="http://schemas.microsoft.com/office/drawing/2014/main" val="1064678871"/>
                    </a:ext>
                  </a:extLst>
                </a:gridCol>
                <a:gridCol w="1152693">
                  <a:extLst>
                    <a:ext uri="{9D8B030D-6E8A-4147-A177-3AD203B41FA5}">
                      <a16:colId xmlns:a16="http://schemas.microsoft.com/office/drawing/2014/main" val="3803335279"/>
                    </a:ext>
                  </a:extLst>
                </a:gridCol>
                <a:gridCol w="1152693">
                  <a:extLst>
                    <a:ext uri="{9D8B030D-6E8A-4147-A177-3AD203B41FA5}">
                      <a16:colId xmlns:a16="http://schemas.microsoft.com/office/drawing/2014/main" val="2645468019"/>
                    </a:ext>
                  </a:extLst>
                </a:gridCol>
                <a:gridCol w="1152693">
                  <a:extLst>
                    <a:ext uri="{9D8B030D-6E8A-4147-A177-3AD203B41FA5}">
                      <a16:colId xmlns:a16="http://schemas.microsoft.com/office/drawing/2014/main" val="1714708733"/>
                    </a:ext>
                  </a:extLst>
                </a:gridCol>
                <a:gridCol w="1152693">
                  <a:extLst>
                    <a:ext uri="{9D8B030D-6E8A-4147-A177-3AD203B41FA5}">
                      <a16:colId xmlns:a16="http://schemas.microsoft.com/office/drawing/2014/main" val="4025221326"/>
                    </a:ext>
                  </a:extLst>
                </a:gridCol>
                <a:gridCol w="1152693">
                  <a:extLst>
                    <a:ext uri="{9D8B030D-6E8A-4147-A177-3AD203B41FA5}">
                      <a16:colId xmlns:a16="http://schemas.microsoft.com/office/drawing/2014/main" val="178905839"/>
                    </a:ext>
                  </a:extLst>
                </a:gridCol>
                <a:gridCol w="1152693">
                  <a:extLst>
                    <a:ext uri="{9D8B030D-6E8A-4147-A177-3AD203B41FA5}">
                      <a16:colId xmlns:a16="http://schemas.microsoft.com/office/drawing/2014/main" val="3390238813"/>
                    </a:ext>
                  </a:extLst>
                </a:gridCol>
              </a:tblGrid>
              <a:tr h="365760">
                <a:tc rowSpan="2">
                  <a:txBody>
                    <a:bodyPr/>
                    <a:lstStyle/>
                    <a:p>
                      <a:pPr algn="l" fontAlgn="t">
                        <a:buNone/>
                      </a:pPr>
                      <a:r>
                        <a:rPr lang="en-US" sz="1700" u="none" strike="noStrike">
                          <a:solidFill>
                            <a:schemeClr val="bg1"/>
                          </a:solidFill>
                          <a:effectLst/>
                        </a:rPr>
                        <a:t> </a:t>
                      </a:r>
                      <a:endParaRPr lang="en-US" sz="1700" b="0" i="0" u="none" strike="noStrike">
                        <a:solidFill>
                          <a:schemeClr val="bg1"/>
                        </a:solidFill>
                        <a:effectLst/>
                        <a:latin typeface="Arial" panose="020B0604020202020204" pitchFamily="34" charset="0"/>
                      </a:endParaRPr>
                    </a:p>
                  </a:txBody>
                  <a:tcPr marL="7627" marR="7627" marT="7627" marB="0">
                    <a:solidFill>
                      <a:srgbClr val="002060"/>
                    </a:solidFill>
                  </a:tcPr>
                </a:tc>
                <a:tc rowSpan="2">
                  <a:txBody>
                    <a:bodyPr/>
                    <a:lstStyle/>
                    <a:p>
                      <a:pPr algn="ctr" rtl="0" fontAlgn="ctr">
                        <a:buNone/>
                      </a:pPr>
                      <a:r>
                        <a:rPr lang="en-US" sz="1700" b="1" u="none" strike="noStrike">
                          <a:solidFill>
                            <a:schemeClr val="bg1"/>
                          </a:solidFill>
                          <a:effectLst/>
                        </a:rPr>
                        <a:t>FY22</a:t>
                      </a:r>
                      <a:endParaRPr lang="en-US" sz="1700" b="1" i="0" u="none" strike="noStrike">
                        <a:solidFill>
                          <a:schemeClr val="bg1"/>
                        </a:solidFill>
                        <a:effectLst/>
                        <a:latin typeface="Franklin Gothic Book" panose="020B0503020102020204" pitchFamily="34" charset="0"/>
                      </a:endParaRPr>
                    </a:p>
                  </a:txBody>
                  <a:tcPr marL="7627" marR="7627" marT="7627" marB="0" anchor="ctr">
                    <a:solidFill>
                      <a:srgbClr val="002060"/>
                    </a:solidFill>
                  </a:tcPr>
                </a:tc>
                <a:tc rowSpan="2">
                  <a:txBody>
                    <a:bodyPr/>
                    <a:lstStyle/>
                    <a:p>
                      <a:pPr algn="ctr" rtl="0" fontAlgn="ctr">
                        <a:buNone/>
                      </a:pPr>
                      <a:r>
                        <a:rPr lang="en-US" sz="1700" b="1" u="none" strike="noStrike">
                          <a:solidFill>
                            <a:schemeClr val="bg1"/>
                          </a:solidFill>
                          <a:effectLst/>
                        </a:rPr>
                        <a:t>FY23</a:t>
                      </a:r>
                      <a:endParaRPr lang="en-US" sz="1700" b="1" i="0" u="none" strike="noStrike">
                        <a:solidFill>
                          <a:schemeClr val="bg1"/>
                        </a:solidFill>
                        <a:effectLst/>
                        <a:latin typeface="Franklin Gothic Book" panose="020B0503020102020204" pitchFamily="34" charset="0"/>
                      </a:endParaRPr>
                    </a:p>
                  </a:txBody>
                  <a:tcPr marL="7627" marR="7627" marT="7627" marB="0" anchor="ctr">
                    <a:solidFill>
                      <a:srgbClr val="002060"/>
                    </a:solidFill>
                  </a:tcPr>
                </a:tc>
                <a:tc rowSpan="2">
                  <a:txBody>
                    <a:bodyPr/>
                    <a:lstStyle/>
                    <a:p>
                      <a:pPr algn="ctr" rtl="0" fontAlgn="ctr">
                        <a:buNone/>
                      </a:pPr>
                      <a:r>
                        <a:rPr lang="en-US" sz="1700" b="1" u="none" strike="noStrike">
                          <a:solidFill>
                            <a:schemeClr val="bg1"/>
                          </a:solidFill>
                          <a:effectLst/>
                        </a:rPr>
                        <a:t>FY24</a:t>
                      </a:r>
                      <a:endParaRPr lang="en-US" sz="1700" b="1" i="0" u="none" strike="noStrike">
                        <a:solidFill>
                          <a:schemeClr val="bg1"/>
                        </a:solidFill>
                        <a:effectLst/>
                        <a:latin typeface="Franklin Gothic Book" panose="020B0503020102020204" pitchFamily="34" charset="0"/>
                      </a:endParaRPr>
                    </a:p>
                  </a:txBody>
                  <a:tcPr marL="7627" marR="7627" marT="7627" marB="0" anchor="ctr">
                    <a:solidFill>
                      <a:srgbClr val="002060"/>
                    </a:solidFill>
                  </a:tcPr>
                </a:tc>
                <a:tc rowSpan="2">
                  <a:txBody>
                    <a:bodyPr/>
                    <a:lstStyle/>
                    <a:p>
                      <a:pPr algn="ctr" rtl="0" fontAlgn="ctr">
                        <a:buNone/>
                      </a:pPr>
                      <a:r>
                        <a:rPr lang="en-US" sz="1700" b="1" u="none" strike="noStrike">
                          <a:solidFill>
                            <a:schemeClr val="bg1"/>
                          </a:solidFill>
                          <a:effectLst/>
                        </a:rPr>
                        <a:t>FY25</a:t>
                      </a:r>
                      <a:endParaRPr lang="en-US" sz="1700" b="1" i="0" u="none" strike="noStrike">
                        <a:solidFill>
                          <a:schemeClr val="bg1"/>
                        </a:solidFill>
                        <a:effectLst/>
                        <a:latin typeface="Franklin Gothic Book" panose="020B0503020102020204" pitchFamily="34" charset="0"/>
                      </a:endParaRPr>
                    </a:p>
                  </a:txBody>
                  <a:tcPr marL="7627" marR="7627" marT="7627" marB="0" anchor="ctr">
                    <a:solidFill>
                      <a:srgbClr val="002060"/>
                    </a:solidFill>
                  </a:tcPr>
                </a:tc>
                <a:tc>
                  <a:txBody>
                    <a:bodyPr/>
                    <a:lstStyle/>
                    <a:p>
                      <a:pPr algn="ctr" rtl="0" fontAlgn="ctr">
                        <a:buNone/>
                      </a:pPr>
                      <a:r>
                        <a:rPr lang="en-US" sz="1700" b="1" u="none" strike="noStrike">
                          <a:solidFill>
                            <a:schemeClr val="bg1"/>
                          </a:solidFill>
                          <a:effectLst/>
                        </a:rPr>
                        <a:t>FY26 </a:t>
                      </a:r>
                      <a:endParaRPr lang="en-US" sz="1700" b="1" i="0" u="none" strike="noStrike">
                        <a:solidFill>
                          <a:schemeClr val="bg1"/>
                        </a:solidFill>
                        <a:effectLst/>
                        <a:latin typeface="Franklin Gothic Book" panose="020B0503020102020204" pitchFamily="34" charset="0"/>
                      </a:endParaRPr>
                    </a:p>
                  </a:txBody>
                  <a:tcPr marL="7627" marR="7627" marT="7627" marB="0" anchor="ctr">
                    <a:solidFill>
                      <a:srgbClr val="002060"/>
                    </a:solidFill>
                  </a:tcPr>
                </a:tc>
                <a:tc rowSpan="2">
                  <a:txBody>
                    <a:bodyPr/>
                    <a:lstStyle/>
                    <a:p>
                      <a:pPr algn="ctr" rtl="0" fontAlgn="ctr">
                        <a:buNone/>
                      </a:pPr>
                      <a:r>
                        <a:rPr lang="en-US" sz="1700" b="1" u="none" strike="noStrike">
                          <a:solidFill>
                            <a:schemeClr val="bg1"/>
                          </a:solidFill>
                          <a:effectLst/>
                        </a:rPr>
                        <a:t>FY22-FY26 Change</a:t>
                      </a:r>
                      <a:endParaRPr lang="en-US" sz="1700" b="1" i="0" u="none" strike="noStrike">
                        <a:solidFill>
                          <a:schemeClr val="bg1"/>
                        </a:solidFill>
                        <a:effectLst/>
                        <a:latin typeface="Franklin Gothic Book" panose="020B0503020102020204" pitchFamily="34" charset="0"/>
                      </a:endParaRPr>
                    </a:p>
                  </a:txBody>
                  <a:tcPr marL="7627" marR="7627" marT="7627" marB="0" anchor="ctr">
                    <a:solidFill>
                      <a:srgbClr val="002060"/>
                    </a:solidFill>
                  </a:tcPr>
                </a:tc>
                <a:extLst>
                  <a:ext uri="{0D108BD9-81ED-4DB2-BD59-A6C34878D82A}">
                    <a16:rowId xmlns:a16="http://schemas.microsoft.com/office/drawing/2014/main" val="1921245707"/>
                  </a:ext>
                </a:extLst>
              </a:tr>
              <a:tr h="24673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rtl="0" fontAlgn="ctr">
                        <a:buNone/>
                      </a:pPr>
                      <a:r>
                        <a:rPr lang="en-US" sz="1800" b="1" u="none" strike="noStrike">
                          <a:solidFill>
                            <a:schemeClr val="bg1"/>
                          </a:solidFill>
                          <a:effectLst/>
                        </a:rPr>
                        <a:t>Est.</a:t>
                      </a:r>
                      <a:endParaRPr lang="en-US" sz="1800" b="1" i="0" u="none" strike="noStrike">
                        <a:solidFill>
                          <a:schemeClr val="bg1"/>
                        </a:solidFill>
                        <a:effectLst/>
                        <a:latin typeface="Franklin Gothic Book" panose="020B0503020102020204" pitchFamily="34" charset="0"/>
                      </a:endParaRPr>
                    </a:p>
                  </a:txBody>
                  <a:tcPr marL="7627" marR="7627" marT="7627" marB="0" anchor="ctr">
                    <a:solidFill>
                      <a:srgbClr val="002060"/>
                    </a:solidFill>
                  </a:tcPr>
                </a:tc>
                <a:tc vMerge="1">
                  <a:txBody>
                    <a:bodyPr/>
                    <a:lstStyle/>
                    <a:p>
                      <a:endParaRPr lang="en-US"/>
                    </a:p>
                  </a:txBody>
                  <a:tcPr/>
                </a:tc>
                <a:extLst>
                  <a:ext uri="{0D108BD9-81ED-4DB2-BD59-A6C34878D82A}">
                    <a16:rowId xmlns:a16="http://schemas.microsoft.com/office/drawing/2014/main" val="2790997060"/>
                  </a:ext>
                </a:extLst>
              </a:tr>
              <a:tr h="525787">
                <a:tc>
                  <a:txBody>
                    <a:bodyPr/>
                    <a:lstStyle/>
                    <a:p>
                      <a:pPr algn="l" rtl="0" fontAlgn="ctr">
                        <a:buNone/>
                      </a:pPr>
                      <a:r>
                        <a:rPr lang="en-US" sz="1800" b="1" u="none" strike="noStrike">
                          <a:solidFill>
                            <a:schemeClr val="tx1"/>
                          </a:solidFill>
                          <a:effectLst/>
                        </a:rPr>
                        <a:t>1st Generation Students </a:t>
                      </a:r>
                      <a:r>
                        <a:rPr lang="en-US" sz="1600" b="1" u="none" strike="noStrike">
                          <a:solidFill>
                            <a:schemeClr val="tx1"/>
                          </a:solidFill>
                          <a:effectLst/>
                        </a:rPr>
                        <a:t>(associate, bachelor and undergrad non-degree only)</a:t>
                      </a:r>
                      <a:endParaRPr lang="en-US" sz="1800" b="1" i="0" u="none" strike="noStrike">
                        <a:solidFill>
                          <a:schemeClr val="tx1"/>
                        </a:solidFill>
                        <a:effectLst/>
                        <a:latin typeface="Franklin Gothic Book" panose="020B0503020102020204" pitchFamily="34" charset="0"/>
                      </a:endParaRPr>
                    </a:p>
                  </a:txBody>
                  <a:tcPr marR="7627" marT="7627" marB="0" anchor="ctr">
                    <a:solidFill>
                      <a:schemeClr val="bg2"/>
                    </a:solidFill>
                  </a:tcPr>
                </a:tc>
                <a:tc>
                  <a:txBody>
                    <a:bodyPr/>
                    <a:lstStyle/>
                    <a:p>
                      <a:pPr algn="r" rtl="0" fontAlgn="ctr">
                        <a:buNone/>
                      </a:pPr>
                      <a:r>
                        <a:rPr lang="en-US" sz="1700" u="none" strike="noStrike">
                          <a:solidFill>
                            <a:schemeClr val="tx1"/>
                          </a:solidFill>
                          <a:effectLst/>
                        </a:rPr>
                        <a:t>7,321</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8,220</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8,426</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8,744</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8,913</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22%</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extLst>
                  <a:ext uri="{0D108BD9-81ED-4DB2-BD59-A6C34878D82A}">
                    <a16:rowId xmlns:a16="http://schemas.microsoft.com/office/drawing/2014/main" val="1659432801"/>
                  </a:ext>
                </a:extLst>
              </a:tr>
              <a:tr h="525787">
                <a:tc>
                  <a:txBody>
                    <a:bodyPr/>
                    <a:lstStyle/>
                    <a:p>
                      <a:pPr algn="l" rtl="0" fontAlgn="ctr">
                        <a:buNone/>
                      </a:pPr>
                      <a:r>
                        <a:rPr lang="en-US" sz="1800" b="1" u="none" strike="noStrike">
                          <a:solidFill>
                            <a:schemeClr val="tx1"/>
                          </a:solidFill>
                          <a:effectLst/>
                        </a:rPr>
                        <a:t>University Supported*</a:t>
                      </a:r>
                      <a:endParaRPr lang="en-US" sz="1800" b="1" i="0" u="none" strike="noStrike">
                        <a:solidFill>
                          <a:schemeClr val="tx1"/>
                        </a:solidFill>
                        <a:effectLst/>
                        <a:latin typeface="Franklin Gothic Book" panose="020B0503020102020204" pitchFamily="34" charset="0"/>
                      </a:endParaRPr>
                    </a:p>
                  </a:txBody>
                  <a:tcPr marR="7627" marT="7627" marB="0" anchor="ctr">
                    <a:solidFill>
                      <a:srgbClr val="F9F5F5"/>
                    </a:solidFill>
                  </a:tcPr>
                </a:tc>
                <a:tc>
                  <a:txBody>
                    <a:bodyPr/>
                    <a:lstStyle/>
                    <a:p>
                      <a:pPr algn="r" rtl="0" fontAlgn="ctr">
                        <a:buNone/>
                      </a:pPr>
                      <a:r>
                        <a:rPr lang="en-US" sz="1700" u="none" strike="noStrike">
                          <a:solidFill>
                            <a:schemeClr val="tx1"/>
                          </a:solidFill>
                          <a:effectLst/>
                        </a:rPr>
                        <a:t>$163.8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$169.4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$197.7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$214.0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$232.4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42%</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extLst>
                  <a:ext uri="{0D108BD9-81ED-4DB2-BD59-A6C34878D82A}">
                    <a16:rowId xmlns:a16="http://schemas.microsoft.com/office/drawing/2014/main" val="3769113192"/>
                  </a:ext>
                </a:extLst>
              </a:tr>
              <a:tr h="525787">
                <a:tc>
                  <a:txBody>
                    <a:bodyPr/>
                    <a:lstStyle/>
                    <a:p>
                      <a:pPr algn="l" rtl="0" fontAlgn="ctr">
                        <a:buNone/>
                      </a:pPr>
                      <a:r>
                        <a:rPr lang="en-US" sz="1800" b="1" u="none" strike="noStrike">
                          <a:solidFill>
                            <a:schemeClr val="tx1"/>
                          </a:solidFill>
                          <a:effectLst/>
                        </a:rPr>
                        <a:t>Federal (Pell/SEOG)</a:t>
                      </a:r>
                      <a:endParaRPr lang="en-US" sz="1800" b="1" i="0" u="none" strike="noStrike">
                        <a:solidFill>
                          <a:schemeClr val="tx1"/>
                        </a:solidFill>
                        <a:effectLst/>
                        <a:latin typeface="Franklin Gothic Book" panose="020B0503020102020204" pitchFamily="34" charset="0"/>
                      </a:endParaRPr>
                    </a:p>
                  </a:txBody>
                  <a:tcPr marR="7627" marT="7627" marB="0" anchor="ctr">
                    <a:solidFill>
                      <a:schemeClr val="bg2"/>
                    </a:solidFill>
                  </a:tcPr>
                </a:tc>
                <a:tc>
                  <a:txBody>
                    <a:bodyPr/>
                    <a:lstStyle/>
                    <a:p>
                      <a:pPr algn="r" rtl="0" fontAlgn="ctr">
                        <a:buNone/>
                      </a:pPr>
                      <a:r>
                        <a:rPr lang="en-US" sz="1700" u="none" strike="noStrike">
                          <a:solidFill>
                            <a:schemeClr val="tx1"/>
                          </a:solidFill>
                          <a:effectLst/>
                        </a:rPr>
                        <a:t>$74.5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$47.1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$59.5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$68.4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$57.9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-22%</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extLst>
                  <a:ext uri="{0D108BD9-81ED-4DB2-BD59-A6C34878D82A}">
                    <a16:rowId xmlns:a16="http://schemas.microsoft.com/office/drawing/2014/main" val="337189859"/>
                  </a:ext>
                </a:extLst>
              </a:tr>
              <a:tr h="525787">
                <a:tc>
                  <a:txBody>
                    <a:bodyPr/>
                    <a:lstStyle/>
                    <a:p>
                      <a:pPr algn="l" rtl="0" fontAlgn="ctr">
                        <a:buNone/>
                      </a:pPr>
                      <a:r>
                        <a:rPr lang="en-US" sz="1800" b="1" u="none" strike="noStrike">
                          <a:solidFill>
                            <a:schemeClr val="tx1"/>
                          </a:solidFill>
                          <a:effectLst/>
                        </a:rPr>
                        <a:t>Other***</a:t>
                      </a:r>
                      <a:endParaRPr lang="en-US" sz="1800" b="1" i="0" u="none" strike="noStrike">
                        <a:solidFill>
                          <a:schemeClr val="tx1"/>
                        </a:solidFill>
                        <a:effectLst/>
                        <a:latin typeface="Franklin Gothic Book" panose="020B0503020102020204" pitchFamily="34" charset="0"/>
                      </a:endParaRPr>
                    </a:p>
                  </a:txBody>
                  <a:tcPr marR="7627" marT="7627" marB="0" anchor="ctr">
                    <a:solidFill>
                      <a:srgbClr val="F9F5F5"/>
                    </a:solidFill>
                  </a:tcPr>
                </a:tc>
                <a:tc>
                  <a:txBody>
                    <a:bodyPr/>
                    <a:lstStyle/>
                    <a:p>
                      <a:pPr algn="r" rtl="0" fontAlgn="ctr">
                        <a:buNone/>
                      </a:pPr>
                      <a:r>
                        <a:rPr lang="en-US" sz="1700" u="none" strike="noStrike">
                          <a:solidFill>
                            <a:schemeClr val="tx1"/>
                          </a:solidFill>
                          <a:effectLst/>
                        </a:rPr>
                        <a:t>$20.9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$32.1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$25.8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$30.1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$35.0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tc>
                  <a:txBody>
                    <a:bodyPr/>
                    <a:lstStyle/>
                    <a:p>
                      <a:pPr algn="r" rtl="0" fontAlgn="ctr">
                        <a:buNone/>
                      </a:pPr>
                      <a:r>
                        <a:rPr lang="en-US" sz="1700" u="none" strike="noStrike">
                          <a:solidFill>
                            <a:schemeClr val="tx1"/>
                          </a:solidFill>
                          <a:effectLst/>
                        </a:rPr>
                        <a:t>67%</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rgbClr val="F9F5F5"/>
                    </a:solidFill>
                  </a:tcPr>
                </a:tc>
                <a:extLst>
                  <a:ext uri="{0D108BD9-81ED-4DB2-BD59-A6C34878D82A}">
                    <a16:rowId xmlns:a16="http://schemas.microsoft.com/office/drawing/2014/main" val="3756802029"/>
                  </a:ext>
                </a:extLst>
              </a:tr>
              <a:tr h="525787">
                <a:tc>
                  <a:txBody>
                    <a:bodyPr/>
                    <a:lstStyle/>
                    <a:p>
                      <a:pPr algn="l" rtl="0" fontAlgn="ctr">
                        <a:buNone/>
                      </a:pPr>
                      <a:r>
                        <a:rPr lang="en-US" sz="1800" b="1" u="none" strike="noStrike">
                          <a:solidFill>
                            <a:schemeClr val="tx1"/>
                          </a:solidFill>
                          <a:effectLst/>
                        </a:rPr>
                        <a:t>State (includes R. Willis Scholarship)**</a:t>
                      </a:r>
                      <a:endParaRPr lang="en-US" sz="1800" b="1" i="0" u="none" strike="noStrike">
                        <a:solidFill>
                          <a:schemeClr val="tx1"/>
                        </a:solidFill>
                        <a:effectLst/>
                        <a:latin typeface="Franklin Gothic Book" panose="020B0503020102020204" pitchFamily="34" charset="0"/>
                      </a:endParaRPr>
                    </a:p>
                  </a:txBody>
                  <a:tcPr marR="7627" marT="7627" marB="0" anchor="ctr">
                    <a:solidFill>
                      <a:schemeClr val="bg2"/>
                    </a:solidFill>
                  </a:tcPr>
                </a:tc>
                <a:tc>
                  <a:txBody>
                    <a:bodyPr/>
                    <a:lstStyle/>
                    <a:p>
                      <a:pPr algn="r" rtl="0" fontAlgn="ctr">
                        <a:buNone/>
                      </a:pPr>
                      <a:r>
                        <a:rPr lang="en-US" sz="1700" u="none" strike="noStrike">
                          <a:solidFill>
                            <a:schemeClr val="tx1"/>
                          </a:solidFill>
                          <a:effectLst/>
                        </a:rPr>
                        <a:t>$9.9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$10.5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$5.0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$11.4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$8.2 </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tc>
                  <a:txBody>
                    <a:bodyPr/>
                    <a:lstStyle/>
                    <a:p>
                      <a:pPr algn="r" rtl="0" fontAlgn="ctr">
                        <a:buNone/>
                      </a:pPr>
                      <a:r>
                        <a:rPr lang="en-US" sz="1700" u="none" strike="noStrike">
                          <a:solidFill>
                            <a:schemeClr val="tx1"/>
                          </a:solidFill>
                          <a:effectLst/>
                        </a:rPr>
                        <a:t>-17%</a:t>
                      </a:r>
                      <a:endParaRPr lang="en-US" sz="1700" b="1" i="0" u="none" strike="noStrike">
                        <a:solidFill>
                          <a:schemeClr val="tx1"/>
                        </a:solidFill>
                        <a:effectLst/>
                        <a:latin typeface="Franklin Gothic Book" panose="020B0503020102020204" pitchFamily="34" charset="0"/>
                      </a:endParaRPr>
                    </a:p>
                  </a:txBody>
                  <a:tcPr marL="7627" marR="182880" marT="7627" marB="0" anchor="ctr">
                    <a:solidFill>
                      <a:schemeClr val="bg2"/>
                    </a:solidFill>
                  </a:tcPr>
                </a:tc>
                <a:extLst>
                  <a:ext uri="{0D108BD9-81ED-4DB2-BD59-A6C34878D82A}">
                    <a16:rowId xmlns:a16="http://schemas.microsoft.com/office/drawing/2014/main" val="4269830819"/>
                  </a:ext>
                </a:extLst>
              </a:tr>
              <a:tr h="548640">
                <a:tc>
                  <a:txBody>
                    <a:bodyPr/>
                    <a:lstStyle/>
                    <a:p>
                      <a:pPr algn="l" rtl="0" fontAlgn="ctr">
                        <a:buNone/>
                      </a:pPr>
                      <a:r>
                        <a:rPr lang="en-US" sz="1800" b="1" u="none" strike="noStrike">
                          <a:solidFill>
                            <a:schemeClr val="bg1"/>
                          </a:solidFill>
                          <a:effectLst/>
                        </a:rPr>
                        <a:t>Total Aid</a:t>
                      </a:r>
                      <a:endParaRPr lang="en-US" sz="1800" b="1" i="0" u="none" strike="noStrike">
                        <a:solidFill>
                          <a:schemeClr val="bg1"/>
                        </a:solidFill>
                        <a:effectLst/>
                        <a:latin typeface="Franklin Gothic Book" panose="020B0503020102020204" pitchFamily="34" charset="0"/>
                      </a:endParaRPr>
                    </a:p>
                  </a:txBody>
                  <a:tcPr marR="7627" marT="7627" marB="0" anchor="ctr">
                    <a:solidFill>
                      <a:schemeClr val="accent1">
                        <a:lumMod val="50000"/>
                        <a:lumOff val="50000"/>
                      </a:schemeClr>
                    </a:solidFill>
                  </a:tcPr>
                </a:tc>
                <a:tc>
                  <a:txBody>
                    <a:bodyPr/>
                    <a:lstStyle/>
                    <a:p>
                      <a:pPr algn="r" rtl="0" fontAlgn="ctr">
                        <a:buNone/>
                      </a:pPr>
                      <a:r>
                        <a:rPr lang="en-US" sz="1800" b="1" u="none" strike="noStrike">
                          <a:solidFill>
                            <a:schemeClr val="bg1"/>
                          </a:solidFill>
                          <a:effectLst/>
                        </a:rPr>
                        <a:t>$269.1 </a:t>
                      </a:r>
                      <a:endParaRPr lang="en-US" sz="1800" b="1" i="0" u="none" strike="noStrike">
                        <a:solidFill>
                          <a:schemeClr val="bg1"/>
                        </a:solidFill>
                        <a:effectLst/>
                        <a:latin typeface="Franklin Gothic Book" panose="020B0503020102020204" pitchFamily="34" charset="0"/>
                      </a:endParaRPr>
                    </a:p>
                  </a:txBody>
                  <a:tcPr marL="7627" marR="182880" marT="7627" marB="0" anchor="ctr">
                    <a:solidFill>
                      <a:schemeClr val="accent1">
                        <a:lumMod val="50000"/>
                        <a:lumOff val="50000"/>
                      </a:schemeClr>
                    </a:solidFill>
                  </a:tcPr>
                </a:tc>
                <a:tc>
                  <a:txBody>
                    <a:bodyPr/>
                    <a:lstStyle/>
                    <a:p>
                      <a:pPr algn="r" rtl="0" fontAlgn="ctr">
                        <a:buNone/>
                      </a:pPr>
                      <a:r>
                        <a:rPr lang="en-US" sz="1800" b="1" u="none" strike="noStrike">
                          <a:solidFill>
                            <a:schemeClr val="bg1"/>
                          </a:solidFill>
                          <a:effectLst/>
                        </a:rPr>
                        <a:t>$259.1 </a:t>
                      </a:r>
                      <a:endParaRPr lang="en-US" sz="1800" b="1" i="0" u="none" strike="noStrike">
                        <a:solidFill>
                          <a:schemeClr val="bg1"/>
                        </a:solidFill>
                        <a:effectLst/>
                        <a:latin typeface="Franklin Gothic Book" panose="020B0503020102020204" pitchFamily="34" charset="0"/>
                      </a:endParaRPr>
                    </a:p>
                  </a:txBody>
                  <a:tcPr marL="7627" marR="182880" marT="7627" marB="0" anchor="ctr">
                    <a:solidFill>
                      <a:schemeClr val="accent1">
                        <a:lumMod val="50000"/>
                        <a:lumOff val="50000"/>
                      </a:schemeClr>
                    </a:solidFill>
                  </a:tcPr>
                </a:tc>
                <a:tc>
                  <a:txBody>
                    <a:bodyPr/>
                    <a:lstStyle/>
                    <a:p>
                      <a:pPr algn="r" rtl="0" fontAlgn="ctr">
                        <a:buNone/>
                      </a:pPr>
                      <a:r>
                        <a:rPr lang="en-US" sz="1800" b="1" u="none" strike="noStrike">
                          <a:solidFill>
                            <a:schemeClr val="bg1"/>
                          </a:solidFill>
                          <a:effectLst/>
                        </a:rPr>
                        <a:t>$288.1 </a:t>
                      </a:r>
                      <a:endParaRPr lang="en-US" sz="1800" b="1" i="0" u="none" strike="noStrike">
                        <a:solidFill>
                          <a:schemeClr val="bg1"/>
                        </a:solidFill>
                        <a:effectLst/>
                        <a:latin typeface="Franklin Gothic Book" panose="020B0503020102020204" pitchFamily="34" charset="0"/>
                      </a:endParaRPr>
                    </a:p>
                  </a:txBody>
                  <a:tcPr marL="7627" marR="182880" marT="7627" marB="0" anchor="ctr">
                    <a:solidFill>
                      <a:schemeClr val="accent1">
                        <a:lumMod val="50000"/>
                        <a:lumOff val="50000"/>
                      </a:schemeClr>
                    </a:solidFill>
                  </a:tcPr>
                </a:tc>
                <a:tc>
                  <a:txBody>
                    <a:bodyPr/>
                    <a:lstStyle/>
                    <a:p>
                      <a:pPr algn="r" rtl="0" fontAlgn="ctr">
                        <a:buNone/>
                      </a:pPr>
                      <a:r>
                        <a:rPr lang="en-US" sz="1800" b="1" u="none" strike="noStrike">
                          <a:solidFill>
                            <a:schemeClr val="bg1"/>
                          </a:solidFill>
                          <a:effectLst/>
                        </a:rPr>
                        <a:t>$323.9 </a:t>
                      </a:r>
                      <a:endParaRPr lang="en-US" sz="1800" b="1" i="0" u="none" strike="noStrike">
                        <a:solidFill>
                          <a:schemeClr val="bg1"/>
                        </a:solidFill>
                        <a:effectLst/>
                        <a:latin typeface="Franklin Gothic Book" panose="020B0503020102020204" pitchFamily="34" charset="0"/>
                      </a:endParaRPr>
                    </a:p>
                  </a:txBody>
                  <a:tcPr marL="7627" marR="182880" marT="7627" marB="0" anchor="ctr">
                    <a:solidFill>
                      <a:schemeClr val="accent1">
                        <a:lumMod val="50000"/>
                        <a:lumOff val="50000"/>
                      </a:schemeClr>
                    </a:solidFill>
                  </a:tcPr>
                </a:tc>
                <a:tc>
                  <a:txBody>
                    <a:bodyPr/>
                    <a:lstStyle/>
                    <a:p>
                      <a:pPr algn="r" rtl="0" fontAlgn="ctr">
                        <a:buNone/>
                      </a:pPr>
                      <a:r>
                        <a:rPr lang="en-US" sz="1800" b="1" u="none" strike="noStrike">
                          <a:solidFill>
                            <a:schemeClr val="bg1"/>
                          </a:solidFill>
                          <a:effectLst/>
                        </a:rPr>
                        <a:t>$333.6 </a:t>
                      </a:r>
                      <a:endParaRPr lang="en-US" sz="1800" b="1" i="0" u="none" strike="noStrike">
                        <a:solidFill>
                          <a:schemeClr val="bg1"/>
                        </a:solidFill>
                        <a:effectLst/>
                        <a:latin typeface="Franklin Gothic Book" panose="020B0503020102020204" pitchFamily="34" charset="0"/>
                      </a:endParaRPr>
                    </a:p>
                  </a:txBody>
                  <a:tcPr marL="7627" marR="182880" marT="7627" marB="0" anchor="ctr">
                    <a:solidFill>
                      <a:schemeClr val="accent1">
                        <a:lumMod val="50000"/>
                        <a:lumOff val="50000"/>
                      </a:schemeClr>
                    </a:solidFill>
                  </a:tcPr>
                </a:tc>
                <a:tc>
                  <a:txBody>
                    <a:bodyPr/>
                    <a:lstStyle/>
                    <a:p>
                      <a:pPr algn="r" rtl="0" fontAlgn="ctr">
                        <a:buNone/>
                      </a:pPr>
                      <a:r>
                        <a:rPr lang="en-US" sz="2000" b="1" u="none" strike="noStrike">
                          <a:solidFill>
                            <a:schemeClr val="bg1"/>
                          </a:solidFill>
                          <a:effectLst/>
                        </a:rPr>
                        <a:t>24%</a:t>
                      </a:r>
                      <a:endParaRPr lang="en-US" sz="2000" b="1" i="0" u="none" strike="noStrike">
                        <a:solidFill>
                          <a:schemeClr val="bg1"/>
                        </a:solidFill>
                        <a:effectLst/>
                        <a:latin typeface="Franklin Gothic Book" panose="020B0503020102020204" pitchFamily="34" charset="0"/>
                      </a:endParaRPr>
                    </a:p>
                  </a:txBody>
                  <a:tcPr marL="7627" marR="182880" marT="7627" marB="0" anchor="ctr">
                    <a:solidFill>
                      <a:schemeClr val="accent1">
                        <a:lumMod val="50000"/>
                        <a:lumOff val="50000"/>
                      </a:schemeClr>
                    </a:solidFill>
                  </a:tcPr>
                </a:tc>
                <a:extLst>
                  <a:ext uri="{0D108BD9-81ED-4DB2-BD59-A6C34878D82A}">
                    <a16:rowId xmlns:a16="http://schemas.microsoft.com/office/drawing/2014/main" val="713715503"/>
                  </a:ext>
                </a:extLst>
              </a:tr>
            </a:tbl>
          </a:graphicData>
        </a:graphic>
      </p:graphicFrame>
      <p:sp>
        <p:nvSpPr>
          <p:cNvPr id="3" name="Slide Number Placeholder 2">
            <a:extLst>
              <a:ext uri="{FF2B5EF4-FFF2-40B4-BE49-F238E27FC236}">
                <a16:creationId xmlns:a16="http://schemas.microsoft.com/office/drawing/2014/main" id="{61957320-B0D0-A271-A54A-5EF2085E585E}"/>
              </a:ext>
            </a:extLst>
          </p:cNvPr>
          <p:cNvSpPr>
            <a:spLocks noGrp="1"/>
          </p:cNvSpPr>
          <p:nvPr>
            <p:ph type="sldNum" sz="quarter" idx="12"/>
          </p:nvPr>
        </p:nvSpPr>
        <p:spPr/>
        <p:txBody>
          <a:bodyPr/>
          <a:lstStyle/>
          <a:p>
            <a:fld id="{C81ED74F-DA7C-C34D-A09E-9C1784511AAA}" type="slidenum">
              <a:rPr lang="en-US" smtClean="0"/>
              <a:pPr/>
              <a:t>5</a:t>
            </a:fld>
            <a:endParaRPr lang="en-US"/>
          </a:p>
        </p:txBody>
      </p:sp>
    </p:spTree>
    <p:extLst>
      <p:ext uri="{BB962C8B-B14F-4D97-AF65-F5344CB8AC3E}">
        <p14:creationId xmlns:p14="http://schemas.microsoft.com/office/powerpoint/2010/main" val="2052319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CE7BF-C662-FF09-A613-0A3482BCF2F6}"/>
              </a:ext>
            </a:extLst>
          </p:cNvPr>
          <p:cNvSpPr>
            <a:spLocks noGrp="1"/>
          </p:cNvSpPr>
          <p:nvPr>
            <p:ph type="title"/>
          </p:nvPr>
        </p:nvSpPr>
        <p:spPr>
          <a:xfrm>
            <a:off x="381000" y="168693"/>
            <a:ext cx="11400503" cy="1590611"/>
          </a:xfrm>
        </p:spPr>
        <p:txBody>
          <a:bodyPr>
            <a:normAutofit/>
          </a:bodyPr>
          <a:lstStyle/>
          <a:p>
            <a:r>
              <a:rPr lang="en-US" sz="3600" b="1"/>
              <a:t>Number of First Generation Students vs. </a:t>
            </a:r>
            <a:br>
              <a:rPr lang="en-US" sz="3600" b="1"/>
            </a:br>
            <a:r>
              <a:rPr lang="en-US" sz="3600" b="1"/>
              <a:t>Non-First Generation Students, Past 5 Years</a:t>
            </a:r>
          </a:p>
        </p:txBody>
      </p:sp>
      <p:graphicFrame>
        <p:nvGraphicFramePr>
          <p:cNvPr id="3" name="Chart 2">
            <a:extLst>
              <a:ext uri="{FF2B5EF4-FFF2-40B4-BE49-F238E27FC236}">
                <a16:creationId xmlns:a16="http://schemas.microsoft.com/office/drawing/2014/main" id="{CF01258B-F3AA-61BC-9C1E-5361DA9C76E9}"/>
              </a:ext>
            </a:extLst>
          </p:cNvPr>
          <p:cNvGraphicFramePr>
            <a:graphicFrameLocks/>
          </p:cNvGraphicFramePr>
          <p:nvPr>
            <p:extLst>
              <p:ext uri="{D42A27DB-BD31-4B8C-83A1-F6EECF244321}">
                <p14:modId xmlns:p14="http://schemas.microsoft.com/office/powerpoint/2010/main" val="4280285583"/>
              </p:ext>
            </p:extLst>
          </p:nvPr>
        </p:nvGraphicFramePr>
        <p:xfrm>
          <a:off x="673848" y="1759304"/>
          <a:ext cx="10520892" cy="4793896"/>
        </p:xfrm>
        <a:graphic>
          <a:graphicData uri="http://schemas.openxmlformats.org/drawingml/2006/chart">
            <c:chart xmlns:c="http://schemas.openxmlformats.org/drawingml/2006/chart" xmlns:r="http://schemas.openxmlformats.org/officeDocument/2006/relationships" r:id="rId2"/>
          </a:graphicData>
        </a:graphic>
      </p:graphicFrame>
      <p:sp>
        <p:nvSpPr>
          <p:cNvPr id="5" name="Slide Number Placeholder 4">
            <a:extLst>
              <a:ext uri="{FF2B5EF4-FFF2-40B4-BE49-F238E27FC236}">
                <a16:creationId xmlns:a16="http://schemas.microsoft.com/office/drawing/2014/main" id="{7798C5D9-ED75-2F17-DE20-796AB540AAAC}"/>
              </a:ext>
            </a:extLst>
          </p:cNvPr>
          <p:cNvSpPr>
            <a:spLocks noGrp="1"/>
          </p:cNvSpPr>
          <p:nvPr>
            <p:ph type="sldNum" sz="quarter" idx="12"/>
          </p:nvPr>
        </p:nvSpPr>
        <p:spPr/>
        <p:txBody>
          <a:bodyPr/>
          <a:lstStyle/>
          <a:p>
            <a:fld id="{C81ED74F-DA7C-C34D-A09E-9C1784511AAA}" type="slidenum">
              <a:rPr lang="en-US" smtClean="0"/>
              <a:pPr/>
              <a:t>6</a:t>
            </a:fld>
            <a:endParaRPr lang="en-US"/>
          </a:p>
        </p:txBody>
      </p:sp>
      <p:sp>
        <p:nvSpPr>
          <p:cNvPr id="7" name="TextBox 6">
            <a:extLst>
              <a:ext uri="{FF2B5EF4-FFF2-40B4-BE49-F238E27FC236}">
                <a16:creationId xmlns:a16="http://schemas.microsoft.com/office/drawing/2014/main" id="{B208A691-E70F-B2F7-073C-BD5EB8F06CB6}"/>
              </a:ext>
            </a:extLst>
          </p:cNvPr>
          <p:cNvSpPr txBox="1"/>
          <p:nvPr/>
        </p:nvSpPr>
        <p:spPr>
          <a:xfrm>
            <a:off x="410497" y="1406363"/>
            <a:ext cx="7508080" cy="369332"/>
          </a:xfrm>
          <a:prstGeom prst="rect">
            <a:avLst/>
          </a:prstGeom>
          <a:noFill/>
        </p:spPr>
        <p:txBody>
          <a:bodyPr wrap="square">
            <a:spAutoFit/>
          </a:bodyPr>
          <a:lstStyle/>
          <a:p>
            <a:r>
              <a:rPr lang="en-US" sz="1800" b="1">
                <a:solidFill>
                  <a:schemeClr val="bg2">
                    <a:lumMod val="90000"/>
                  </a:schemeClr>
                </a:solidFill>
              </a:rPr>
              <a:t>(Source: BPIR Dashboard)</a:t>
            </a:r>
            <a:endParaRPr lang="en-US">
              <a:solidFill>
                <a:schemeClr val="bg2">
                  <a:lumMod val="90000"/>
                </a:schemeClr>
              </a:solidFill>
            </a:endParaRPr>
          </a:p>
        </p:txBody>
      </p:sp>
    </p:spTree>
    <p:extLst>
      <p:ext uri="{BB962C8B-B14F-4D97-AF65-F5344CB8AC3E}">
        <p14:creationId xmlns:p14="http://schemas.microsoft.com/office/powerpoint/2010/main" val="1390017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BFC78-AFCF-4B34-FECE-B77C5E42109F}"/>
              </a:ext>
            </a:extLst>
          </p:cNvPr>
          <p:cNvSpPr>
            <a:spLocks noGrp="1"/>
          </p:cNvSpPr>
          <p:nvPr>
            <p:ph type="title"/>
          </p:nvPr>
        </p:nvSpPr>
        <p:spPr>
          <a:xfrm>
            <a:off x="231251" y="342664"/>
            <a:ext cx="11400503" cy="681094"/>
          </a:xfrm>
        </p:spPr>
        <p:txBody>
          <a:bodyPr>
            <a:noAutofit/>
          </a:bodyPr>
          <a:lstStyle/>
          <a:p>
            <a:r>
              <a:rPr lang="en-US" sz="3600" b="1"/>
              <a:t>Percentage of Students </a:t>
            </a:r>
            <a:br>
              <a:rPr lang="en-US" sz="3600" b="1"/>
            </a:br>
            <a:r>
              <a:rPr lang="en-US" sz="3600" b="1"/>
              <a:t>Who Stay in CT After Graduation, Past 5 Years</a:t>
            </a:r>
            <a:endParaRPr lang="en-US" sz="3600"/>
          </a:p>
        </p:txBody>
      </p:sp>
      <p:graphicFrame>
        <p:nvGraphicFramePr>
          <p:cNvPr id="3" name="Content Placeholder 3">
            <a:extLst>
              <a:ext uri="{FF2B5EF4-FFF2-40B4-BE49-F238E27FC236}">
                <a16:creationId xmlns:a16="http://schemas.microsoft.com/office/drawing/2014/main" id="{1A7E824E-A771-2A3A-45A0-294884BF5468}"/>
              </a:ext>
            </a:extLst>
          </p:cNvPr>
          <p:cNvGraphicFramePr>
            <a:graphicFrameLocks/>
          </p:cNvGraphicFramePr>
          <p:nvPr>
            <p:extLst>
              <p:ext uri="{D42A27DB-BD31-4B8C-83A1-F6EECF244321}">
                <p14:modId xmlns:p14="http://schemas.microsoft.com/office/powerpoint/2010/main" val="2781658466"/>
              </p:ext>
            </p:extLst>
          </p:nvPr>
        </p:nvGraphicFramePr>
        <p:xfrm>
          <a:off x="381000" y="1557394"/>
          <a:ext cx="11468100" cy="478625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923D1A02-568E-6A98-03B5-34811375D3B0}"/>
              </a:ext>
            </a:extLst>
          </p:cNvPr>
          <p:cNvSpPr txBox="1"/>
          <p:nvPr/>
        </p:nvSpPr>
        <p:spPr>
          <a:xfrm>
            <a:off x="1771647" y="5612369"/>
            <a:ext cx="828675" cy="307777"/>
          </a:xfrm>
          <a:prstGeom prst="rect">
            <a:avLst/>
          </a:prstGeom>
          <a:solidFill>
            <a:schemeClr val="tx2"/>
          </a:solidFill>
        </p:spPr>
        <p:txBody>
          <a:bodyPr wrap="square" rtlCol="0">
            <a:spAutoFit/>
          </a:bodyPr>
          <a:lstStyle/>
          <a:p>
            <a:r>
              <a:rPr lang="en-US" sz="1400" b="1">
                <a:solidFill>
                  <a:schemeClr val="bg1"/>
                </a:solidFill>
              </a:rPr>
              <a:t>2021</a:t>
            </a:r>
          </a:p>
        </p:txBody>
      </p:sp>
      <p:sp>
        <p:nvSpPr>
          <p:cNvPr id="6" name="TextBox 5">
            <a:extLst>
              <a:ext uri="{FF2B5EF4-FFF2-40B4-BE49-F238E27FC236}">
                <a16:creationId xmlns:a16="http://schemas.microsoft.com/office/drawing/2014/main" id="{7A84FA9E-6265-0A09-9651-42F626ED44EA}"/>
              </a:ext>
            </a:extLst>
          </p:cNvPr>
          <p:cNvSpPr txBox="1"/>
          <p:nvPr/>
        </p:nvSpPr>
        <p:spPr>
          <a:xfrm>
            <a:off x="3759991" y="5612369"/>
            <a:ext cx="828675" cy="307777"/>
          </a:xfrm>
          <a:prstGeom prst="rect">
            <a:avLst/>
          </a:prstGeom>
          <a:solidFill>
            <a:schemeClr val="tx2"/>
          </a:solidFill>
        </p:spPr>
        <p:txBody>
          <a:bodyPr wrap="square" rtlCol="0">
            <a:spAutoFit/>
          </a:bodyPr>
          <a:lstStyle/>
          <a:p>
            <a:r>
              <a:rPr lang="en-US" sz="1400" b="1">
                <a:solidFill>
                  <a:schemeClr val="bg1"/>
                </a:solidFill>
              </a:rPr>
              <a:t>2022</a:t>
            </a:r>
          </a:p>
        </p:txBody>
      </p:sp>
      <p:sp>
        <p:nvSpPr>
          <p:cNvPr id="7" name="TextBox 6">
            <a:extLst>
              <a:ext uri="{FF2B5EF4-FFF2-40B4-BE49-F238E27FC236}">
                <a16:creationId xmlns:a16="http://schemas.microsoft.com/office/drawing/2014/main" id="{4A48C30F-338B-635F-3B02-85235BDE665E}"/>
              </a:ext>
            </a:extLst>
          </p:cNvPr>
          <p:cNvSpPr txBox="1"/>
          <p:nvPr/>
        </p:nvSpPr>
        <p:spPr>
          <a:xfrm>
            <a:off x="5745952" y="5612369"/>
            <a:ext cx="828675" cy="307777"/>
          </a:xfrm>
          <a:prstGeom prst="rect">
            <a:avLst/>
          </a:prstGeom>
          <a:solidFill>
            <a:schemeClr val="tx2"/>
          </a:solidFill>
        </p:spPr>
        <p:txBody>
          <a:bodyPr wrap="square" rtlCol="0">
            <a:spAutoFit/>
          </a:bodyPr>
          <a:lstStyle/>
          <a:p>
            <a:r>
              <a:rPr lang="en-US" sz="1400" b="1">
                <a:solidFill>
                  <a:schemeClr val="bg1"/>
                </a:solidFill>
              </a:rPr>
              <a:t>2023</a:t>
            </a:r>
          </a:p>
        </p:txBody>
      </p:sp>
      <p:sp>
        <p:nvSpPr>
          <p:cNvPr id="8" name="TextBox 7">
            <a:extLst>
              <a:ext uri="{FF2B5EF4-FFF2-40B4-BE49-F238E27FC236}">
                <a16:creationId xmlns:a16="http://schemas.microsoft.com/office/drawing/2014/main" id="{DBC95FD9-7117-8763-9F54-E3F700791F87}"/>
              </a:ext>
            </a:extLst>
          </p:cNvPr>
          <p:cNvSpPr txBox="1"/>
          <p:nvPr/>
        </p:nvSpPr>
        <p:spPr>
          <a:xfrm>
            <a:off x="7649760" y="5612369"/>
            <a:ext cx="828675" cy="307777"/>
          </a:xfrm>
          <a:prstGeom prst="rect">
            <a:avLst/>
          </a:prstGeom>
          <a:solidFill>
            <a:schemeClr val="tx2"/>
          </a:solidFill>
        </p:spPr>
        <p:txBody>
          <a:bodyPr wrap="square" rtlCol="0">
            <a:spAutoFit/>
          </a:bodyPr>
          <a:lstStyle/>
          <a:p>
            <a:r>
              <a:rPr lang="en-US" sz="1400" b="1">
                <a:solidFill>
                  <a:schemeClr val="bg1"/>
                </a:solidFill>
              </a:rPr>
              <a:t>2024</a:t>
            </a:r>
          </a:p>
        </p:txBody>
      </p:sp>
      <p:sp>
        <p:nvSpPr>
          <p:cNvPr id="9" name="TextBox 8">
            <a:extLst>
              <a:ext uri="{FF2B5EF4-FFF2-40B4-BE49-F238E27FC236}">
                <a16:creationId xmlns:a16="http://schemas.microsoft.com/office/drawing/2014/main" id="{5ED62E76-8AF4-2647-E17B-B77BA1BE8F8E}"/>
              </a:ext>
            </a:extLst>
          </p:cNvPr>
          <p:cNvSpPr txBox="1"/>
          <p:nvPr/>
        </p:nvSpPr>
        <p:spPr>
          <a:xfrm>
            <a:off x="9553568" y="5612369"/>
            <a:ext cx="828675" cy="307777"/>
          </a:xfrm>
          <a:prstGeom prst="rect">
            <a:avLst/>
          </a:prstGeom>
          <a:solidFill>
            <a:schemeClr val="tx2"/>
          </a:solidFill>
        </p:spPr>
        <p:txBody>
          <a:bodyPr wrap="square" rtlCol="0">
            <a:spAutoFit/>
          </a:bodyPr>
          <a:lstStyle/>
          <a:p>
            <a:r>
              <a:rPr lang="en-US" sz="1400" b="1">
                <a:solidFill>
                  <a:schemeClr val="bg1"/>
                </a:solidFill>
              </a:rPr>
              <a:t>2025</a:t>
            </a:r>
          </a:p>
        </p:txBody>
      </p:sp>
      <p:sp>
        <p:nvSpPr>
          <p:cNvPr id="11" name="Slide Number Placeholder 10">
            <a:extLst>
              <a:ext uri="{FF2B5EF4-FFF2-40B4-BE49-F238E27FC236}">
                <a16:creationId xmlns:a16="http://schemas.microsoft.com/office/drawing/2014/main" id="{ECBB6425-7400-9A8A-9E2A-E7BE18DA9751}"/>
              </a:ext>
            </a:extLst>
          </p:cNvPr>
          <p:cNvSpPr>
            <a:spLocks noGrp="1"/>
          </p:cNvSpPr>
          <p:nvPr>
            <p:ph type="sldNum" sz="quarter" idx="12"/>
          </p:nvPr>
        </p:nvSpPr>
        <p:spPr/>
        <p:txBody>
          <a:bodyPr/>
          <a:lstStyle/>
          <a:p>
            <a:fld id="{C81ED74F-DA7C-C34D-A09E-9C1784511AAA}" type="slidenum">
              <a:rPr lang="en-US" smtClean="0"/>
              <a:pPr/>
              <a:t>7</a:t>
            </a:fld>
            <a:endParaRPr lang="en-US"/>
          </a:p>
        </p:txBody>
      </p:sp>
      <p:sp>
        <p:nvSpPr>
          <p:cNvPr id="4" name="TextBox 3">
            <a:extLst>
              <a:ext uri="{FF2B5EF4-FFF2-40B4-BE49-F238E27FC236}">
                <a16:creationId xmlns:a16="http://schemas.microsoft.com/office/drawing/2014/main" id="{4AC4ED0C-5995-5710-C613-F672895AED73}"/>
              </a:ext>
            </a:extLst>
          </p:cNvPr>
          <p:cNvSpPr txBox="1"/>
          <p:nvPr/>
        </p:nvSpPr>
        <p:spPr>
          <a:xfrm>
            <a:off x="231251" y="1188062"/>
            <a:ext cx="4207666" cy="369332"/>
          </a:xfrm>
          <a:prstGeom prst="rect">
            <a:avLst/>
          </a:prstGeom>
          <a:noFill/>
        </p:spPr>
        <p:txBody>
          <a:bodyPr wrap="square" rtlCol="0">
            <a:spAutoFit/>
          </a:bodyPr>
          <a:lstStyle/>
          <a:p>
            <a:r>
              <a:rPr lang="en-US">
                <a:solidFill>
                  <a:schemeClr val="bg2">
                    <a:lumMod val="90000"/>
                  </a:schemeClr>
                </a:solidFill>
              </a:rPr>
              <a:t>(Source: Career Readiness)</a:t>
            </a:r>
          </a:p>
        </p:txBody>
      </p:sp>
    </p:spTree>
    <p:extLst>
      <p:ext uri="{BB962C8B-B14F-4D97-AF65-F5344CB8AC3E}">
        <p14:creationId xmlns:p14="http://schemas.microsoft.com/office/powerpoint/2010/main" val="479104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79D0C-3774-838B-C75D-102EF75F2C2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8B72C20-9AD0-B179-CC1F-8FA0BEBE5D1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72D4860D-08A7-8017-86CB-FBF9A3DC36D2}"/>
              </a:ext>
            </a:extLst>
          </p:cNvPr>
          <p:cNvSpPr/>
          <p:nvPr/>
        </p:nvSpPr>
        <p:spPr>
          <a:xfrm>
            <a:off x="1" y="4744529"/>
            <a:ext cx="12192000" cy="2113472"/>
          </a:xfrm>
          <a:prstGeom prst="rect">
            <a:avLst/>
          </a:prstGeom>
          <a:solidFill>
            <a:schemeClr val="tx2">
              <a:alpha val="81111"/>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313C6FF1-322E-098B-60FC-6F374EDD03DE}"/>
              </a:ext>
            </a:extLst>
          </p:cNvPr>
          <p:cNvSpPr>
            <a:spLocks noGrp="1"/>
          </p:cNvSpPr>
          <p:nvPr>
            <p:ph type="sldNum" sz="quarter" idx="12"/>
          </p:nvPr>
        </p:nvSpPr>
        <p:spPr/>
        <p:txBody>
          <a:bodyPr/>
          <a:lstStyle/>
          <a:p>
            <a:fld id="{C81ED74F-DA7C-C34D-A09E-9C1784511AAA}" type="slidenum">
              <a:rPr lang="en-US" smtClean="0"/>
              <a:pPr/>
              <a:t>8</a:t>
            </a:fld>
            <a:endParaRPr lang="en-US"/>
          </a:p>
        </p:txBody>
      </p:sp>
      <p:sp>
        <p:nvSpPr>
          <p:cNvPr id="2" name="Title 1">
            <a:extLst>
              <a:ext uri="{FF2B5EF4-FFF2-40B4-BE49-F238E27FC236}">
                <a16:creationId xmlns:a16="http://schemas.microsoft.com/office/drawing/2014/main" id="{4A1EE0AB-F933-A74F-1389-E016C66E6DD8}"/>
              </a:ext>
            </a:extLst>
          </p:cNvPr>
          <p:cNvSpPr>
            <a:spLocks noGrp="1"/>
          </p:cNvSpPr>
          <p:nvPr>
            <p:ph type="title" idx="4294967295"/>
          </p:nvPr>
        </p:nvSpPr>
        <p:spPr>
          <a:xfrm>
            <a:off x="845388" y="4915654"/>
            <a:ext cx="10041147" cy="1325563"/>
          </a:xfrm>
        </p:spPr>
        <p:txBody>
          <a:bodyPr>
            <a:noAutofit/>
          </a:bodyPr>
          <a:lstStyle/>
          <a:p>
            <a:pPr marL="576263" indent="-569913"/>
            <a:r>
              <a:rPr lang="en-US" sz="4800" b="1">
                <a:solidFill>
                  <a:schemeClr val="bg1"/>
                </a:solidFill>
              </a:rPr>
              <a:t>2. Continuous Improvement and</a:t>
            </a:r>
            <a:br>
              <a:rPr lang="en-US" sz="4800" b="1">
                <a:solidFill>
                  <a:schemeClr val="bg1"/>
                </a:solidFill>
              </a:rPr>
            </a:br>
            <a:r>
              <a:rPr lang="en-US" sz="4800" b="1">
                <a:solidFill>
                  <a:schemeClr val="bg1"/>
                </a:solidFill>
              </a:rPr>
              <a:t> Enterprise Effectiveness</a:t>
            </a:r>
          </a:p>
        </p:txBody>
      </p:sp>
      <p:sp>
        <p:nvSpPr>
          <p:cNvPr id="6" name="Title 1">
            <a:extLst>
              <a:ext uri="{FF2B5EF4-FFF2-40B4-BE49-F238E27FC236}">
                <a16:creationId xmlns:a16="http://schemas.microsoft.com/office/drawing/2014/main" id="{D49DEFA3-F256-FA9F-0831-5C0A1EC2BE89}"/>
              </a:ext>
            </a:extLst>
          </p:cNvPr>
          <p:cNvSpPr txBox="1">
            <a:spLocks/>
          </p:cNvSpPr>
          <p:nvPr/>
        </p:nvSpPr>
        <p:spPr>
          <a:xfrm>
            <a:off x="1569678" y="6110245"/>
            <a:ext cx="10718800" cy="681094"/>
          </a:xfrm>
          <a:prstGeom prst="rect">
            <a:avLst/>
          </a:prstGeom>
          <a:effectLst>
            <a:outerShdw blurRad="50800" dist="254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r>
              <a:rPr lang="en-US" sz="3200" b="1">
                <a:solidFill>
                  <a:srgbClr val="BDEBFC"/>
                </a:solidFill>
              </a:rPr>
              <a:t>Focus on campus infrastructure and safety</a:t>
            </a:r>
          </a:p>
        </p:txBody>
      </p:sp>
    </p:spTree>
    <p:extLst>
      <p:ext uri="{BB962C8B-B14F-4D97-AF65-F5344CB8AC3E}">
        <p14:creationId xmlns:p14="http://schemas.microsoft.com/office/powerpoint/2010/main" val="1754423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6BCC4F-41FF-9EEC-6593-CF7D9CCFDD65}"/>
              </a:ext>
            </a:extLst>
          </p:cNvPr>
          <p:cNvSpPr/>
          <p:nvPr/>
        </p:nvSpPr>
        <p:spPr>
          <a:xfrm>
            <a:off x="0" y="0"/>
            <a:ext cx="4139194" cy="6858000"/>
          </a:xfrm>
          <a:prstGeom prst="rect">
            <a:avLst/>
          </a:prstGeom>
          <a:solidFill>
            <a:srgbClr val="000C2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A28E78D-2404-8F0C-136E-0DBCF3E13BF3}"/>
              </a:ext>
            </a:extLst>
          </p:cNvPr>
          <p:cNvPicPr>
            <a:picLocks noChangeAspect="1"/>
          </p:cNvPicPr>
          <p:nvPr/>
        </p:nvPicPr>
        <p:blipFill>
          <a:blip r:embed="rId3"/>
          <a:stretch>
            <a:fillRect/>
          </a:stretch>
        </p:blipFill>
        <p:spPr>
          <a:xfrm>
            <a:off x="4335549" y="1360961"/>
            <a:ext cx="7856451" cy="4982705"/>
          </a:xfrm>
          <a:prstGeom prst="rect">
            <a:avLst/>
          </a:prstGeom>
        </p:spPr>
      </p:pic>
      <p:sp>
        <p:nvSpPr>
          <p:cNvPr id="7" name="Title 1">
            <a:extLst>
              <a:ext uri="{FF2B5EF4-FFF2-40B4-BE49-F238E27FC236}">
                <a16:creationId xmlns:a16="http://schemas.microsoft.com/office/drawing/2014/main" id="{D61EC5D9-9E63-0F9B-FD97-53476A1D609C}"/>
              </a:ext>
            </a:extLst>
          </p:cNvPr>
          <p:cNvSpPr>
            <a:spLocks noGrp="1"/>
          </p:cNvSpPr>
          <p:nvPr>
            <p:ph type="title" idx="4294967295"/>
          </p:nvPr>
        </p:nvSpPr>
        <p:spPr>
          <a:xfrm>
            <a:off x="408236" y="475318"/>
            <a:ext cx="3265389" cy="1494763"/>
          </a:xfrm>
        </p:spPr>
        <p:txBody>
          <a:bodyPr>
            <a:noAutofit/>
          </a:bodyPr>
          <a:lstStyle/>
          <a:p>
            <a:r>
              <a:rPr lang="en-US" sz="3600" b="1">
                <a:solidFill>
                  <a:schemeClr val="bg1"/>
                </a:solidFill>
              </a:rPr>
              <a:t>Gant Science Complex </a:t>
            </a:r>
            <a:r>
              <a:rPr lang="en-US" sz="3600" b="1">
                <a:solidFill>
                  <a:srgbClr val="4B94FF"/>
                </a:solidFill>
              </a:rPr>
              <a:t>Renovations</a:t>
            </a:r>
          </a:p>
        </p:txBody>
      </p:sp>
      <p:sp>
        <p:nvSpPr>
          <p:cNvPr id="12" name="TextBox 11">
            <a:extLst>
              <a:ext uri="{FF2B5EF4-FFF2-40B4-BE49-F238E27FC236}">
                <a16:creationId xmlns:a16="http://schemas.microsoft.com/office/drawing/2014/main" id="{765FBD0D-8697-C9AB-C0AE-11CC233103C4}"/>
              </a:ext>
            </a:extLst>
          </p:cNvPr>
          <p:cNvSpPr txBox="1"/>
          <p:nvPr/>
        </p:nvSpPr>
        <p:spPr>
          <a:xfrm>
            <a:off x="4545674" y="4178846"/>
            <a:ext cx="1917119" cy="830997"/>
          </a:xfrm>
          <a:prstGeom prst="rect">
            <a:avLst/>
          </a:prstGeom>
          <a:solidFill>
            <a:schemeClr val="accent3">
              <a:lumMod val="20000"/>
              <a:lumOff val="80000"/>
              <a:alpha val="65000"/>
            </a:schemeClr>
          </a:solidFill>
        </p:spPr>
        <p:txBody>
          <a:bodyPr wrap="square" rtlCol="0">
            <a:spAutoFit/>
          </a:bodyPr>
          <a:lstStyle>
            <a:defPPr>
              <a:defRPr lang="en-US"/>
            </a:defPPr>
            <a:lvl1pPr algn="ctr">
              <a:defRPr b="1" u="sng"/>
            </a:lvl1pPr>
          </a:lstStyle>
          <a:p>
            <a:r>
              <a:rPr lang="en-US" sz="1600" u="none">
                <a:latin typeface="Arial Black" panose="020B0604020202020204" pitchFamily="34" charset="0"/>
                <a:cs typeface="Arial Black" panose="020B0604020202020204" pitchFamily="34" charset="0"/>
              </a:rPr>
              <a:t>Phase 2 (2021)</a:t>
            </a:r>
          </a:p>
          <a:p>
            <a:r>
              <a:rPr lang="en-US" b="0" u="none"/>
              <a:t>West Wing</a:t>
            </a:r>
          </a:p>
          <a:p>
            <a:r>
              <a:rPr lang="en-US" sz="1400" b="0" u="none"/>
              <a:t>~ 126,000 GSF</a:t>
            </a:r>
          </a:p>
        </p:txBody>
      </p:sp>
      <p:sp>
        <p:nvSpPr>
          <p:cNvPr id="15" name="TextBox 14">
            <a:extLst>
              <a:ext uri="{FF2B5EF4-FFF2-40B4-BE49-F238E27FC236}">
                <a16:creationId xmlns:a16="http://schemas.microsoft.com/office/drawing/2014/main" id="{21024E0B-FBCA-B2CE-7814-AC34F70A0237}"/>
              </a:ext>
            </a:extLst>
          </p:cNvPr>
          <p:cNvSpPr txBox="1"/>
          <p:nvPr/>
        </p:nvSpPr>
        <p:spPr>
          <a:xfrm>
            <a:off x="8668989" y="1680150"/>
            <a:ext cx="2201563" cy="1415772"/>
          </a:xfrm>
          <a:prstGeom prst="rect">
            <a:avLst/>
          </a:prstGeom>
          <a:solidFill>
            <a:schemeClr val="accent3">
              <a:lumMod val="20000"/>
              <a:lumOff val="80000"/>
              <a:alpha val="65000"/>
            </a:schemeClr>
          </a:solidFill>
        </p:spPr>
        <p:txBody>
          <a:bodyPr wrap="square" rtlCol="0">
            <a:spAutoFit/>
          </a:bodyPr>
          <a:lstStyle/>
          <a:p>
            <a:pPr algn="ctr"/>
            <a:r>
              <a:rPr lang="en-US" sz="1600" b="1">
                <a:latin typeface="Arial Black" panose="020B0604020202020204" pitchFamily="34" charset="0"/>
                <a:cs typeface="Arial Black" panose="020B0604020202020204" pitchFamily="34" charset="0"/>
              </a:rPr>
              <a:t>Phase 1 (2019)</a:t>
            </a:r>
          </a:p>
          <a:p>
            <a:pPr algn="ctr"/>
            <a:r>
              <a:rPr lang="en-US"/>
              <a:t>South Wing</a:t>
            </a:r>
          </a:p>
          <a:p>
            <a:pPr algn="ctr"/>
            <a:r>
              <a:rPr lang="en-US"/>
              <a:t>Central Plaza </a:t>
            </a:r>
            <a:br>
              <a:rPr lang="en-US"/>
            </a:br>
            <a:r>
              <a:rPr lang="en-US"/>
              <a:t>(Light Court)</a:t>
            </a:r>
          </a:p>
          <a:p>
            <a:pPr algn="ctr"/>
            <a:r>
              <a:rPr lang="en-US" sz="1400"/>
              <a:t>~ 78,000 GSF</a:t>
            </a:r>
          </a:p>
        </p:txBody>
      </p:sp>
      <p:sp>
        <p:nvSpPr>
          <p:cNvPr id="16" name="TextBox 15">
            <a:extLst>
              <a:ext uri="{FF2B5EF4-FFF2-40B4-BE49-F238E27FC236}">
                <a16:creationId xmlns:a16="http://schemas.microsoft.com/office/drawing/2014/main" id="{83ECE8BA-DB12-81E1-1CDE-0069912C2D30}"/>
              </a:ext>
            </a:extLst>
          </p:cNvPr>
          <p:cNvSpPr txBox="1"/>
          <p:nvPr/>
        </p:nvSpPr>
        <p:spPr>
          <a:xfrm>
            <a:off x="5622495" y="1234575"/>
            <a:ext cx="1917118" cy="830997"/>
          </a:xfrm>
          <a:prstGeom prst="rect">
            <a:avLst/>
          </a:prstGeom>
          <a:solidFill>
            <a:schemeClr val="accent3">
              <a:lumMod val="20000"/>
              <a:lumOff val="80000"/>
            </a:schemeClr>
          </a:solidFill>
        </p:spPr>
        <p:txBody>
          <a:bodyPr wrap="square" rtlCol="0">
            <a:spAutoFit/>
          </a:bodyPr>
          <a:lstStyle>
            <a:defPPr>
              <a:defRPr lang="en-US"/>
            </a:defPPr>
            <a:lvl1pPr algn="ctr">
              <a:defRPr b="1" u="sng"/>
            </a:lvl1pPr>
          </a:lstStyle>
          <a:p>
            <a:r>
              <a:rPr lang="en-US" sz="1600" u="none">
                <a:latin typeface="Arial Black" panose="020B0604020202020204" pitchFamily="34" charset="0"/>
                <a:cs typeface="Arial Black" panose="020B0604020202020204" pitchFamily="34" charset="0"/>
              </a:rPr>
              <a:t>Phase 3 (2027)</a:t>
            </a:r>
          </a:p>
          <a:p>
            <a:r>
              <a:rPr lang="en-US" b="0" u="none"/>
              <a:t>North Wing</a:t>
            </a:r>
          </a:p>
          <a:p>
            <a:r>
              <a:rPr lang="en-US" sz="1400" b="0" u="none"/>
              <a:t>~ 104,000 GSF</a:t>
            </a:r>
          </a:p>
        </p:txBody>
      </p:sp>
      <p:sp>
        <p:nvSpPr>
          <p:cNvPr id="3" name="TextBox 2">
            <a:extLst>
              <a:ext uri="{FF2B5EF4-FFF2-40B4-BE49-F238E27FC236}">
                <a16:creationId xmlns:a16="http://schemas.microsoft.com/office/drawing/2014/main" id="{C49AEA21-9CA0-1A3D-54D7-7BB3B87B345D}"/>
              </a:ext>
            </a:extLst>
          </p:cNvPr>
          <p:cNvSpPr txBox="1"/>
          <p:nvPr/>
        </p:nvSpPr>
        <p:spPr>
          <a:xfrm>
            <a:off x="420111" y="2065572"/>
            <a:ext cx="3513024" cy="4062651"/>
          </a:xfrm>
          <a:prstGeom prst="rect">
            <a:avLst/>
          </a:prstGeom>
          <a:noFill/>
        </p:spPr>
        <p:txBody>
          <a:bodyPr wrap="square">
            <a:spAutoFit/>
          </a:bodyPr>
          <a:lstStyle/>
          <a:p>
            <a:pPr marL="177800" indent="-177800">
              <a:spcBef>
                <a:spcPts val="600"/>
              </a:spcBef>
              <a:buFont typeface="Arial" panose="020B0604020202020204" pitchFamily="34" charset="0"/>
              <a:buChar char="•"/>
            </a:pPr>
            <a:r>
              <a:rPr lang="en-US" sz="1700">
                <a:solidFill>
                  <a:schemeClr val="bg1"/>
                </a:solidFill>
              </a:rPr>
              <a:t>$278.5M total project budget</a:t>
            </a:r>
          </a:p>
          <a:p>
            <a:pPr marL="177800" indent="-177800">
              <a:spcBef>
                <a:spcPts val="600"/>
              </a:spcBef>
              <a:buFont typeface="Arial" panose="020B0604020202020204" pitchFamily="34" charset="0"/>
              <a:buChar char="•"/>
            </a:pPr>
            <a:r>
              <a:rPr lang="en-US" sz="1700">
                <a:solidFill>
                  <a:schemeClr val="bg1"/>
                </a:solidFill>
              </a:rPr>
              <a:t>Largest, most heavily used building on campus</a:t>
            </a:r>
          </a:p>
          <a:p>
            <a:pPr marL="177800" indent="-177800">
              <a:spcBef>
                <a:spcPts val="600"/>
              </a:spcBef>
              <a:buFont typeface="Arial" panose="020B0604020202020204" pitchFamily="34" charset="0"/>
              <a:buChar char="•"/>
            </a:pPr>
            <a:r>
              <a:rPr lang="en-US" sz="1700">
                <a:solidFill>
                  <a:schemeClr val="bg1"/>
                </a:solidFill>
              </a:rPr>
              <a:t>Comprises ~ 310,000 gross square feet</a:t>
            </a:r>
          </a:p>
          <a:p>
            <a:pPr marL="177800" indent="-177800">
              <a:spcBef>
                <a:spcPts val="600"/>
              </a:spcBef>
              <a:buFont typeface="Arial" panose="020B0604020202020204" pitchFamily="34" charset="0"/>
              <a:buChar char="•"/>
            </a:pPr>
            <a:r>
              <a:rPr lang="en-US" sz="1700">
                <a:solidFill>
                  <a:schemeClr val="bg1"/>
                </a:solidFill>
              </a:rPr>
              <a:t>Teaching and research workhorse since early 1970s</a:t>
            </a:r>
          </a:p>
          <a:p>
            <a:pPr marL="177800" indent="-177800">
              <a:spcBef>
                <a:spcPts val="600"/>
              </a:spcBef>
              <a:buFont typeface="Arial" panose="020B0604020202020204" pitchFamily="34" charset="0"/>
              <a:buChar char="•"/>
            </a:pPr>
            <a:r>
              <a:rPr lang="en-US" sz="1700">
                <a:solidFill>
                  <a:schemeClr val="bg1"/>
                </a:solidFill>
              </a:rPr>
              <a:t>Building renovations in three phases:</a:t>
            </a:r>
          </a:p>
          <a:p>
            <a:pPr marL="461963" lvl="1" indent="-225425">
              <a:buFont typeface="Arial" panose="020B0604020202020204" pitchFamily="34" charset="0"/>
              <a:buChar char="•"/>
            </a:pPr>
            <a:r>
              <a:rPr lang="en-US" sz="1700">
                <a:solidFill>
                  <a:schemeClr val="bg1"/>
                </a:solidFill>
              </a:rPr>
              <a:t>Phase 1 (Physics)</a:t>
            </a:r>
          </a:p>
          <a:p>
            <a:pPr marL="461963" lvl="1" indent="-225425">
              <a:buFont typeface="Arial" panose="020B0604020202020204" pitchFamily="34" charset="0"/>
              <a:buChar char="•"/>
            </a:pPr>
            <a:r>
              <a:rPr lang="en-US" sz="1700">
                <a:solidFill>
                  <a:schemeClr val="bg1"/>
                </a:solidFill>
              </a:rPr>
              <a:t>Phase 2 (PNB, MCB, EEB)</a:t>
            </a:r>
          </a:p>
          <a:p>
            <a:pPr marL="461963" lvl="1" indent="-225425">
              <a:buFont typeface="Arial" panose="020B0604020202020204" pitchFamily="34" charset="0"/>
              <a:buChar char="•"/>
            </a:pPr>
            <a:r>
              <a:rPr lang="en-US" sz="1700">
                <a:solidFill>
                  <a:schemeClr val="bg1"/>
                </a:solidFill>
              </a:rPr>
              <a:t>Phase 3 (Biology class labs, various departmental spaces, two floors of shell space)</a:t>
            </a:r>
          </a:p>
        </p:txBody>
      </p:sp>
      <p:sp>
        <p:nvSpPr>
          <p:cNvPr id="6" name="Rectangle 5">
            <a:extLst>
              <a:ext uri="{FF2B5EF4-FFF2-40B4-BE49-F238E27FC236}">
                <a16:creationId xmlns:a16="http://schemas.microsoft.com/office/drawing/2014/main" id="{7987B9C1-7955-F2DC-E0EF-31866A48ACF4}"/>
              </a:ext>
            </a:extLst>
          </p:cNvPr>
          <p:cNvSpPr/>
          <p:nvPr/>
        </p:nvSpPr>
        <p:spPr>
          <a:xfrm>
            <a:off x="4031312" y="154379"/>
            <a:ext cx="328287" cy="6602681"/>
          </a:xfrm>
          <a:prstGeom prst="rect">
            <a:avLst/>
          </a:prstGeom>
          <a:solidFill>
            <a:schemeClr val="bg1">
              <a:alpha val="3701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BE0B387-6BBE-51AC-3844-B0D753CA11D8}"/>
              </a:ext>
            </a:extLst>
          </p:cNvPr>
          <p:cNvSpPr>
            <a:spLocks noGrp="1"/>
          </p:cNvSpPr>
          <p:nvPr>
            <p:ph type="sldNum" sz="quarter" idx="12"/>
          </p:nvPr>
        </p:nvSpPr>
        <p:spPr>
          <a:xfrm>
            <a:off x="9339262" y="6343682"/>
            <a:ext cx="2743200" cy="365125"/>
          </a:xfrm>
        </p:spPr>
        <p:txBody>
          <a:bodyPr/>
          <a:lstStyle/>
          <a:p>
            <a:fld id="{48DD2650-F83D-4CF2-9798-E86FBDADB53E}" type="slidenum">
              <a:rPr lang="en-US" smtClean="0"/>
              <a:t>9</a:t>
            </a:fld>
            <a:endParaRPr lang="en-US"/>
          </a:p>
        </p:txBody>
      </p:sp>
    </p:spTree>
    <p:extLst>
      <p:ext uri="{BB962C8B-B14F-4D97-AF65-F5344CB8AC3E}">
        <p14:creationId xmlns:p14="http://schemas.microsoft.com/office/powerpoint/2010/main" val="1978005545"/>
      </p:ext>
    </p:extLst>
  </p:cSld>
  <p:clrMapOvr>
    <a:masterClrMapping/>
  </p:clrMapOvr>
</p:sld>
</file>

<file path=ppt/theme/theme1.xml><?xml version="1.0" encoding="utf-8"?>
<a:theme xmlns:a="http://schemas.openxmlformats.org/drawingml/2006/main" name="Office Theme">
  <a:themeElements>
    <a:clrScheme name="Provost 2026">
      <a:dk1>
        <a:srgbClr val="000000"/>
      </a:dk1>
      <a:lt1>
        <a:srgbClr val="FEFFFF"/>
      </a:lt1>
      <a:dk2>
        <a:srgbClr val="000D2F"/>
      </a:dk2>
      <a:lt2>
        <a:srgbClr val="E7E5E5"/>
      </a:lt2>
      <a:accent1>
        <a:srgbClr val="000C2F"/>
      </a:accent1>
      <a:accent2>
        <a:srgbClr val="002D8A"/>
      </a:accent2>
      <a:accent3>
        <a:srgbClr val="016EBE"/>
      </a:accent3>
      <a:accent4>
        <a:srgbClr val="09AEEE"/>
      </a:accent4>
      <a:accent5>
        <a:srgbClr val="C10880"/>
      </a:accent5>
      <a:accent6>
        <a:srgbClr val="99BF50"/>
      </a:accent6>
      <a:hlink>
        <a:srgbClr val="61AADB"/>
      </a:hlink>
      <a:folHlink>
        <a:srgbClr val="E27F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691784bb-35b8-418a-8842-6bab0c5c5c9f">
      <Terms xmlns="http://schemas.microsoft.com/office/infopath/2007/PartnerControls"/>
    </lcf76f155ced4ddcb4097134ff3c332f>
    <TaxCatchAll xmlns="c3dc265f-8cb1-42a8-b6a4-4e8198a4bc1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4577C1DD92B944C8427EEA7A834BCFC" ma:contentTypeVersion="12" ma:contentTypeDescription="Create a new document." ma:contentTypeScope="" ma:versionID="01126bcfa88d3bc238b07f3db145f8cc">
  <xsd:schema xmlns:xsd="http://www.w3.org/2001/XMLSchema" xmlns:xs="http://www.w3.org/2001/XMLSchema" xmlns:p="http://schemas.microsoft.com/office/2006/metadata/properties" xmlns:ns2="691784bb-35b8-418a-8842-6bab0c5c5c9f" xmlns:ns3="c3dc265f-8cb1-42a8-b6a4-4e8198a4bc11" targetNamespace="http://schemas.microsoft.com/office/2006/metadata/properties" ma:root="true" ma:fieldsID="b204b812bb503b06f8b619d9eb1ef463" ns2:_="" ns3:_="">
    <xsd:import namespace="691784bb-35b8-418a-8842-6bab0c5c5c9f"/>
    <xsd:import namespace="c3dc265f-8cb1-42a8-b6a4-4e8198a4bc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1784bb-35b8-418a-8842-6bab0c5c5c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dc265f-8cb1-42a8-b6a4-4e8198a4bc1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3c5a76f-9152-4495-9c8a-3aca8d470719}" ma:internalName="TaxCatchAll" ma:showField="CatchAllData" ma:web="c3dc265f-8cb1-42a8-b6a4-4e8198a4bc1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D7C854F-1AD4-48ED-8016-5C8E714CB3FF}">
  <ds:schemaRefs>
    <ds:schemaRef ds:uri="http://www.w3.org/XML/1998/namespace"/>
    <ds:schemaRef ds:uri="http://schemas.microsoft.com/office/2006/metadata/properties"/>
    <ds:schemaRef ds:uri="http://purl.org/dc/dcmitype/"/>
    <ds:schemaRef ds:uri="http://schemas.microsoft.com/office/2006/documentManagement/types"/>
    <ds:schemaRef ds:uri="691784bb-35b8-418a-8842-6bab0c5c5c9f"/>
    <ds:schemaRef ds:uri="http://purl.org/dc/elements/1.1/"/>
    <ds:schemaRef ds:uri="http://purl.org/dc/terms/"/>
    <ds:schemaRef ds:uri="http://schemas.microsoft.com/office/infopath/2007/PartnerControls"/>
    <ds:schemaRef ds:uri="http://schemas.openxmlformats.org/package/2006/metadata/core-properties"/>
    <ds:schemaRef ds:uri="c3dc265f-8cb1-42a8-b6a4-4e8198a4bc11"/>
  </ds:schemaRefs>
</ds:datastoreItem>
</file>

<file path=customXml/itemProps2.xml><?xml version="1.0" encoding="utf-8"?>
<ds:datastoreItem xmlns:ds="http://schemas.openxmlformats.org/officeDocument/2006/customXml" ds:itemID="{CD2D2B3D-978E-46F5-B030-D39CAECC460D}">
  <ds:schemaRefs>
    <ds:schemaRef ds:uri="http://schemas.microsoft.com/sharepoint/v3/contenttype/forms"/>
  </ds:schemaRefs>
</ds:datastoreItem>
</file>

<file path=customXml/itemProps3.xml><?xml version="1.0" encoding="utf-8"?>
<ds:datastoreItem xmlns:ds="http://schemas.openxmlformats.org/officeDocument/2006/customXml" ds:itemID="{BD280E8F-1A87-4B58-8935-7F0295595B8C}">
  <ds:schemaRefs>
    <ds:schemaRef ds:uri="691784bb-35b8-418a-8842-6bab0c5c5c9f"/>
    <ds:schemaRef ds:uri="c3dc265f-8cb1-42a8-b6a4-4e8198a4bc1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2073</Words>
  <Application>Microsoft Macintosh PowerPoint</Application>
  <PresentationFormat>Widescreen</PresentationFormat>
  <Paragraphs>348</Paragraphs>
  <Slides>23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Aptos</vt:lpstr>
      <vt:lpstr>Arial</vt:lpstr>
      <vt:lpstr>Arial Black</vt:lpstr>
      <vt:lpstr>Calibri</vt:lpstr>
      <vt:lpstr>Franklin Gothic Book</vt:lpstr>
      <vt:lpstr>Office Theme</vt:lpstr>
      <vt:lpstr>PowerPoint Presentation</vt:lpstr>
      <vt:lpstr>UConn’s Operational Priorities</vt:lpstr>
      <vt:lpstr>1. Improving our Enrollment Outlook</vt:lpstr>
      <vt:lpstr>Fall-to-Spring Retention, Past 5 Years</vt:lpstr>
      <vt:lpstr>PowerPoint Presentation</vt:lpstr>
      <vt:lpstr>Number of First Generation Students vs.  Non-First Generation Students, Past 5 Years</vt:lpstr>
      <vt:lpstr>Percentage of Students  Who Stay in CT After Graduation, Past 5 Years</vt:lpstr>
      <vt:lpstr>2. Continuous Improvement and  Enterprise Effectiveness</vt:lpstr>
      <vt:lpstr>Gant Science Complex Renovations</vt:lpstr>
      <vt:lpstr>PowerPoint Presentation</vt:lpstr>
      <vt:lpstr>PowerPoint Presentation</vt:lpstr>
      <vt:lpstr>PowerPoint Presentation</vt:lpstr>
      <vt:lpstr>3.  Increase Our Academic and Research Profile</vt:lpstr>
      <vt:lpstr>PowerPoint Presentation</vt:lpstr>
      <vt:lpstr>PowerPoint Presentation</vt:lpstr>
      <vt:lpstr>PowerPoint Presentation</vt:lpstr>
      <vt:lpstr>4.  Supporting a Championship Culture and Competitiveness in Athletics</vt:lpstr>
      <vt:lpstr>Athletics Update</vt:lpstr>
      <vt:lpstr>5. Advancing Fundraising Efforts and Engagement at the Foundation</vt:lpstr>
      <vt:lpstr>An $11M Gift from the Goldenson Family Advances Research and Education in Actuarial Sciences</vt:lpstr>
      <vt:lpstr>$10M* in New Funds from the DeLuca Foundation Opens Doors for Waterbury Students</vt:lpstr>
      <vt:lpstr>$250,000 Gift to School of Pharmacy Targets Innovation in Non-Animal Testing</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Javidi, Bethany</dc:creator>
  <cp:keywords/>
  <dc:description/>
  <cp:lastModifiedBy>Brueckner, Heike</cp:lastModifiedBy>
  <cp:revision>2</cp:revision>
  <dcterms:created xsi:type="dcterms:W3CDTF">2026-01-16T12:34:39Z</dcterms:created>
  <dcterms:modified xsi:type="dcterms:W3CDTF">2026-02-24T20:57:08Z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0x01010074577C1DD92B944C8427EEA7A834BCFC</vt:lpwstr>
  </property>
</Properties>
</file>